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6" r:id="rId7"/>
    <p:sldId id="262" r:id="rId8"/>
    <p:sldId id="263" r:id="rId9"/>
    <p:sldId id="264" r:id="rId10"/>
    <p:sldId id="265" r:id="rId11"/>
    <p:sldId id="267" r:id="rId12"/>
    <p:sldId id="272" r:id="rId13"/>
    <p:sldId id="268" r:id="rId14"/>
    <p:sldId id="277" r:id="rId15"/>
    <p:sldId id="274" r:id="rId16"/>
    <p:sldId id="269" r:id="rId17"/>
    <p:sldId id="275" r:id="rId18"/>
    <p:sldId id="276" r:id="rId19"/>
    <p:sldId id="271" r:id="rId20"/>
    <p:sldId id="260" r:id="rId21"/>
    <p:sldId id="261" r:id="rId22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900D2-2B54-445A-AF8C-DF0C4BD92844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CB6C4-96E7-4D58-BBF4-FE6D6E915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29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EFB91-9A6D-4926-AE5F-9F09AD9EBCA2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1AD3D-1D34-40D5-A815-37FFAE6ABF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56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choix des deux disciplines en sciences-technologie ne sera connu qu’à l’ouverture des sujets.</a:t>
            </a:r>
          </a:p>
          <a:p>
            <a:r>
              <a:rPr lang="fr-FR" dirty="0"/>
              <a:t>La deuxième partie de la deuxième épreuve</a:t>
            </a:r>
            <a:r>
              <a:rPr lang="fr-FR" baseline="0" dirty="0"/>
              <a:t> comporte une dictée et réécriture, et un travail d’écriture.</a:t>
            </a:r>
          </a:p>
          <a:p>
            <a:r>
              <a:rPr lang="fr-FR" baseline="0" dirty="0"/>
              <a:t>L’épreuve orale peut se passer en groupe (2 ou 3 élèves), avec 10 minutes d’exposé et 15 minutes d’entretien en tout. Ce n’est pas le projet qui est évalué mais la maîtrise de l’oral et du sujet par le candidat.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978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niveaux de maîtrise des composantes du socle commun sont fixés par le conseil de classe de fin d’année de troisième.</a:t>
            </a:r>
          </a:p>
          <a:p>
            <a:r>
              <a:rPr lang="fr-FR" dirty="0"/>
              <a:t>Pour la première épreuve terminale</a:t>
            </a:r>
            <a:r>
              <a:rPr lang="fr-FR" baseline="0" dirty="0"/>
              <a:t> écrite, deux disciplines sur les trois : physique-chimie, SVT, technologie, seront évaluées.</a:t>
            </a:r>
          </a:p>
          <a:p>
            <a:r>
              <a:rPr lang="fr-FR" baseline="0" dirty="0"/>
              <a:t>L’épreuve orale a lieu dans l’établissement entre le 15 avril et le dernier jour des épreuves écrites : le parcours éducatif de santé ne fait pas partie des parcours présentés lors de cette épreuve.</a:t>
            </a:r>
          </a:p>
          <a:p>
            <a:r>
              <a:rPr lang="fr-FR" baseline="0" dirty="0"/>
              <a:t>L’évaluation du niveau pour un enseignement de complément ou la LSF est effectuée par le professeur en charge de l’enseignement</a:t>
            </a:r>
            <a:r>
              <a:rPr lang="fr-FR" baseline="0" dirty="0" smtClean="0"/>
              <a:t>.</a:t>
            </a: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7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formes de l’évaluation doivent, de préférence, être variées ; une concertation préalable permettra de s’en assurer.</a:t>
            </a:r>
          </a:p>
          <a:p>
            <a:r>
              <a:rPr lang="fr-FR" dirty="0"/>
              <a:t>La restitution peut, elle aussi, être de</a:t>
            </a:r>
            <a:r>
              <a:rPr lang="fr-FR" baseline="0" dirty="0"/>
              <a:t> différents types : notes, positionnement de tout type au regard des objectifs d’apprentissage de la période. Attention le positionnement doit se faire en sixième sur une échelle à quatre niveaux, et pour le cycle 4 les applications tierces ne seront interfacées avec l’application nationale que si le positionnement s’effectue sur 4 niveaux.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7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contenu des bilans dans les deux diapositives suivantes (bilans périodiques et bilans de fin</a:t>
            </a:r>
            <a:r>
              <a:rPr lang="fr-FR" baseline="0" dirty="0"/>
              <a:t> de cycles).</a:t>
            </a:r>
          </a:p>
          <a:p>
            <a:r>
              <a:rPr lang="fr-FR" baseline="0" dirty="0"/>
              <a:t>Les contenus présentés sont les contenus obligatoires : les bilans peuvent comporter des éléments supplémentaires au choix de l’établissement.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7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détail de l’évaluation des niveau de maîtrise du socle commun en diapositive suivante : les bilans de fin de cycle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78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encadré est lié au BO correspondant.</a:t>
            </a:r>
          </a:p>
          <a:p>
            <a:r>
              <a:rPr lang="fr-FR" dirty="0"/>
              <a:t>Pour</a:t>
            </a:r>
            <a:r>
              <a:rPr lang="fr-FR" baseline="0" dirty="0"/>
              <a:t> le parcours Avenir, voir aussi : http://www.education.gouv.fr/cid83948/le-parcours-avenir.html&amp;xtmc=parcoursavenir&amp;xtnp=1&amp;xtcr=1</a:t>
            </a:r>
          </a:p>
          <a:p>
            <a:r>
              <a:rPr lang="fr-FR" dirty="0"/>
              <a:t>Pour le parcours citoyen voir aussi : http://www.education.gouv.fr/cid100517/le-parcours-citoyen.html&amp;xtmc=parcourscitoyen&amp;xtnp=1&amp;xtcr=3</a:t>
            </a:r>
          </a:p>
          <a:p>
            <a:r>
              <a:rPr lang="fr-FR" dirty="0"/>
              <a:t>La charte pour l’éducation artistique et culturelle est sur http://www.education.gouv.fr/cid104753/charte-pour-l-education-artistique-et-culturelle.html&amp;xtmc=parcoursdeacuteducationartistiqueetculturelle&amp;xtnp=1&amp;xtcr=1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guide d'accompagnement de la mise en œuvre du parcours éducatif de santé sera diffusé au cours du premier trimestre aux directeurs d'école,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chefs d'établissement.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31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572556-3EE0-4EB7-AC4B-CE38701A01F5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172C84-0DF2-43D8-9EA3-457D33F67D43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75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350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C1850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2610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33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5" y="1484784"/>
            <a:ext cx="4028256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28256" cy="45366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9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67544" y="1916832"/>
            <a:ext cx="8136904" cy="4042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5702424" cy="36004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73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6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556-3EE0-4EB7-AC4B-CE38701A01F5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2C84-0DF2-43D8-9EA3-457D33F67D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572556-3EE0-4EB7-AC4B-CE38701A01F5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C172C84-0DF2-43D8-9EA3-457D33F67D4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 userDrawn="1"/>
        </p:nvSpPr>
        <p:spPr>
          <a:xfrm>
            <a:off x="468313" y="260350"/>
            <a:ext cx="8207375" cy="792163"/>
          </a:xfrm>
          <a:prstGeom prst="roundRect">
            <a:avLst/>
          </a:prstGeom>
          <a:solidFill>
            <a:srgbClr val="2E98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63513"/>
            <a:ext cx="79914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LA PAGE DE CONTENU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412875"/>
            <a:ext cx="82073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Texte premier niveau </a:t>
            </a:r>
          </a:p>
          <a:p>
            <a:pPr lvl="1"/>
            <a:r>
              <a:rPr lang="fr-FR" altLang="fr-FR" dirty="0"/>
              <a:t>Texte deuxième niveau</a:t>
            </a:r>
          </a:p>
          <a:p>
            <a:pPr lvl="2"/>
            <a:r>
              <a:rPr lang="fr-FR" altLang="fr-FR" dirty="0"/>
              <a:t>Texte 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6150" name="ZoneTexte 2"/>
          <p:cNvSpPr txBox="1">
            <a:spLocks noChangeArrowheads="1"/>
          </p:cNvSpPr>
          <p:nvPr/>
        </p:nvSpPr>
        <p:spPr bwMode="auto">
          <a:xfrm>
            <a:off x="1979637" y="6453336"/>
            <a:ext cx="5400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1C1850"/>
                </a:solidFill>
                <a:latin typeface="Calibri" pitchFamily="34" charset="0"/>
                <a:cs typeface="Calibri" pitchFamily="34" charset="0"/>
              </a:rPr>
              <a:t>Prérentrée 2016 </a:t>
            </a:r>
            <a:r>
              <a:rPr lang="fr-FR" altLang="fr-FR" sz="1400" dirty="0">
                <a:solidFill>
                  <a:srgbClr val="2E98D5"/>
                </a:solidFill>
                <a:latin typeface="Calibri" pitchFamily="34" charset="0"/>
                <a:cs typeface="Calibri" pitchFamily="34" charset="0"/>
              </a:rPr>
              <a:t>&gt; Bilan et perspectives</a:t>
            </a:r>
          </a:p>
        </p:txBody>
      </p:sp>
      <p:pic>
        <p:nvPicPr>
          <p:cNvPr id="3079" name="Image 1" descr="2014_MENESRlogo_horizontal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324600"/>
            <a:ext cx="11509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 flipV="1">
            <a:off x="2017713" y="6332538"/>
            <a:ext cx="6657975" cy="11112"/>
          </a:xfrm>
          <a:prstGeom prst="line">
            <a:avLst/>
          </a:prstGeom>
          <a:ln w="38100" cap="rnd" cmpd="sng">
            <a:solidFill>
              <a:srgbClr val="BFBFBF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1" name="Imag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6210300"/>
            <a:ext cx="622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 userDrawn="1"/>
        </p:nvSpPr>
        <p:spPr>
          <a:xfrm>
            <a:off x="8316416" y="6453336"/>
            <a:ext cx="324000" cy="324000"/>
          </a:xfrm>
          <a:prstGeom prst="ellipse">
            <a:avLst/>
          </a:prstGeom>
          <a:noFill/>
          <a:ln w="190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F160C-7380-4CC3-AED1-632B31C3AA07}" type="slidenum">
              <a:rPr lang="fr-FR" altLang="fr-FR" sz="1400" smtClean="0">
                <a:solidFill>
                  <a:srgbClr val="A6A6A6"/>
                </a:solidFill>
                <a:latin typeface="Calibri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400" dirty="0">
              <a:solidFill>
                <a:srgbClr val="FFFFFF"/>
              </a:solidFill>
            </a:endParaRPr>
          </a:p>
        </p:txBody>
      </p:sp>
      <p:pic>
        <p:nvPicPr>
          <p:cNvPr id="3083" name="Imag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0795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3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rgbClr val="FF0000"/>
        </a:buClr>
        <a:buSzPct val="100000"/>
        <a:buFont typeface="Akkurat-BoldExtra" pitchFamily="-84" charset="0"/>
        <a:buChar char="●"/>
        <a:defRPr sz="2000">
          <a:solidFill>
            <a:srgbClr val="1C1850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84" charset="0"/>
        <a:buChar char="-"/>
        <a:defRPr sz="1500">
          <a:solidFill>
            <a:srgbClr val="1C1850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1C1850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rgbClr val="1C1850"/>
        </a:buClr>
        <a:buFont typeface="Arial" pitchFamily="34" charset="0"/>
        <a:buChar char="–"/>
        <a:defRPr sz="1100">
          <a:solidFill>
            <a:srgbClr val="1C1850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1C1850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fr/pid285/bulletin_officiel.html?cid_bo=9727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ducation.gouv.fr/pid285/bulletin_officiel.html?cid_bo=10084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DP-Evaluation-des-eleves-du-CP-a-la-troisieme-Livret-scolaire_477280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fr/pid285/bulletin_officiel.html?cid_bo=9726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education.gouv.fr/pid285/bulletin_officiel.html?cid_bo=9727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fr/pid285/bulletin_officiel.html?cid_bo=9113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onisep.fr/Espace-pedagogique/Actus-2015/Folios-pour-accompagner-le-parcours-scolaire-de-l-eleve" TargetMode="External"/><Relationship Id="rId5" Type="http://schemas.openxmlformats.org/officeDocument/2006/relationships/hyperlink" Target="http://www.education.gouv.fr/pid285/bulletin_officiel.html?cid_bo=91164" TargetMode="External"/><Relationship Id="rId4" Type="http://schemas.openxmlformats.org/officeDocument/2006/relationships/hyperlink" Target="http://www.education.gouv.fr/pid285/bulletin_officiel.html?cid_bo=10353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AP%20(1)M.Sporrer.xls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33365" y="2348880"/>
            <a:ext cx="3313355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REUNION DE PARENTS 4EME/3EME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COLLEGE ALBERT LOUGNON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33365" y="5445224"/>
            <a:ext cx="3309803" cy="432048"/>
          </a:xfrm>
        </p:spPr>
        <p:txBody>
          <a:bodyPr/>
          <a:lstStyle/>
          <a:p>
            <a:pPr algn="ctr"/>
            <a:r>
              <a:rPr lang="fr-FR" dirty="0" smtClean="0"/>
              <a:t>RENTREE 2016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14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NOUVEAU BREVET</a:t>
            </a:r>
            <a:br>
              <a:rPr lang="fr-FR" dirty="0" smtClean="0"/>
            </a:br>
            <a:r>
              <a:rPr lang="fr-FR" dirty="0" smtClean="0"/>
              <a:t>Conditions d’obtention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50897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b="1" dirty="0"/>
              <a:t>À partir de 2016</a:t>
            </a:r>
          </a:p>
          <a:p>
            <a:r>
              <a:rPr lang="fr-FR" b="1" dirty="0"/>
              <a:t>Le contrôle continu représente 400 points.</a:t>
            </a:r>
            <a:endParaRPr lang="fr-FR" dirty="0"/>
          </a:p>
          <a:p>
            <a:r>
              <a:rPr lang="fr-FR" dirty="0"/>
              <a:t>Chacun des 8 champs d’apprentissage du socle commun apporte un nombre de points à l’élève, arrêté lors du conseil de classe du 3e trimestre de la classe de 3e :</a:t>
            </a:r>
          </a:p>
          <a:p>
            <a:r>
              <a:rPr lang="fr-FR" dirty="0"/>
              <a:t>Maîtrise insuffisante (10 points)</a:t>
            </a:r>
          </a:p>
          <a:p>
            <a:r>
              <a:rPr lang="fr-FR" dirty="0"/>
              <a:t>Maîtrise fragile (</a:t>
            </a:r>
            <a:r>
              <a:rPr lang="fr-FR" dirty="0" smtClean="0"/>
              <a:t>25 </a:t>
            </a:r>
            <a:r>
              <a:rPr lang="fr-FR" dirty="0"/>
              <a:t>points)</a:t>
            </a:r>
          </a:p>
          <a:p>
            <a:r>
              <a:rPr lang="fr-FR" dirty="0"/>
              <a:t>Maîtrise satisfaisante </a:t>
            </a:r>
            <a:r>
              <a:rPr lang="fr-FR" dirty="0" smtClean="0"/>
              <a:t>(</a:t>
            </a:r>
            <a:r>
              <a:rPr lang="fr-FR" dirty="0" smtClean="0"/>
              <a:t>40</a:t>
            </a:r>
            <a:r>
              <a:rPr lang="fr-FR" dirty="0" smtClean="0"/>
              <a:t> </a:t>
            </a:r>
            <a:r>
              <a:rPr lang="fr-FR" dirty="0"/>
              <a:t>points)</a:t>
            </a:r>
          </a:p>
          <a:p>
            <a:r>
              <a:rPr lang="fr-FR" dirty="0"/>
              <a:t>Très bonne maîtrise (50 points)</a:t>
            </a:r>
          </a:p>
          <a:p>
            <a:r>
              <a:rPr lang="fr-FR" b="1" dirty="0"/>
              <a:t>Le contrôle final représente 300 points.</a:t>
            </a:r>
            <a:endParaRPr lang="fr-FR" dirty="0"/>
          </a:p>
          <a:p>
            <a:r>
              <a:rPr lang="fr-FR" dirty="0"/>
              <a:t>Le français, l’histoire-géographie et l’enseignement moral et civique sont évalués sur 100 points</a:t>
            </a:r>
          </a:p>
          <a:p>
            <a:r>
              <a:rPr lang="fr-FR" dirty="0"/>
              <a:t>Les mathématiques, les SVT, la physique-chimie et la technologie sont évaluées sur 100 points</a:t>
            </a:r>
          </a:p>
          <a:p>
            <a:r>
              <a:rPr lang="fr-FR" dirty="0"/>
              <a:t>L’épreuve orale est évaluée sur 100 points</a:t>
            </a:r>
          </a:p>
          <a:p>
            <a:r>
              <a:rPr lang="fr-FR" b="1" dirty="0"/>
              <a:t>L’élève est reçu s’il cumule 350 points sur les 700.</a:t>
            </a:r>
            <a:endParaRPr lang="fr-FR" dirty="0"/>
          </a:p>
          <a:p>
            <a:r>
              <a:rPr lang="fr-FR" dirty="0"/>
              <a:t>Il obtient la mention :</a:t>
            </a:r>
          </a:p>
          <a:p>
            <a:r>
              <a:rPr lang="fr-FR" dirty="0"/>
              <a:t>assez bien s’il cumule plus de 420 points</a:t>
            </a:r>
          </a:p>
          <a:p>
            <a:r>
              <a:rPr lang="fr-FR" dirty="0"/>
              <a:t>bien s’il cumule plus de 490 points</a:t>
            </a:r>
          </a:p>
          <a:p>
            <a:r>
              <a:rPr lang="fr-FR" dirty="0"/>
              <a:t>très bien s’il cumule plus de 560 points</a:t>
            </a:r>
          </a:p>
          <a:p>
            <a:pPr indent="-342900">
              <a:buFont typeface="Wingdings" panose="05000000000000000000" pitchFamily="2" charset="2"/>
              <a:buChar char="ü"/>
            </a:pPr>
            <a:r>
              <a:rPr lang="fr-FR" dirty="0" smtClean="0"/>
              <a:t>Enseignement de complément: objectifs dépassés: 20pts et atteints 10 pts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97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508386"/>
          </a:xfrm>
        </p:spPr>
        <p:txBody>
          <a:bodyPr>
            <a:noAutofit/>
          </a:bodyPr>
          <a:lstStyle/>
          <a:p>
            <a:pPr eaLnBrk="1" hangingPunct="1"/>
            <a:r>
              <a:rPr lang="fr-FR" sz="2800" b="1" u="sng" dirty="0"/>
              <a:t>Le DNB : les épreuves terminales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79512" y="5067256"/>
            <a:ext cx="2412000" cy="648000"/>
          </a:xfrm>
          <a:prstGeom prst="roundRect">
            <a:avLst/>
          </a:prstGeom>
          <a:solidFill>
            <a:srgbClr val="FDA4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Soutenance orale d’un projet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79512" y="3332165"/>
            <a:ext cx="2412000" cy="117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Français, histoire et géographie, </a:t>
            </a:r>
            <a:r>
              <a:rPr lang="fr-FR" b="1" dirty="0" err="1">
                <a:solidFill>
                  <a:schemeClr val="bg1"/>
                </a:solidFill>
              </a:rPr>
              <a:t>EMC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79512" y="1372074"/>
            <a:ext cx="2412000" cy="11700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Mathématiques, physique-chimie, </a:t>
            </a:r>
            <a:r>
              <a:rPr lang="fr-FR" b="1" dirty="0" err="1">
                <a:solidFill>
                  <a:schemeClr val="bg1"/>
                </a:solidFill>
              </a:rPr>
              <a:t>SVT</a:t>
            </a:r>
            <a:r>
              <a:rPr lang="fr-FR" b="1" dirty="0">
                <a:solidFill>
                  <a:schemeClr val="bg1"/>
                </a:solidFill>
              </a:rPr>
              <a:t>, technologie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771800" y="2927165"/>
            <a:ext cx="6156000" cy="1980000"/>
          </a:xfrm>
          <a:prstGeom prst="roundRect">
            <a:avLst/>
          </a:prstGeom>
          <a:solidFill>
            <a:srgbClr val="CCFF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defRPr/>
            </a:pPr>
            <a:r>
              <a:rPr lang="fr-FR" b="1" dirty="0">
                <a:solidFill>
                  <a:srgbClr val="1C1850"/>
                </a:solidFill>
              </a:rPr>
              <a:t>Première partie : analyse et compréhension de textes, maîtrise de différents langages</a:t>
            </a:r>
          </a:p>
          <a:p>
            <a:pPr marL="174625">
              <a:defRPr/>
            </a:pPr>
            <a:r>
              <a:rPr lang="fr-FR" dirty="0">
                <a:solidFill>
                  <a:srgbClr val="1C1850"/>
                </a:solidFill>
              </a:rPr>
              <a:t>Histoire et géographie, </a:t>
            </a:r>
            <a:r>
              <a:rPr lang="fr-FR" dirty="0" err="1">
                <a:solidFill>
                  <a:srgbClr val="1C1850"/>
                </a:solidFill>
              </a:rPr>
              <a:t>EMC</a:t>
            </a:r>
            <a:r>
              <a:rPr lang="fr-FR" dirty="0">
                <a:solidFill>
                  <a:srgbClr val="1C1850"/>
                </a:solidFill>
              </a:rPr>
              <a:t> : 2h</a:t>
            </a:r>
          </a:p>
          <a:p>
            <a:pPr marL="174625">
              <a:defRPr/>
            </a:pPr>
            <a:r>
              <a:rPr lang="fr-FR" dirty="0">
                <a:solidFill>
                  <a:srgbClr val="1C1850"/>
                </a:solidFill>
              </a:rPr>
              <a:t>Français : 1h</a:t>
            </a:r>
          </a:p>
          <a:p>
            <a:pPr marL="174625">
              <a:spcBef>
                <a:spcPts val="1200"/>
              </a:spcBef>
              <a:defRPr/>
            </a:pPr>
            <a:r>
              <a:rPr lang="fr-FR" b="1" dirty="0">
                <a:solidFill>
                  <a:srgbClr val="1C1850"/>
                </a:solidFill>
              </a:rPr>
              <a:t>Deuxième partie : rédaction et maîtrise de la langue</a:t>
            </a:r>
          </a:p>
          <a:p>
            <a:pPr marL="174625">
              <a:defRPr/>
            </a:pPr>
            <a:r>
              <a:rPr lang="fr-FR" dirty="0">
                <a:solidFill>
                  <a:srgbClr val="1C1850"/>
                </a:solidFill>
              </a:rPr>
              <a:t>Français : 2h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771800" y="5049256"/>
            <a:ext cx="6156000" cy="684000"/>
          </a:xfrm>
          <a:prstGeom prst="roundRect">
            <a:avLst/>
          </a:prstGeom>
          <a:solidFill>
            <a:srgbClr val="FFD24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defRPr/>
            </a:pPr>
            <a:r>
              <a:rPr lang="fr-FR" dirty="0">
                <a:solidFill>
                  <a:srgbClr val="1C1850"/>
                </a:solidFill>
              </a:rPr>
              <a:t>Exposé : 5 minutes</a:t>
            </a:r>
          </a:p>
          <a:p>
            <a:pPr marL="174625">
              <a:defRPr/>
            </a:pPr>
            <a:r>
              <a:rPr lang="fr-FR" dirty="0">
                <a:solidFill>
                  <a:srgbClr val="1C1850"/>
                </a:solidFill>
              </a:rPr>
              <a:t>Entretien avec le jury : 10 minutes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771800" y="1129074"/>
            <a:ext cx="6156000" cy="1656000"/>
          </a:xfrm>
          <a:prstGeom prst="roundRect">
            <a:avLst/>
          </a:pr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dirty="0">
                <a:solidFill>
                  <a:srgbClr val="1C1850"/>
                </a:solidFill>
              </a:rPr>
              <a:t>Mathématiques : 2h</a:t>
            </a:r>
          </a:p>
          <a:p>
            <a:pPr>
              <a:defRPr/>
            </a:pPr>
            <a:r>
              <a:rPr lang="fr-FR" dirty="0">
                <a:solidFill>
                  <a:srgbClr val="1C1850"/>
                </a:solidFill>
              </a:rPr>
              <a:t>Physique-chimie, </a:t>
            </a:r>
            <a:r>
              <a:rPr lang="fr-FR" dirty="0" err="1">
                <a:solidFill>
                  <a:srgbClr val="1C1850"/>
                </a:solidFill>
              </a:rPr>
              <a:t>SVT</a:t>
            </a:r>
            <a:r>
              <a:rPr lang="fr-FR" dirty="0">
                <a:solidFill>
                  <a:srgbClr val="1C1850"/>
                </a:solidFill>
              </a:rPr>
              <a:t>, technologie (2 disciplines) : 1h</a:t>
            </a:r>
          </a:p>
          <a:p>
            <a:pPr>
              <a:defRPr/>
            </a:pPr>
            <a:endParaRPr lang="fr-FR" dirty="0">
              <a:solidFill>
                <a:srgbClr val="1C185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1C1850"/>
                </a:solidFill>
              </a:rPr>
              <a:t>L’épreuve comporte obligatoirement au moins un exercice d’algorithmique ou de programmation.</a:t>
            </a:r>
          </a:p>
        </p:txBody>
      </p:sp>
      <p:sp>
        <p:nvSpPr>
          <p:cNvPr id="10" name="ZoneTexte 9">
            <a:hlinkClick r:id="rId3"/>
          </p:cNvPr>
          <p:cNvSpPr txBox="1"/>
          <p:nvPr/>
        </p:nvSpPr>
        <p:spPr>
          <a:xfrm>
            <a:off x="1744164" y="5886005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chemeClr val="accent1">
                    <a:lumMod val="50000"/>
                  </a:schemeClr>
                </a:solidFill>
              </a:rPr>
              <a:t>Arrêté relatif au </a:t>
            </a:r>
            <a:r>
              <a:rPr lang="fr-FR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DNB</a:t>
            </a:r>
            <a:endParaRPr lang="fr-FR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ZoneTexte 10">
            <a:hlinkClick r:id="rId4"/>
          </p:cNvPr>
          <p:cNvSpPr txBox="1"/>
          <p:nvPr/>
        </p:nvSpPr>
        <p:spPr>
          <a:xfrm>
            <a:off x="4860032" y="5877271"/>
            <a:ext cx="24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chemeClr val="accent1">
                    <a:lumMod val="50000"/>
                  </a:schemeClr>
                </a:solidFill>
              </a:rPr>
              <a:t>Note de service relative au </a:t>
            </a:r>
            <a:r>
              <a:rPr lang="fr-FR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DNB</a:t>
            </a:r>
            <a:endParaRPr lang="fr-FR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20080"/>
          </a:xfrm>
        </p:spPr>
        <p:txBody>
          <a:bodyPr/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Nouveautés du DNB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1556792"/>
            <a:ext cx="7488948" cy="4275837"/>
          </a:xfrm>
        </p:spPr>
        <p:txBody>
          <a:bodyPr>
            <a:normAutofit fontScale="40000" lnSpcReduction="20000"/>
          </a:bodyPr>
          <a:lstStyle/>
          <a:p>
            <a:r>
              <a:rPr lang="fr-FR" b="1" dirty="0" smtClean="0"/>
              <a:t>La </a:t>
            </a:r>
            <a:r>
              <a:rPr lang="fr-FR" b="1" dirty="0"/>
              <a:t>physique-chimie, les sciences de la vie et de la terre et la technologie sont désormais évaluées</a:t>
            </a:r>
            <a:r>
              <a:rPr lang="fr-FR" dirty="0"/>
              <a:t> lors d’une épreuve terminale.</a:t>
            </a:r>
          </a:p>
          <a:p>
            <a:r>
              <a:rPr lang="fr-FR" b="1" dirty="0"/>
              <a:t>8 heures d’épreuves écrites</a:t>
            </a:r>
            <a:r>
              <a:rPr lang="fr-FR" dirty="0"/>
              <a:t> contre 7 heures aujourd’hui.</a:t>
            </a:r>
          </a:p>
          <a:p>
            <a:r>
              <a:rPr lang="fr-FR" b="1" dirty="0"/>
              <a:t>Des épreuves écrites et orale rassemblées</a:t>
            </a:r>
            <a:r>
              <a:rPr lang="fr-FR" dirty="0"/>
              <a:t> au cours de la dernière semaine du mois de juin.</a:t>
            </a:r>
          </a:p>
          <a:p>
            <a:r>
              <a:rPr lang="fr-FR" b="1" dirty="0"/>
              <a:t>Une cérémonie républicaine de remise des diplômes</a:t>
            </a:r>
            <a:r>
              <a:rPr lang="fr-FR" dirty="0"/>
              <a:t> aux élèves le premier mercredi de l’année scolaire suivant l’obtention du brevet.</a:t>
            </a:r>
          </a:p>
          <a:p>
            <a:r>
              <a:rPr lang="fr-FR" b="1" dirty="0"/>
              <a:t>Trois jours d’épreuves</a:t>
            </a:r>
          </a:p>
          <a:p>
            <a:r>
              <a:rPr lang="fr-FR" dirty="0"/>
              <a:t>Deux jours d’épreuves écrites</a:t>
            </a:r>
          </a:p>
          <a:p>
            <a:r>
              <a:rPr lang="fr-FR" dirty="0"/>
              <a:t>Le premier jour : </a:t>
            </a:r>
            <a:r>
              <a:rPr lang="fr-FR" b="1" dirty="0"/>
              <a:t>le français</a:t>
            </a:r>
            <a:r>
              <a:rPr lang="fr-FR" dirty="0"/>
              <a:t> (3h) et </a:t>
            </a:r>
            <a:r>
              <a:rPr lang="fr-FR" b="1" dirty="0"/>
              <a:t>l’histoire-géographie-enseignement moral et civique</a:t>
            </a:r>
            <a:r>
              <a:rPr lang="fr-FR" dirty="0"/>
              <a:t> (2h)</a:t>
            </a:r>
          </a:p>
          <a:p>
            <a:r>
              <a:rPr lang="fr-FR" dirty="0"/>
              <a:t>Un thème en fil rouge</a:t>
            </a:r>
          </a:p>
          <a:p>
            <a:r>
              <a:rPr lang="fr-FR" dirty="0"/>
              <a:t>Des questions identifiées pour chaque discipline</a:t>
            </a:r>
          </a:p>
          <a:p>
            <a:r>
              <a:rPr lang="fr-FR" dirty="0"/>
              <a:t>Un travail de rédaction et d’argumentation</a:t>
            </a:r>
          </a:p>
          <a:p>
            <a:r>
              <a:rPr lang="fr-FR" dirty="0"/>
              <a:t>Une dictée</a:t>
            </a:r>
          </a:p>
          <a:p>
            <a:r>
              <a:rPr lang="fr-FR" dirty="0"/>
              <a:t>Le deuxième jour : une nouvelle épreuve écrite de 3 heures portant sur les programmes de </a:t>
            </a:r>
            <a:r>
              <a:rPr lang="fr-FR" b="1" dirty="0"/>
              <a:t>mathématiques</a:t>
            </a:r>
            <a:r>
              <a:rPr lang="fr-FR" dirty="0"/>
              <a:t> (2 heures) et de </a:t>
            </a:r>
            <a:r>
              <a:rPr lang="fr-FR" b="1" dirty="0"/>
              <a:t>sciences expérimentales et de technologie</a:t>
            </a:r>
            <a:r>
              <a:rPr lang="fr-FR" dirty="0"/>
              <a:t> (1 heure)</a:t>
            </a:r>
          </a:p>
          <a:p>
            <a:r>
              <a:rPr lang="fr-FR" dirty="0"/>
              <a:t>Un thème en fil rouge</a:t>
            </a:r>
          </a:p>
          <a:p>
            <a:r>
              <a:rPr lang="fr-FR" dirty="0"/>
              <a:t>Des questions identifiées pour chaque discipline</a:t>
            </a:r>
          </a:p>
          <a:p>
            <a:r>
              <a:rPr lang="fr-FR" dirty="0"/>
              <a:t>Un exercice de programmation informatique, en lien avec les nouveaux programmes de mathématiques et de technologie.</a:t>
            </a:r>
          </a:p>
          <a:p>
            <a:r>
              <a:rPr lang="fr-FR" dirty="0"/>
              <a:t>Une épreuve orale</a:t>
            </a:r>
          </a:p>
          <a:p>
            <a:r>
              <a:rPr lang="fr-FR" b="1" dirty="0"/>
              <a:t>Une nouvelle épreuve orale</a:t>
            </a:r>
            <a:r>
              <a:rPr lang="fr-FR" dirty="0"/>
              <a:t> de 15 minutes (10 minutes d’exposé et 5 minutes d’entretien)</a:t>
            </a:r>
          </a:p>
          <a:p>
            <a:r>
              <a:rPr lang="fr-FR" dirty="0"/>
              <a:t>La maîtrise de la langue au </a:t>
            </a:r>
            <a:r>
              <a:rPr lang="fr-FR" dirty="0" err="1"/>
              <a:t>coeur</a:t>
            </a:r>
            <a:r>
              <a:rPr lang="fr-FR" dirty="0"/>
              <a:t> de cette nouvelle épreuve : la qualité de l’expression orale vaut pour la moitié des points.</a:t>
            </a:r>
          </a:p>
          <a:p>
            <a:r>
              <a:rPr lang="fr-FR" dirty="0"/>
              <a:t>Des collégiens impliqués : l’élève présente un projet interdisciplinaire qu’il a conduit dans le cadre des enseignements pratiques interdisciplinaires ou des parcours d’éducation artistique et culturelle, avenir et citoyen ; l’élève choisit le projet qu’il souhaite présenter ; l’évaluation du travail fait et des connaissances acquises dans le cadre du projet vaut pour la moitié des points.</a:t>
            </a:r>
          </a:p>
          <a:p>
            <a:r>
              <a:rPr lang="fr-FR" dirty="0"/>
              <a:t>De nouvelles compétences évaluées, adaptées aux exigences de la poursuite d’études et du monde actuel : expression orale, conduite de projet, travail en équipe, autonomie.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1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Le DNB : ce qui est évalué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23528" y="5301244"/>
            <a:ext cx="2412000" cy="648000"/>
          </a:xfrm>
          <a:prstGeom prst="roundRect">
            <a:avLst/>
          </a:prstGeom>
          <a:solidFill>
            <a:srgbClr val="FDA4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FFFFFF"/>
                </a:solidFill>
              </a:rPr>
              <a:t>Enseignements de complément et LSF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3528" y="3509960"/>
            <a:ext cx="2412000" cy="117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FFFFFF"/>
                </a:solidFill>
              </a:rPr>
              <a:t>Examen terminal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23528" y="1480074"/>
            <a:ext cx="2412000" cy="11700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FFFFFF"/>
                </a:solidFill>
              </a:rPr>
              <a:t>Maîtrise du socle commun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939449" y="3068960"/>
            <a:ext cx="5904000" cy="2052000"/>
          </a:xfrm>
          <a:prstGeom prst="roundRect">
            <a:avLst/>
          </a:prstGeom>
          <a:solidFill>
            <a:srgbClr val="CCFF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1C1850"/>
                </a:solidFill>
              </a:rPr>
              <a:t>Trois épreuves sur 100 points chacune :</a:t>
            </a:r>
          </a:p>
          <a:p>
            <a:pPr marL="460375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épreuve écrite de mathématiques, physique-chimie, sciences de la vie et de la Terre, et technologie</a:t>
            </a:r>
          </a:p>
          <a:p>
            <a:pPr marL="460375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épreuve écrite de français, histoire et géographie, éducation morale et civique</a:t>
            </a:r>
          </a:p>
          <a:p>
            <a:pPr marL="460375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épreuve orale : soutenance d’un projet mené au cours des EPI ou d’un parcours(Avenir, citoyen, EAC)</a:t>
            </a:r>
          </a:p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1C1850"/>
                </a:solidFill>
              </a:rPr>
              <a:t>	</a:t>
            </a:r>
            <a:r>
              <a:rPr lang="fr-FR" dirty="0">
                <a:solidFill>
                  <a:srgbClr val="1C1850"/>
                </a:solidFill>
              </a:rPr>
              <a:t>Soit au maximum </a:t>
            </a:r>
            <a:r>
              <a:rPr lang="fr-FR" b="1" dirty="0">
                <a:solidFill>
                  <a:srgbClr val="1C1850"/>
                </a:solidFill>
              </a:rPr>
              <a:t>300 points</a:t>
            </a:r>
            <a:endParaRPr lang="fr-FR" sz="1600" dirty="0">
              <a:solidFill>
                <a:srgbClr val="1C185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39449" y="5202306"/>
            <a:ext cx="5904000" cy="864000"/>
          </a:xfrm>
          <a:prstGeom prst="roundRect">
            <a:avLst/>
          </a:prstGeom>
          <a:solidFill>
            <a:srgbClr val="FFD24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1C1850"/>
                </a:solidFill>
              </a:rPr>
              <a:t>Objectifs d’apprentissage du cycle :</a:t>
            </a:r>
          </a:p>
          <a:p>
            <a:pPr marL="460375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atteints		10 points</a:t>
            </a:r>
          </a:p>
          <a:p>
            <a:pPr marL="460375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dépassés		20 points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939449" y="1129074"/>
            <a:ext cx="5904000" cy="1872000"/>
          </a:xfrm>
          <a:prstGeom prst="roundRect">
            <a:avLst/>
          </a:pr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1C1850"/>
                </a:solidFill>
              </a:rPr>
              <a:t>Pour chacune des 8 composantes (objectifs du domaine 1,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1C1850"/>
                </a:solidFill>
              </a:rPr>
              <a:t> 4 autres domaines), le niveau de maîtrise donne des points 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maîtrise insuffisante : 	10 points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maîtrise fragile : 		25 points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maîtrise satisfaisante : 	40 points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1600" dirty="0">
                <a:solidFill>
                  <a:srgbClr val="1C1850"/>
                </a:solidFill>
              </a:rPr>
              <a:t>très bonne maîtrise : 	50 points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1C1850"/>
                </a:solidFill>
              </a:rPr>
              <a:t>	</a:t>
            </a:r>
            <a:r>
              <a:rPr lang="fr-FR" dirty="0">
                <a:solidFill>
                  <a:srgbClr val="1C1850"/>
                </a:solidFill>
              </a:rPr>
              <a:t>Soit au maximum </a:t>
            </a:r>
            <a:r>
              <a:rPr lang="fr-FR" b="1" dirty="0">
                <a:solidFill>
                  <a:srgbClr val="1C1850"/>
                </a:solidFill>
              </a:rPr>
              <a:t>400 points</a:t>
            </a:r>
            <a:endParaRPr lang="fr-FR" sz="1600" b="1" dirty="0">
              <a:solidFill>
                <a:srgbClr val="1C18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1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L’évaluation</a:t>
            </a:r>
          </a:p>
        </p:txBody>
      </p:sp>
      <p:sp>
        <p:nvSpPr>
          <p:cNvPr id="2" name="Ellipse 1"/>
          <p:cNvSpPr/>
          <p:nvPr/>
        </p:nvSpPr>
        <p:spPr>
          <a:xfrm>
            <a:off x="535435" y="1367662"/>
            <a:ext cx="1980000" cy="1008000"/>
          </a:xfrm>
          <a:prstGeom prst="ellipse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FFFFFF"/>
                </a:solidFill>
              </a:rPr>
              <a:t>Objectifs</a:t>
            </a:r>
          </a:p>
        </p:txBody>
      </p:sp>
      <p:sp>
        <p:nvSpPr>
          <p:cNvPr id="5" name="Ellipse 4"/>
          <p:cNvSpPr/>
          <p:nvPr/>
        </p:nvSpPr>
        <p:spPr>
          <a:xfrm>
            <a:off x="535435" y="3069538"/>
            <a:ext cx="1980000" cy="1008000"/>
          </a:xfrm>
          <a:prstGeom prst="ellipse">
            <a:avLst/>
          </a:prstGeom>
          <a:solidFill>
            <a:srgbClr val="FDA40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FFFFFF"/>
                </a:solidFill>
              </a:rPr>
              <a:t>Formes</a:t>
            </a:r>
          </a:p>
        </p:txBody>
      </p:sp>
      <p:sp>
        <p:nvSpPr>
          <p:cNvPr id="6" name="Ellipse 5"/>
          <p:cNvSpPr/>
          <p:nvPr/>
        </p:nvSpPr>
        <p:spPr>
          <a:xfrm>
            <a:off x="535435" y="4771414"/>
            <a:ext cx="1980000" cy="1008000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FFFFFF"/>
                </a:solidFill>
              </a:rPr>
              <a:t>Restitution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880248" y="1116070"/>
            <a:ext cx="5760000" cy="296706"/>
          </a:xfrm>
          <a:prstGeom prst="roundRect">
            <a:avLst/>
          </a:prstGeom>
          <a:solidFill>
            <a:srgbClr val="CCFF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1C1850"/>
                </a:solidFill>
              </a:rPr>
              <a:t>faire le point</a:t>
            </a:r>
            <a:r>
              <a:rPr lang="fr-FR" dirty="0">
                <a:solidFill>
                  <a:srgbClr val="1C1850"/>
                </a:solidFill>
              </a:rPr>
              <a:t> sur les acquis et les progrès à réaliser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880248" y="1911618"/>
            <a:ext cx="5760000" cy="378042"/>
          </a:xfrm>
          <a:prstGeom prst="roundRect">
            <a:avLst/>
          </a:prstGeom>
          <a:solidFill>
            <a:srgbClr val="CCFF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1C1850"/>
                </a:solidFill>
              </a:rPr>
              <a:t>dialoguer</a:t>
            </a:r>
            <a:r>
              <a:rPr lang="fr-FR" dirty="0">
                <a:solidFill>
                  <a:srgbClr val="1C1850"/>
                </a:solidFill>
              </a:rPr>
              <a:t> avec les élèves et les familles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80248" y="2358916"/>
            <a:ext cx="5760000" cy="378042"/>
          </a:xfrm>
          <a:prstGeom prst="roundRect">
            <a:avLst/>
          </a:prstGeom>
          <a:solidFill>
            <a:srgbClr val="CCFF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1C1850"/>
                </a:solidFill>
              </a:rPr>
              <a:t>apprécier un niveau</a:t>
            </a:r>
            <a:r>
              <a:rPr lang="fr-FR" dirty="0">
                <a:solidFill>
                  <a:srgbClr val="1C1850"/>
                </a:solidFill>
              </a:rPr>
              <a:t> à certains moments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80248" y="2979528"/>
            <a:ext cx="5760000" cy="378042"/>
          </a:xfrm>
          <a:prstGeom prst="roundRect">
            <a:avLst/>
          </a:prstGeom>
          <a:solidFill>
            <a:srgbClr val="FFD24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C1850"/>
                </a:solidFill>
              </a:rPr>
              <a:t>écrite, orale, portant sur des gestes, des techniques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880248" y="3433735"/>
            <a:ext cx="5760000" cy="378042"/>
          </a:xfrm>
          <a:prstGeom prst="roundRect">
            <a:avLst/>
          </a:prstGeom>
          <a:solidFill>
            <a:srgbClr val="FFD24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C1850"/>
                </a:solidFill>
              </a:rPr>
              <a:t>individuelle, en groupe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880248" y="3887942"/>
            <a:ext cx="5760000" cy="378042"/>
          </a:xfrm>
          <a:prstGeom prst="roundRect">
            <a:avLst/>
          </a:prstGeom>
          <a:solidFill>
            <a:srgbClr val="FFD24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C1850"/>
                </a:solidFill>
              </a:rPr>
              <a:t>ponctuelle, sur la durée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880248" y="1482032"/>
            <a:ext cx="5760000" cy="360330"/>
          </a:xfrm>
          <a:prstGeom prst="roundRect">
            <a:avLst/>
          </a:prstGeom>
          <a:solidFill>
            <a:srgbClr val="CCFF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1C1850"/>
                </a:solidFill>
              </a:rPr>
              <a:t>orienter l’accompagnement</a:t>
            </a:r>
            <a:r>
              <a:rPr lang="fr-FR" dirty="0">
                <a:solidFill>
                  <a:srgbClr val="1C1850"/>
                </a:solidFill>
              </a:rPr>
              <a:t> des élèves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880248" y="4499927"/>
            <a:ext cx="1368000" cy="378042"/>
          </a:xfrm>
          <a:prstGeom prst="roundRect">
            <a:avLst/>
          </a:pr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C1850"/>
                </a:solidFill>
              </a:rPr>
              <a:t>notes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880248" y="4948264"/>
            <a:ext cx="1368000" cy="378042"/>
          </a:xfrm>
          <a:prstGeom prst="roundRect">
            <a:avLst/>
          </a:pr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C1850"/>
                </a:solidFill>
              </a:rPr>
              <a:t>niveaux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880248" y="5396602"/>
            <a:ext cx="5760000" cy="656354"/>
          </a:xfrm>
          <a:prstGeom prst="roundRect">
            <a:avLst/>
          </a:pr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C1850"/>
                </a:solidFill>
              </a:rPr>
              <a:t>→ En fin de cycle, restitution obligatoire des niveaux de maîtrise de huit composantes du socle commun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400648" y="4499926"/>
            <a:ext cx="4239600" cy="826379"/>
          </a:xfrm>
          <a:prstGeom prst="roundRect">
            <a:avLst/>
          </a:prstGeom>
          <a:solidFill>
            <a:srgbClr val="00B0F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C1850"/>
                </a:solidFill>
              </a:rPr>
              <a:t>accompagnant l’appréciation des acquis, progrès et difficultés</a:t>
            </a:r>
          </a:p>
        </p:txBody>
      </p:sp>
    </p:spTree>
    <p:extLst>
      <p:ext uri="{BB962C8B-B14F-4D97-AF65-F5344CB8AC3E}">
        <p14:creationId xmlns:p14="http://schemas.microsoft.com/office/powerpoint/2010/main" val="234451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fr-FR" smtClean="0"/>
              <a:t>LIVRET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980728"/>
            <a:ext cx="748894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hlinkClick r:id="rId2" action="ppaction://hlinkfile"/>
              </a:rPr>
              <a:t>Un nouveau livret scolaire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Des évaluations par compétences avec des champs d’apprentissage: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fr-FR" dirty="0" smtClean="0"/>
              <a:t>Langue française à l’oral et à l’écrit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fr-FR" dirty="0" smtClean="0"/>
              <a:t>Langages mathématiques, scientifiques et informatiques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fr-FR" dirty="0" smtClean="0"/>
              <a:t>Représentations du monde et activité humaine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fr-FR" dirty="0" smtClean="0"/>
              <a:t>Langues étrangères et régionales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fr-FR" dirty="0" smtClean="0"/>
              <a:t>Systèmes naturels et systèmes techniques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fr-FR" dirty="0" smtClean="0"/>
              <a:t>Langage des arts et du corps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fr-FR" dirty="0" smtClean="0"/>
              <a:t>Formation de la personne et du citoyen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fr-FR" dirty="0" smtClean="0"/>
              <a:t>Méthodes et outils pour apprendre</a:t>
            </a:r>
          </a:p>
          <a:p>
            <a:pPr indent="-3429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3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Le livret scolaire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95536" y="105273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Le livret scolaire d'un élève regroupe 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-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les </a:t>
            </a:r>
            <a:r>
              <a:rPr lang="fr-FR" sz="2000" b="1" dirty="0">
                <a:solidFill>
                  <a:srgbClr val="00B050"/>
                </a:solidFill>
                <a:ea typeface="ＭＳ Ｐゴシック" pitchFamily="34" charset="-128"/>
              </a:rPr>
              <a:t>bilans de fin des cycles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 précédents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-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en première année d'un cycle, les </a:t>
            </a:r>
            <a:r>
              <a:rPr lang="fr-FR" sz="2000" b="1" dirty="0">
                <a:solidFill>
                  <a:srgbClr val="00B050"/>
                </a:solidFill>
                <a:ea typeface="ＭＳ Ｐゴシック" pitchFamily="34" charset="-128"/>
              </a:rPr>
              <a:t>bilans périodiques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 de la </a:t>
            </a:r>
            <a:b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dernière année du cycle précédent ;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-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les </a:t>
            </a:r>
            <a:r>
              <a:rPr lang="fr-FR" sz="2000" b="1" dirty="0">
                <a:solidFill>
                  <a:srgbClr val="00B050"/>
                </a:solidFill>
                <a:ea typeface="ＭＳ Ｐゴシック" pitchFamily="34" charset="-128"/>
              </a:rPr>
              <a:t>bilans périodiques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 du cycle en cours ;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-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les </a:t>
            </a:r>
            <a:r>
              <a:rPr lang="fr-FR" sz="2000" b="1" dirty="0">
                <a:solidFill>
                  <a:srgbClr val="00B050"/>
                </a:solidFill>
                <a:ea typeface="ＭＳ Ｐゴシック" pitchFamily="34" charset="-128"/>
              </a:rPr>
              <a:t>attestations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 déjà obtenues : PSC1, </a:t>
            </a:r>
            <a:r>
              <a:rPr lang="fr-FR" sz="2000" dirty="0" err="1">
                <a:solidFill>
                  <a:srgbClr val="000000"/>
                </a:solidFill>
                <a:ea typeface="ＭＳ Ｐゴシック" pitchFamily="34" charset="-128"/>
              </a:rPr>
              <a:t>ASSR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 1 et 2, </a:t>
            </a:r>
            <a:r>
              <a:rPr lang="fr-FR" sz="2000" dirty="0" err="1">
                <a:solidFill>
                  <a:srgbClr val="000000"/>
                </a:solidFill>
                <a:ea typeface="ＭＳ Ｐゴシック" pitchFamily="34" charset="-128"/>
              </a:rPr>
              <a:t>AER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b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attestation scolaire "savoir-nager" (</a:t>
            </a:r>
            <a:r>
              <a:rPr lang="fr-FR" sz="2000" dirty="0" err="1">
                <a:solidFill>
                  <a:srgbClr val="000000"/>
                </a:solidFill>
                <a:ea typeface="ＭＳ Ｐゴシック" pitchFamily="34" charset="-128"/>
              </a:rPr>
              <a:t>ASSN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).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32753"/>
              </p:ext>
            </p:extLst>
          </p:nvPr>
        </p:nvGraphicFramePr>
        <p:xfrm>
          <a:off x="1079612" y="3861048"/>
          <a:ext cx="7056783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3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4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92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Bilans périodiques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Bilans de fin de cycles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fr-FR" baseline="300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CM1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– CM2 – 6</a:t>
                      </a:r>
                      <a:r>
                        <a:rPr lang="fr-FR" baseline="300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C2 (C3 en fin d’année)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fr-FR" baseline="300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fr-FR" baseline="300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– 5</a:t>
                      </a:r>
                      <a:r>
                        <a:rPr lang="fr-FR" baseline="300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C2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– C3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fr-FR" baseline="300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fr-FR" baseline="300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– 4</a:t>
                      </a:r>
                      <a:r>
                        <a:rPr lang="fr-FR" baseline="300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C2 – C3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fr-FR" baseline="300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fr-FR" baseline="300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– 4</a:t>
                      </a:r>
                      <a:r>
                        <a:rPr lang="fr-FR" baseline="300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– 3</a:t>
                      </a:r>
                      <a:r>
                        <a:rPr lang="fr-FR" baseline="300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C2 – C3 (C4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en fin d’année)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ZoneTexte 4">
            <a:hlinkClick r:id="rId3"/>
          </p:cNvPr>
          <p:cNvSpPr txBox="1"/>
          <p:nvPr/>
        </p:nvSpPr>
        <p:spPr>
          <a:xfrm>
            <a:off x="1043608" y="5877271"/>
            <a:ext cx="3785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 smtClean="0">
                <a:solidFill>
                  <a:srgbClr val="0062A8">
                    <a:lumMod val="50000"/>
                  </a:srgbClr>
                </a:solidFill>
                <a:ea typeface="ＭＳ Ｐゴシック" pitchFamily="34" charset="-128"/>
              </a:rPr>
              <a:t>Le décret relatif à l’évaluation et au livret scolaire</a:t>
            </a:r>
            <a:endParaRPr lang="fr-FR" sz="1200" b="1" i="1" dirty="0">
              <a:solidFill>
                <a:srgbClr val="0062A8">
                  <a:lumMod val="50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6" name="ZoneTexte 5">
            <a:hlinkClick r:id="rId4"/>
          </p:cNvPr>
          <p:cNvSpPr txBox="1"/>
          <p:nvPr/>
        </p:nvSpPr>
        <p:spPr>
          <a:xfrm>
            <a:off x="5796136" y="5891172"/>
            <a:ext cx="245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 smtClean="0">
                <a:solidFill>
                  <a:srgbClr val="0062A8">
                    <a:lumMod val="50000"/>
                  </a:srgbClr>
                </a:solidFill>
                <a:ea typeface="ＭＳ Ｐゴシック" pitchFamily="34" charset="-128"/>
              </a:rPr>
              <a:t>L’arrêté relatif au livret scolaire</a:t>
            </a:r>
            <a:endParaRPr lang="fr-FR" sz="1200" b="1" i="1" dirty="0">
              <a:solidFill>
                <a:srgbClr val="0062A8">
                  <a:lumMod val="50000"/>
                </a:srgb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63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Le livret scolaire : des bulletins aux bilans périodiques...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39552" y="1340768"/>
            <a:ext cx="806489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Les </a:t>
            </a:r>
            <a:r>
              <a:rPr lang="fr-FR" sz="2000" b="1" u="sng" dirty="0">
                <a:solidFill>
                  <a:srgbClr val="00B050"/>
                </a:solidFill>
                <a:ea typeface="ＭＳ Ｐゴシック" pitchFamily="34" charset="-128"/>
              </a:rPr>
              <a:t>bilans périodiques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 portent sur :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les </a:t>
            </a:r>
            <a:r>
              <a:rPr lang="fr-FR" sz="2000" dirty="0">
                <a:solidFill>
                  <a:srgbClr val="00B050"/>
                </a:solidFill>
                <a:ea typeface="ＭＳ Ｐゴシック" pitchFamily="34" charset="-128"/>
              </a:rPr>
              <a:t>acquis et les progrès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 de l'élève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les </a:t>
            </a:r>
            <a:r>
              <a:rPr lang="fr-FR" sz="2000" dirty="0">
                <a:solidFill>
                  <a:srgbClr val="00B050"/>
                </a:solidFill>
                <a:ea typeface="ＭＳ Ｐゴシック" pitchFamily="34" charset="-128"/>
              </a:rPr>
              <a:t>éléments du programme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 travaillés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les </a:t>
            </a:r>
            <a:r>
              <a:rPr lang="fr-FR" sz="2000" dirty="0">
                <a:solidFill>
                  <a:srgbClr val="00B050"/>
                </a:solidFill>
                <a:ea typeface="ＭＳ Ｐゴシック" pitchFamily="34" charset="-128"/>
              </a:rPr>
              <a:t>parcours éducatifs</a:t>
            </a:r>
            <a:endParaRPr lang="fr-FR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les </a:t>
            </a:r>
            <a:r>
              <a:rPr lang="fr-FR" sz="2000" dirty="0">
                <a:solidFill>
                  <a:srgbClr val="00B050"/>
                </a:solidFill>
                <a:ea typeface="ＭＳ Ｐゴシック" pitchFamily="34" charset="-128"/>
              </a:rPr>
              <a:t>enseignements complémentaires 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(</a:t>
            </a:r>
            <a:r>
              <a:rPr lang="fr-FR" sz="2000" dirty="0">
                <a:solidFill>
                  <a:srgbClr val="00B050"/>
                </a:solidFill>
                <a:ea typeface="ＭＳ Ｐゴシック" pitchFamily="34" charset="-128"/>
              </a:rPr>
              <a:t>AP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fr-FR" sz="2000" dirty="0">
                <a:solidFill>
                  <a:srgbClr val="00B050"/>
                </a:solidFill>
                <a:ea typeface="ＭＳ Ｐゴシック" pitchFamily="34" charset="-128"/>
              </a:rPr>
              <a:t>EPI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des éléments de </a:t>
            </a:r>
            <a:r>
              <a:rPr lang="fr-FR" sz="2000" dirty="0">
                <a:solidFill>
                  <a:srgbClr val="00B050"/>
                </a:solidFill>
                <a:ea typeface="ＭＳ Ｐゴシック" pitchFamily="34" charset="-128"/>
              </a:rPr>
              <a:t>vie scolaire</a:t>
            </a:r>
            <a:endParaRPr lang="fr-FR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les éventuelles modalités spécifiques d'accompagnement.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Ces bilans sont accompagnés d'une </a:t>
            </a:r>
            <a:r>
              <a:rPr lang="fr-FR" sz="2000" b="1" dirty="0">
                <a:solidFill>
                  <a:srgbClr val="00B050"/>
                </a:solidFill>
                <a:ea typeface="ＭＳ Ｐゴシック" pitchFamily="34" charset="-128"/>
              </a:rPr>
              <a:t>annexe de correspondance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 pour faciliter le dialogue avec les familles.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Le </a:t>
            </a:r>
            <a:r>
              <a:rPr lang="fr-FR" sz="2000" dirty="0">
                <a:solidFill>
                  <a:srgbClr val="00B050"/>
                </a:solidFill>
                <a:ea typeface="ＭＳ Ｐゴシック" pitchFamily="34" charset="-128"/>
              </a:rPr>
              <a:t>niveau de maîtrise du socle commun</a:t>
            </a: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</a:rPr>
              <a:t> peut également être évalué en cours de cycle.</a:t>
            </a:r>
          </a:p>
        </p:txBody>
      </p:sp>
    </p:spTree>
    <p:extLst>
      <p:ext uri="{BB962C8B-B14F-4D97-AF65-F5344CB8AC3E}">
        <p14:creationId xmlns:p14="http://schemas.microsoft.com/office/powerpoint/2010/main" val="25968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FR" dirty="0"/>
              <a:t>Les parcours éducatifs</a:t>
            </a:r>
            <a:endParaRPr lang="fr-FR" sz="2400" dirty="0"/>
          </a:p>
        </p:txBody>
      </p:sp>
      <p:sp>
        <p:nvSpPr>
          <p:cNvPr id="3" name="Rectangle à coins arrondis 2">
            <a:hlinkClick r:id="rId3"/>
          </p:cNvPr>
          <p:cNvSpPr/>
          <p:nvPr/>
        </p:nvSpPr>
        <p:spPr>
          <a:xfrm>
            <a:off x="251520" y="1138191"/>
            <a:ext cx="4248000" cy="2340000"/>
          </a:xfrm>
          <a:prstGeom prst="roundRect">
            <a:avLst/>
          </a:prstGeom>
          <a:solidFill>
            <a:srgbClr val="FFD2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Parcours Avenir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comprendre le monde économique et professionnel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connaître la diversité des métiers et des formations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développer le sens de l’engagement et de l’initiative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élaborer le projet d’orientation scolaire et professionnelle</a:t>
            </a:r>
          </a:p>
        </p:txBody>
      </p:sp>
      <p:sp>
        <p:nvSpPr>
          <p:cNvPr id="7" name="Rectangle à coins arrondis 6">
            <a:hlinkClick r:id="rId4"/>
          </p:cNvPr>
          <p:cNvSpPr/>
          <p:nvPr/>
        </p:nvSpPr>
        <p:spPr>
          <a:xfrm>
            <a:off x="4644480" y="1138191"/>
            <a:ext cx="4248000" cy="2340000"/>
          </a:xfrm>
          <a:prstGeom prst="roundRect">
            <a:avLst/>
          </a:prstGeom>
          <a:solidFill>
            <a:srgbClr val="CC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Parcours citoyen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chemeClr val="tx1"/>
                </a:solidFill>
              </a:rPr>
              <a:t>Apprendre les valeurs de la République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enseignement moral et civique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éducation aux médias et à l’information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participation des élèves à la vie sociale de l’établissement et de son environnement</a:t>
            </a:r>
          </a:p>
        </p:txBody>
      </p:sp>
      <p:sp>
        <p:nvSpPr>
          <p:cNvPr id="8" name="Rectangle à coins arrondis 7">
            <a:hlinkClick r:id="rId5"/>
          </p:cNvPr>
          <p:cNvSpPr/>
          <p:nvPr/>
        </p:nvSpPr>
        <p:spPr>
          <a:xfrm>
            <a:off x="261483" y="3586463"/>
            <a:ext cx="4248000" cy="2232000"/>
          </a:xfrm>
          <a:prstGeom prst="roundRect">
            <a:avLst/>
          </a:prstGeom>
          <a:solidFill>
            <a:srgbClr val="F68E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Parcours d’éducation artistique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 et culturelle (PEAC)</a:t>
            </a:r>
          </a:p>
          <a:p>
            <a:r>
              <a:rPr lang="fr-FR" sz="1600" dirty="0">
                <a:solidFill>
                  <a:schemeClr val="tx1"/>
                </a:solidFill>
              </a:rPr>
              <a:t>Favoriser un égal accès à l’art et à la culture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rencontre, fréquentation d’œuvres et d’artistes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pratique individuelle et collective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connaissances : repères culturels et esprit critique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644480" y="3586463"/>
            <a:ext cx="4248000" cy="2232000"/>
          </a:xfrm>
          <a:prstGeom prst="round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Parcours éducatif de santé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chemeClr val="tx1"/>
                </a:solidFill>
              </a:rPr>
              <a:t>Expliciter ce qui est offert aux élèves en matière de santé :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éducation pour des choix éclairés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prévention sur des problématiques prioritaires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1"/>
                </a:solidFill>
              </a:rPr>
              <a:t>protection dans l’établissement et l’environnement local</a:t>
            </a:r>
          </a:p>
        </p:txBody>
      </p:sp>
      <p:sp>
        <p:nvSpPr>
          <p:cNvPr id="2" name="ZoneTexte 1">
            <a:hlinkClick r:id="rId6"/>
          </p:cNvPr>
          <p:cNvSpPr txBox="1"/>
          <p:nvPr/>
        </p:nvSpPr>
        <p:spPr>
          <a:xfrm>
            <a:off x="334810" y="5850378"/>
            <a:ext cx="850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L’application nationale </a:t>
            </a:r>
            <a:r>
              <a:rPr lang="fr-FR" sz="1600" b="1" i="1" dirty="0">
                <a:solidFill>
                  <a:schemeClr val="accent1">
                    <a:lumMod val="50000"/>
                  </a:schemeClr>
                </a:solidFill>
              </a:rPr>
              <a:t>FOLIOS</a:t>
            </a:r>
            <a:r>
              <a:rPr lang="fr-FR" sz="1600" dirty="0"/>
              <a:t> peut aider élèves et enseignants dans le suivi des parcours.</a:t>
            </a:r>
          </a:p>
        </p:txBody>
      </p:sp>
    </p:spTree>
    <p:extLst>
      <p:ext uri="{BB962C8B-B14F-4D97-AF65-F5344CB8AC3E}">
        <p14:creationId xmlns:p14="http://schemas.microsoft.com/office/powerpoint/2010/main" val="42023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QUELQUES CONSEILS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DEVOIRS A LA MAISON</a:t>
            </a:r>
          </a:p>
          <a:p>
            <a:r>
              <a:rPr lang="fr-FR" dirty="0" smtClean="0"/>
              <a:t>TENUE</a:t>
            </a:r>
          </a:p>
          <a:p>
            <a:r>
              <a:rPr lang="fr-FR" dirty="0" smtClean="0"/>
              <a:t>SOMMEIL</a:t>
            </a:r>
          </a:p>
          <a:p>
            <a:r>
              <a:rPr lang="fr-FR" dirty="0" smtClean="0"/>
              <a:t>PROBLEMES FAMILIAL</a:t>
            </a:r>
          </a:p>
          <a:p>
            <a:r>
              <a:rPr lang="fr-FR" dirty="0" smtClean="0"/>
              <a:t>PROBLEME MEDICAL</a:t>
            </a:r>
          </a:p>
          <a:p>
            <a:r>
              <a:rPr lang="fr-FR" dirty="0" smtClean="0"/>
              <a:t>AIDE FINANCIERE</a:t>
            </a:r>
          </a:p>
          <a:p>
            <a:r>
              <a:rPr lang="fr-FR" dirty="0" smtClean="0"/>
              <a:t>CHANGEMENT DE REGIME ET FACTURES</a:t>
            </a:r>
          </a:p>
          <a:p>
            <a:r>
              <a:rPr lang="fr-FR" dirty="0" smtClean="0"/>
              <a:t>REGLEMENT INTERIEUR</a:t>
            </a:r>
          </a:p>
          <a:p>
            <a:r>
              <a:rPr lang="fr-FR" dirty="0" smtClean="0"/>
              <a:t>LAICITE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1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REFORME DU COLLEGE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7704972" cy="3841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CE QUI CHANGE:</a:t>
            </a:r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Plus de </a:t>
            </a:r>
            <a:r>
              <a:rPr lang="fr-FR" dirty="0" err="1" smtClean="0"/>
              <a:t>bilangue</a:t>
            </a:r>
            <a:r>
              <a:rPr lang="fr-FR" dirty="0" smtClean="0"/>
              <a:t> allemand en 6ème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(LV2 dès la 5</a:t>
            </a:r>
            <a:r>
              <a:rPr lang="fr-FR" baseline="30000" dirty="0" smtClean="0"/>
              <a:t>ème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mais 1 groupe de </a:t>
            </a:r>
            <a:r>
              <a:rPr lang="fr-FR" dirty="0" err="1" smtClean="0"/>
              <a:t>bilangue</a:t>
            </a:r>
            <a:r>
              <a:rPr lang="fr-FR" dirty="0" smtClean="0"/>
              <a:t> espagnol </a:t>
            </a:r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/>
              <a:t>2</a:t>
            </a:r>
            <a:r>
              <a:rPr lang="fr-FR" dirty="0" smtClean="0"/>
              <a:t> h d’AP en 5</a:t>
            </a:r>
            <a:r>
              <a:rPr lang="fr-FR" baseline="30000" dirty="0" smtClean="0"/>
              <a:t>ème</a:t>
            </a:r>
            <a:r>
              <a:rPr lang="fr-FR" dirty="0" smtClean="0"/>
              <a:t>, 4</a:t>
            </a:r>
            <a:r>
              <a:rPr lang="fr-FR" baseline="30000" dirty="0" smtClean="0"/>
              <a:t>ème</a:t>
            </a:r>
            <a:r>
              <a:rPr lang="fr-FR" dirty="0" smtClean="0"/>
              <a:t>, 3</a:t>
            </a:r>
            <a:r>
              <a:rPr lang="fr-FR" baseline="30000" dirty="0" smtClean="0"/>
              <a:t>ème</a:t>
            </a:r>
            <a:endParaRPr lang="fr-FR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2h d’EPI en 5</a:t>
            </a:r>
            <a:r>
              <a:rPr lang="fr-FR" baseline="30000" dirty="0" smtClean="0"/>
              <a:t>ème</a:t>
            </a:r>
            <a:r>
              <a:rPr lang="fr-FR" dirty="0" smtClean="0"/>
              <a:t>, 4</a:t>
            </a:r>
            <a:r>
              <a:rPr lang="fr-FR" baseline="30000" dirty="0" smtClean="0"/>
              <a:t>ème</a:t>
            </a:r>
            <a:r>
              <a:rPr lang="fr-FR" dirty="0" smtClean="0"/>
              <a:t>, </a:t>
            </a:r>
            <a:r>
              <a:rPr lang="fr-FR" dirty="0"/>
              <a:t>3</a:t>
            </a:r>
            <a:r>
              <a:rPr lang="fr-FR" baseline="30000" dirty="0"/>
              <a:t>ème</a:t>
            </a:r>
            <a:endParaRPr lang="fr-FR" dirty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LCA : 2H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53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QUESTIONS…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AP ET EPI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DEFINITION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/>
              <a:t>2</a:t>
            </a:r>
            <a:r>
              <a:rPr lang="fr-FR" dirty="0" smtClean="0"/>
              <a:t> h </a:t>
            </a:r>
            <a:r>
              <a:rPr lang="fr-FR" dirty="0" smtClean="0">
                <a:hlinkClick r:id="rId2" action="ppaction://hlinkfile"/>
              </a:rPr>
              <a:t>d’AP</a:t>
            </a:r>
            <a:r>
              <a:rPr lang="fr-FR" dirty="0" smtClean="0"/>
              <a:t> au cycle 4 et 2H d’EPI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4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2</a:t>
            </a:r>
            <a:r>
              <a:rPr lang="fr-FR" dirty="0" smtClean="0"/>
              <a:t> H D’AP 4EME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0,5H en Français</a:t>
            </a:r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0,5H en sciences physiques</a:t>
            </a:r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1H en mathématiques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5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2</a:t>
            </a:r>
            <a:r>
              <a:rPr lang="fr-FR" dirty="0" smtClean="0"/>
              <a:t> H D’AP 3EME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0,5H en Français</a:t>
            </a:r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0,5H en histoire-géographie</a:t>
            </a:r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1H en mathématiques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6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 EPI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2H D’EPI</a:t>
            </a:r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v"/>
            </a:pPr>
            <a:r>
              <a:rPr lang="fr-FR" dirty="0" smtClean="0"/>
              <a:t>ATTENTION EPI EVALUE POUR LE DNB (ORAL)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 TOUS LES NIVEAUX AVEC DES THEMES: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55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5EME EPI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3"/>
            <a:ext cx="7488948" cy="29055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fr-FR" dirty="0" smtClean="0"/>
              <a:t> Corps, santé, bien-être et sécurité</a:t>
            </a:r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fr-FR" dirty="0"/>
              <a:t>Transition écologique et développement </a:t>
            </a:r>
            <a:r>
              <a:rPr lang="fr-FR" dirty="0" smtClean="0"/>
              <a:t>durable</a:t>
            </a:r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43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4</a:t>
            </a:r>
            <a:r>
              <a:rPr lang="fr-FR" dirty="0" smtClean="0"/>
              <a:t>EME EPI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fr-FR" dirty="0" smtClean="0"/>
              <a:t> CULTURE ET CREATION ARTISTIQUES</a:t>
            </a:r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fr-FR" dirty="0" smtClean="0"/>
              <a:t>INFORMATION, COMMUNICATION, CITOYENNETE</a:t>
            </a:r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fr-FR" dirty="0" smtClean="0"/>
              <a:t>Option LCA: 2H (pour les actuels 4</a:t>
            </a:r>
            <a:r>
              <a:rPr lang="fr-FR" baseline="30000" dirty="0" smtClean="0"/>
              <a:t>ème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1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</a:t>
            </a:r>
            <a:r>
              <a:rPr lang="fr-FR" dirty="0" smtClean="0"/>
              <a:t>3EME EPI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fr-FR" dirty="0" smtClean="0"/>
              <a:t> MONDE ECONOMIQUE ET PROFESSIONNEL</a:t>
            </a:r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fr-FR" dirty="0" smtClean="0"/>
              <a:t>SCIENCES, TECHNOLOGIE ET SOCIETE</a:t>
            </a:r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indent="-342900">
              <a:buFont typeface="Wingdings" panose="05000000000000000000" pitchFamily="2" charset="2"/>
              <a:buChar char="ü"/>
            </a:pPr>
            <a:r>
              <a:rPr lang="fr-FR" dirty="0" smtClean="0"/>
              <a:t>Option LCA: 2H (pour les actuels 3</a:t>
            </a:r>
            <a:r>
              <a:rPr lang="fr-FR" baseline="30000" dirty="0" smtClean="0"/>
              <a:t>ème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/>
          </a:p>
          <a:p>
            <a:pPr indent="-34290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60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382</TotalTime>
  <Words>1287</Words>
  <Application>Microsoft Office PowerPoint</Application>
  <PresentationFormat>Affichage à l'écran (4:3)</PresentationFormat>
  <Paragraphs>301</Paragraphs>
  <Slides>20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Austin</vt:lpstr>
      <vt:lpstr>Pages de contenu</vt:lpstr>
      <vt:lpstr>REUNION DE PARENTS 4EME/3EME COLLEGE ALBERT LOUGNON</vt:lpstr>
      <vt:lpstr>REFORME DU COLLEGE</vt:lpstr>
      <vt:lpstr>AP ET EPI</vt:lpstr>
      <vt:lpstr> 2 H D’AP 4EME</vt:lpstr>
      <vt:lpstr> 2 H D’AP 3EME</vt:lpstr>
      <vt:lpstr>  EPI</vt:lpstr>
      <vt:lpstr> 5EME EPI</vt:lpstr>
      <vt:lpstr> 4EME EPI</vt:lpstr>
      <vt:lpstr> 3EME EPI</vt:lpstr>
      <vt:lpstr> NOUVEAU BREVET Conditions d’obtention</vt:lpstr>
      <vt:lpstr>Le DNB : les épreuves terminales</vt:lpstr>
      <vt:lpstr> Nouveautés du DNB</vt:lpstr>
      <vt:lpstr>Le DNB : ce qui est évalué</vt:lpstr>
      <vt:lpstr>L’évaluation</vt:lpstr>
      <vt:lpstr>LIVRET</vt:lpstr>
      <vt:lpstr>Le livret scolaire</vt:lpstr>
      <vt:lpstr>Le livret scolaire : des bulletins aux bilans périodiques...</vt:lpstr>
      <vt:lpstr>Les parcours éducatifs</vt:lpstr>
      <vt:lpstr>QUELQUES CONSEILS</vt:lpstr>
      <vt:lpstr>QUESTIONS…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PARENTS 6EME COLLEGE ALBERT LOUGNON</dc:title>
  <dc:creator>principal</dc:creator>
  <cp:lastModifiedBy>principal</cp:lastModifiedBy>
  <cp:revision>48</cp:revision>
  <cp:lastPrinted>2016-09-14T07:43:03Z</cp:lastPrinted>
  <dcterms:created xsi:type="dcterms:W3CDTF">2016-04-14T07:58:52Z</dcterms:created>
  <dcterms:modified xsi:type="dcterms:W3CDTF">2016-09-14T07:44:58Z</dcterms:modified>
</cp:coreProperties>
</file>