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822" y="0"/>
            <a:ext cx="9145584" cy="10274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804" y="426847"/>
            <a:ext cx="8254390" cy="1399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2217800"/>
            <a:ext cx="7887334" cy="3671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2" y="0"/>
            <a:ext cx="9145584" cy="10274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7744" y="2026945"/>
            <a:ext cx="4320286" cy="9401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2" y="0"/>
            <a:ext cx="9145584" cy="1027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8235" rIns="0" bIns="0" rtlCol="0">
            <a:spAutoFit/>
          </a:bodyPr>
          <a:lstStyle/>
          <a:p>
            <a:pPr marL="2457450">
              <a:lnSpc>
                <a:spcPct val="100000"/>
              </a:lnSpc>
              <a:spcBef>
                <a:spcPts val="90"/>
              </a:spcBef>
            </a:pPr>
            <a:r>
              <a:rPr dirty="0"/>
              <a:t>Bilan</a:t>
            </a:r>
            <a:r>
              <a:rPr spc="-25" dirty="0"/>
              <a:t> </a:t>
            </a:r>
            <a:r>
              <a:rPr spc="-10" dirty="0"/>
              <a:t>chiffré: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9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30</a:t>
            </a:r>
            <a:r>
              <a:rPr spc="-100" dirty="0"/>
              <a:t> </a:t>
            </a:r>
            <a:r>
              <a:rPr spc="-10" dirty="0"/>
              <a:t>élèves</a:t>
            </a:r>
            <a:r>
              <a:rPr spc="-60" dirty="0"/>
              <a:t> </a:t>
            </a:r>
            <a:r>
              <a:rPr spc="-10" dirty="0"/>
              <a:t>inscrits</a:t>
            </a:r>
            <a:r>
              <a:rPr spc="-150" dirty="0"/>
              <a:t> </a:t>
            </a:r>
            <a:r>
              <a:rPr dirty="0"/>
              <a:t>en</a:t>
            </a:r>
            <a:r>
              <a:rPr spc="-130" dirty="0"/>
              <a:t> </a:t>
            </a:r>
            <a:r>
              <a:rPr spc="-10" dirty="0"/>
              <a:t>escalade,</a:t>
            </a:r>
          </a:p>
          <a:p>
            <a:pPr>
              <a:lnSpc>
                <a:spcPct val="100000"/>
              </a:lnSpc>
              <a:spcBef>
                <a:spcPts val="1195"/>
              </a:spcBef>
              <a:buClr>
                <a:srgbClr val="0AD0D9"/>
              </a:buClr>
              <a:buFont typeface="Segoe UI Symbol"/>
              <a:buChar char="⚫"/>
            </a:pPr>
            <a:endParaRPr spc="-10" dirty="0"/>
          </a:p>
          <a:p>
            <a:pPr marL="287020" marR="5080" indent="-274955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Dont</a:t>
            </a:r>
            <a:r>
              <a:rPr spc="-105" dirty="0"/>
              <a:t> </a:t>
            </a:r>
            <a:r>
              <a:rPr dirty="0"/>
              <a:t>4</a:t>
            </a:r>
            <a:r>
              <a:rPr spc="-85" dirty="0"/>
              <a:t> </a:t>
            </a:r>
            <a:r>
              <a:rPr spc="-10" dirty="0"/>
              <a:t>porteurs</a:t>
            </a:r>
            <a:r>
              <a:rPr spc="-90" dirty="0"/>
              <a:t> </a:t>
            </a:r>
            <a:r>
              <a:rPr dirty="0"/>
              <a:t>de</a:t>
            </a:r>
            <a:r>
              <a:rPr spc="-95" dirty="0"/>
              <a:t> </a:t>
            </a:r>
            <a:r>
              <a:rPr spc="-20" dirty="0"/>
              <a:t>handicap,</a:t>
            </a:r>
            <a:r>
              <a:rPr spc="-95" dirty="0"/>
              <a:t> </a:t>
            </a:r>
            <a:r>
              <a:rPr dirty="0"/>
              <a:t>en</a:t>
            </a:r>
            <a:r>
              <a:rPr spc="-135" dirty="0"/>
              <a:t> </a:t>
            </a:r>
            <a:r>
              <a:rPr spc="-20" dirty="0"/>
              <a:t>collaboration</a:t>
            </a:r>
            <a:r>
              <a:rPr spc="-90" dirty="0"/>
              <a:t> </a:t>
            </a:r>
            <a:r>
              <a:rPr spc="-20" dirty="0"/>
              <a:t>avec</a:t>
            </a:r>
            <a:r>
              <a:rPr spc="-75" dirty="0"/>
              <a:t> </a:t>
            </a:r>
            <a:r>
              <a:rPr spc="-50" dirty="0"/>
              <a:t>M </a:t>
            </a:r>
            <a:r>
              <a:rPr spc="-10" dirty="0"/>
              <a:t>Hanniet,</a:t>
            </a:r>
          </a:p>
          <a:p>
            <a:pPr>
              <a:lnSpc>
                <a:spcPct val="100000"/>
              </a:lnSpc>
              <a:spcBef>
                <a:spcPts val="1195"/>
              </a:spcBef>
              <a:buClr>
                <a:srgbClr val="0AD0D9"/>
              </a:buClr>
              <a:buFont typeface="Segoe UI Symbol"/>
              <a:buChar char="⚫"/>
            </a:pPr>
            <a:endParaRPr spc="-10" dirty="0"/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2</a:t>
            </a:r>
            <a:r>
              <a:rPr spc="-25" dirty="0"/>
              <a:t> </a:t>
            </a:r>
            <a:r>
              <a:rPr spc="-20" dirty="0"/>
              <a:t>Jeunes</a:t>
            </a:r>
            <a:r>
              <a:rPr spc="-120" dirty="0"/>
              <a:t> </a:t>
            </a:r>
            <a:r>
              <a:rPr dirty="0"/>
              <a:t>officiels</a:t>
            </a:r>
            <a:r>
              <a:rPr spc="-150" dirty="0"/>
              <a:t> </a:t>
            </a:r>
            <a:r>
              <a:rPr dirty="0"/>
              <a:t>certifiés:</a:t>
            </a:r>
            <a:r>
              <a:rPr spc="-5" dirty="0"/>
              <a:t> </a:t>
            </a:r>
            <a:r>
              <a:rPr spc="-20" dirty="0"/>
              <a:t>Icham</a:t>
            </a:r>
            <a:r>
              <a:rPr spc="-135" dirty="0"/>
              <a:t> </a:t>
            </a:r>
            <a:r>
              <a:rPr dirty="0"/>
              <a:t>et</a:t>
            </a:r>
            <a:r>
              <a:rPr spc="-80" dirty="0"/>
              <a:t> </a:t>
            </a:r>
            <a:r>
              <a:rPr spc="-10" dirty="0"/>
              <a:t>Guilhem,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AD0D9"/>
              </a:buClr>
              <a:buFont typeface="Segoe UI Symbol"/>
              <a:buChar char="⚫"/>
            </a:pPr>
            <a:endParaRPr spc="-10" dirty="0"/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15</a:t>
            </a:r>
            <a:r>
              <a:rPr spc="-114" dirty="0"/>
              <a:t> </a:t>
            </a:r>
            <a:r>
              <a:rPr spc="-10" dirty="0"/>
              <a:t>grimpeurs</a:t>
            </a:r>
            <a:r>
              <a:rPr spc="-120" dirty="0"/>
              <a:t> </a:t>
            </a:r>
            <a:r>
              <a:rPr dirty="0"/>
              <a:t>en</a:t>
            </a:r>
            <a:r>
              <a:rPr spc="-95" dirty="0"/>
              <a:t> </a:t>
            </a:r>
            <a:r>
              <a:rPr spc="-10" dirty="0"/>
              <a:t>tête!!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2" y="0"/>
            <a:ext cx="9145584" cy="1027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404" y="416763"/>
            <a:ext cx="276034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Championnats </a:t>
            </a:r>
            <a:r>
              <a:rPr sz="3200" dirty="0"/>
              <a:t>académiques</a:t>
            </a:r>
            <a:r>
              <a:rPr sz="3200" spc="-125" dirty="0"/>
              <a:t> </a:t>
            </a:r>
            <a:r>
              <a:rPr sz="3200" spc="-25" dirty="0"/>
              <a:t>de </a:t>
            </a:r>
            <a:r>
              <a:rPr sz="3200" spc="-20" dirty="0"/>
              <a:t>voie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91692" y="2656078"/>
            <a:ext cx="2672715" cy="3538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tantia"/>
                <a:cs typeface="Constantia"/>
              </a:rPr>
              <a:t>Au</a:t>
            </a:r>
            <a:r>
              <a:rPr sz="1800" b="1" spc="-5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pieds</a:t>
            </a:r>
            <a:r>
              <a:rPr sz="1800" b="1" spc="-10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du</a:t>
            </a:r>
            <a:r>
              <a:rPr sz="1800" b="1" spc="-7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podium,</a:t>
            </a:r>
            <a:r>
              <a:rPr sz="1800" b="1" spc="-65" dirty="0">
                <a:latin typeface="Constantia"/>
                <a:cs typeface="Constantia"/>
              </a:rPr>
              <a:t> </a:t>
            </a:r>
            <a:r>
              <a:rPr sz="1800" b="1" spc="-50" dirty="0">
                <a:latin typeface="Constantia"/>
                <a:cs typeface="Constantia"/>
              </a:rPr>
              <a:t>à </a:t>
            </a:r>
            <a:r>
              <a:rPr sz="1800" b="1" dirty="0">
                <a:latin typeface="Constantia"/>
                <a:cs typeface="Constantia"/>
              </a:rPr>
              <a:t>une</a:t>
            </a:r>
            <a:r>
              <a:rPr sz="1800" b="1" spc="-9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dégaine</a:t>
            </a:r>
            <a:r>
              <a:rPr sz="1800" b="1" spc="-8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clippée</a:t>
            </a:r>
            <a:r>
              <a:rPr sz="1800" b="1" spc="-85" dirty="0">
                <a:latin typeface="Constantia"/>
                <a:cs typeface="Constantia"/>
              </a:rPr>
              <a:t> </a:t>
            </a:r>
            <a:r>
              <a:rPr sz="1800" b="1" spc="-20" dirty="0">
                <a:latin typeface="Constantia"/>
                <a:cs typeface="Constantia"/>
              </a:rPr>
              <a:t>près </a:t>
            </a:r>
            <a:r>
              <a:rPr sz="1800" b="1" dirty="0">
                <a:latin typeface="Constantia"/>
                <a:cs typeface="Constantia"/>
              </a:rPr>
              <a:t>de</a:t>
            </a:r>
            <a:r>
              <a:rPr sz="1800" b="1" spc="-6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la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spc="-20" dirty="0">
                <a:latin typeface="Constantia"/>
                <a:cs typeface="Constantia"/>
              </a:rPr>
              <a:t>première</a:t>
            </a:r>
            <a:r>
              <a:rPr sz="1800" b="1" spc="-8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place!!!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800">
              <a:latin typeface="Constantia"/>
              <a:cs typeface="Constantia"/>
            </a:endParaRPr>
          </a:p>
          <a:p>
            <a:pPr marL="12700" marR="25527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onstantia"/>
                <a:cs typeface="Constantia"/>
              </a:rPr>
              <a:t>Mais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spc="-30" dirty="0">
                <a:latin typeface="Constantia"/>
                <a:cs typeface="Constantia"/>
              </a:rPr>
              <a:t>c’est</a:t>
            </a:r>
            <a:r>
              <a:rPr sz="1800" b="1" spc="-75" dirty="0">
                <a:latin typeface="Constantia"/>
                <a:cs typeface="Constantia"/>
              </a:rPr>
              <a:t> </a:t>
            </a:r>
            <a:r>
              <a:rPr sz="1800" b="1" spc="-20" dirty="0">
                <a:latin typeface="Constantia"/>
                <a:cs typeface="Constantia"/>
              </a:rPr>
              <a:t>par</a:t>
            </a:r>
            <a:r>
              <a:rPr sz="1800" b="1" spc="-114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choix </a:t>
            </a:r>
            <a:r>
              <a:rPr sz="1800" b="1" dirty="0">
                <a:latin typeface="Constantia"/>
                <a:cs typeface="Constantia"/>
              </a:rPr>
              <a:t>éthique,</a:t>
            </a:r>
            <a:r>
              <a:rPr sz="1800" b="1" spc="-6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en</a:t>
            </a:r>
            <a:r>
              <a:rPr sz="1800" b="1" spc="-7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favorisant </a:t>
            </a:r>
            <a:r>
              <a:rPr sz="1800" b="1" spc="-20" dirty="0">
                <a:latin typeface="Constantia"/>
                <a:cs typeface="Constantia"/>
              </a:rPr>
              <a:t>ceux</a:t>
            </a:r>
            <a:r>
              <a:rPr sz="1800" b="1" spc="-7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qui</a:t>
            </a:r>
            <a:r>
              <a:rPr sz="1800" b="1" spc="-2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se</a:t>
            </a:r>
            <a:r>
              <a:rPr sz="1800" b="1" spc="-60" dirty="0">
                <a:latin typeface="Constantia"/>
                <a:cs typeface="Constantia"/>
              </a:rPr>
              <a:t> </a:t>
            </a:r>
            <a:r>
              <a:rPr sz="1800" b="1" spc="-20" dirty="0">
                <a:latin typeface="Constantia"/>
                <a:cs typeface="Constantia"/>
              </a:rPr>
              <a:t>mettent</a:t>
            </a:r>
            <a:r>
              <a:rPr sz="1800" b="1" spc="-80" dirty="0">
                <a:latin typeface="Constantia"/>
                <a:cs typeface="Constantia"/>
              </a:rPr>
              <a:t> </a:t>
            </a:r>
            <a:r>
              <a:rPr sz="1800" b="1" spc="-25" dirty="0">
                <a:latin typeface="Constantia"/>
                <a:cs typeface="Constantia"/>
              </a:rPr>
              <a:t>en </a:t>
            </a:r>
            <a:r>
              <a:rPr sz="1800" b="1" spc="-10" dirty="0">
                <a:latin typeface="Constantia"/>
                <a:cs typeface="Constantia"/>
              </a:rPr>
              <a:t>club</a:t>
            </a:r>
            <a:r>
              <a:rPr sz="1800" b="1" spc="-8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dans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spc="-20" dirty="0">
                <a:latin typeface="Constantia"/>
                <a:cs typeface="Constantia"/>
              </a:rPr>
              <a:t>l’équipe</a:t>
            </a:r>
            <a:r>
              <a:rPr sz="1800" b="1" spc="-70" dirty="0">
                <a:latin typeface="Constantia"/>
                <a:cs typeface="Constantia"/>
              </a:rPr>
              <a:t> </a:t>
            </a:r>
            <a:r>
              <a:rPr sz="1800" b="1" spc="-25" dirty="0">
                <a:latin typeface="Constantia"/>
                <a:cs typeface="Constantia"/>
              </a:rPr>
              <a:t>1.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00">
              <a:latin typeface="Constantia"/>
              <a:cs typeface="Constantia"/>
            </a:endParaRPr>
          </a:p>
          <a:p>
            <a:pPr marL="12700" marR="156845">
              <a:lnSpc>
                <a:spcPct val="100000"/>
              </a:lnSpc>
            </a:pPr>
            <a:r>
              <a:rPr sz="1800" b="1" spc="-35" dirty="0">
                <a:latin typeface="Constantia"/>
                <a:cs typeface="Constantia"/>
              </a:rPr>
              <a:t>Très</a:t>
            </a:r>
            <a:r>
              <a:rPr sz="1800" b="1" spc="-6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belle</a:t>
            </a:r>
            <a:r>
              <a:rPr sz="1800" b="1" spc="-11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énergie</a:t>
            </a:r>
            <a:r>
              <a:rPr sz="1800" b="1" spc="-60" dirty="0">
                <a:latin typeface="Constantia"/>
                <a:cs typeface="Constantia"/>
              </a:rPr>
              <a:t> </a:t>
            </a:r>
            <a:r>
              <a:rPr sz="1800" b="1" spc="-25" dirty="0">
                <a:latin typeface="Constantia"/>
                <a:cs typeface="Constantia"/>
              </a:rPr>
              <a:t>du </a:t>
            </a:r>
            <a:r>
              <a:rPr sz="1800" b="1" dirty="0">
                <a:latin typeface="Constantia"/>
                <a:cs typeface="Constantia"/>
              </a:rPr>
              <a:t>collège</a:t>
            </a:r>
            <a:r>
              <a:rPr sz="1800" b="1" spc="21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remarquée</a:t>
            </a:r>
            <a:r>
              <a:rPr sz="1800" b="1" spc="220" dirty="0">
                <a:latin typeface="Constantia"/>
                <a:cs typeface="Constantia"/>
              </a:rPr>
              <a:t> </a:t>
            </a:r>
            <a:r>
              <a:rPr sz="1800" b="1" spc="-25" dirty="0">
                <a:latin typeface="Constantia"/>
                <a:cs typeface="Constantia"/>
              </a:rPr>
              <a:t>par </a:t>
            </a:r>
            <a:r>
              <a:rPr sz="1800" b="1" dirty="0">
                <a:latin typeface="Constantia"/>
                <a:cs typeface="Constantia"/>
              </a:rPr>
              <a:t>tous</a:t>
            </a:r>
            <a:r>
              <a:rPr sz="1800" b="1" spc="-8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les</a:t>
            </a:r>
            <a:r>
              <a:rPr sz="1800" b="1" spc="-10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collègues.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79264" y="984567"/>
            <a:ext cx="4085590" cy="5380990"/>
            <a:chOff x="4779264" y="984567"/>
            <a:chExt cx="4085590" cy="53809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9264" y="984567"/>
              <a:ext cx="4085590" cy="53809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6320" y="1051560"/>
              <a:ext cx="3901439" cy="51968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26508" y="1031748"/>
              <a:ext cx="3941445" cy="5236845"/>
            </a:xfrm>
            <a:custGeom>
              <a:avLst/>
              <a:gdLst/>
              <a:ahLst/>
              <a:cxnLst/>
              <a:rect l="l" t="t" r="r" b="b"/>
              <a:pathLst>
                <a:path w="3941445" h="5236845">
                  <a:moveTo>
                    <a:pt x="0" y="5236464"/>
                  </a:moveTo>
                  <a:lnTo>
                    <a:pt x="3941064" y="5236464"/>
                  </a:lnTo>
                  <a:lnTo>
                    <a:pt x="3941064" y="0"/>
                  </a:lnTo>
                  <a:lnTo>
                    <a:pt x="0" y="0"/>
                  </a:lnTo>
                  <a:lnTo>
                    <a:pt x="0" y="5236464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33001" y="765111"/>
            <a:ext cx="5723255" cy="4845050"/>
            <a:chOff x="2933001" y="765111"/>
            <a:chExt cx="5723255" cy="4845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2656" y="765111"/>
              <a:ext cx="5667629" cy="48445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4589" y="803020"/>
              <a:ext cx="5720080" cy="4706620"/>
            </a:xfrm>
            <a:custGeom>
              <a:avLst/>
              <a:gdLst/>
              <a:ahLst/>
              <a:cxnLst/>
              <a:rect l="l" t="t" r="r" b="b"/>
              <a:pathLst>
                <a:path w="5720080" h="4706620">
                  <a:moveTo>
                    <a:pt x="501523" y="0"/>
                  </a:moveTo>
                  <a:lnTo>
                    <a:pt x="0" y="4084192"/>
                  </a:lnTo>
                  <a:lnTo>
                    <a:pt x="5069713" y="4706620"/>
                  </a:lnTo>
                  <a:lnTo>
                    <a:pt x="5236971" y="4575937"/>
                  </a:lnTo>
                  <a:lnTo>
                    <a:pt x="5720080" y="640714"/>
                  </a:lnTo>
                  <a:lnTo>
                    <a:pt x="501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4589" y="803020"/>
              <a:ext cx="5720080" cy="4706620"/>
            </a:xfrm>
            <a:custGeom>
              <a:avLst/>
              <a:gdLst/>
              <a:ahLst/>
              <a:cxnLst/>
              <a:rect l="l" t="t" r="r" b="b"/>
              <a:pathLst>
                <a:path w="5720080" h="4706620">
                  <a:moveTo>
                    <a:pt x="0" y="4084192"/>
                  </a:moveTo>
                  <a:lnTo>
                    <a:pt x="5069713" y="4706620"/>
                  </a:lnTo>
                  <a:lnTo>
                    <a:pt x="5236971" y="4575937"/>
                  </a:lnTo>
                  <a:lnTo>
                    <a:pt x="5720080" y="640714"/>
                  </a:lnTo>
                  <a:lnTo>
                    <a:pt x="501523" y="0"/>
                  </a:lnTo>
                  <a:lnTo>
                    <a:pt x="0" y="4084192"/>
                  </a:lnTo>
                  <a:close/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8328" y="5315712"/>
              <a:ext cx="229997" cy="2117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8935" y="5344540"/>
              <a:ext cx="185928" cy="16700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188212"/>
            <a:ext cx="9144000" cy="6670040"/>
            <a:chOff x="0" y="188212"/>
            <a:chExt cx="9144000" cy="66700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821679"/>
              <a:ext cx="9144000" cy="10363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0019" y="191388"/>
              <a:ext cx="5216906" cy="57226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98367" y="189737"/>
              <a:ext cx="5220335" cy="5726430"/>
            </a:xfrm>
            <a:custGeom>
              <a:avLst/>
              <a:gdLst/>
              <a:ahLst/>
              <a:cxnLst/>
              <a:rect l="l" t="t" r="r" b="b"/>
              <a:pathLst>
                <a:path w="5220334" h="5726430">
                  <a:moveTo>
                    <a:pt x="633857" y="0"/>
                  </a:moveTo>
                  <a:lnTo>
                    <a:pt x="5220208" y="563244"/>
                  </a:lnTo>
                  <a:lnTo>
                    <a:pt x="4586351" y="5726048"/>
                  </a:lnTo>
                  <a:lnTo>
                    <a:pt x="0" y="5162931"/>
                  </a:lnTo>
                  <a:lnTo>
                    <a:pt x="633857" y="0"/>
                  </a:lnTo>
                  <a:close/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42924" y="1097102"/>
            <a:ext cx="1996439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05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Championnats </a:t>
            </a:r>
            <a:r>
              <a:rPr sz="2400" dirty="0"/>
              <a:t>de</a:t>
            </a:r>
            <a:r>
              <a:rPr sz="2400" spc="-15" dirty="0"/>
              <a:t> </a:t>
            </a:r>
            <a:r>
              <a:rPr sz="2400" spc="-20" dirty="0"/>
              <a:t>bloc </a:t>
            </a:r>
            <a:r>
              <a:rPr sz="2400" spc="-10" dirty="0"/>
              <a:t>academique</a:t>
            </a:r>
            <a:endParaRPr sz="2400"/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dirty="0"/>
              <a:t>«</a:t>
            </a:r>
            <a:r>
              <a:rPr sz="2400" spc="-25" dirty="0"/>
              <a:t> </a:t>
            </a:r>
            <a:r>
              <a:rPr sz="2400" dirty="0"/>
              <a:t>non</a:t>
            </a:r>
            <a:r>
              <a:rPr sz="2400" spc="-35" dirty="0"/>
              <a:t> </a:t>
            </a:r>
            <a:r>
              <a:rPr sz="2400" dirty="0"/>
              <a:t>officiel</a:t>
            </a:r>
            <a:r>
              <a:rPr sz="2400" spc="-20" dirty="0"/>
              <a:t> </a:t>
            </a:r>
            <a:r>
              <a:rPr sz="2400" spc="-25" dirty="0"/>
              <a:t>»: </a:t>
            </a:r>
            <a:r>
              <a:rPr sz="2400" dirty="0"/>
              <a:t>nous</a:t>
            </a:r>
            <a:r>
              <a:rPr sz="2400" spc="-55" dirty="0"/>
              <a:t> </a:t>
            </a:r>
            <a:r>
              <a:rPr sz="2400" spc="-10" dirty="0"/>
              <a:t>gagnons!</a:t>
            </a:r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661212" y="3481300"/>
            <a:ext cx="1944370" cy="18275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250"/>
              </a:spcBef>
            </a:pPr>
            <a:r>
              <a:rPr sz="1800" b="1" dirty="0">
                <a:latin typeface="Constantia"/>
                <a:cs typeface="Constantia"/>
              </a:rPr>
              <a:t>Eléanore,</a:t>
            </a:r>
            <a:r>
              <a:rPr sz="1800" b="1" spc="-95" dirty="0">
                <a:latin typeface="Constantia"/>
                <a:cs typeface="Constantia"/>
              </a:rPr>
              <a:t> </a:t>
            </a:r>
            <a:r>
              <a:rPr sz="1800" b="1" spc="-20" dirty="0">
                <a:latin typeface="Constantia"/>
                <a:cs typeface="Constantia"/>
              </a:rPr>
              <a:t>Luc, </a:t>
            </a:r>
            <a:r>
              <a:rPr sz="1800" b="1" dirty="0">
                <a:latin typeface="Constantia"/>
                <a:cs typeface="Constantia"/>
              </a:rPr>
              <a:t>Nathan,</a:t>
            </a:r>
            <a:r>
              <a:rPr sz="1800" b="1" spc="-7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Kiyyan</a:t>
            </a:r>
            <a:r>
              <a:rPr sz="1800" b="1" spc="-105" dirty="0">
                <a:latin typeface="Constantia"/>
                <a:cs typeface="Constantia"/>
              </a:rPr>
              <a:t> </a:t>
            </a:r>
            <a:r>
              <a:rPr sz="1800" b="1" spc="-25" dirty="0">
                <a:latin typeface="Constantia"/>
                <a:cs typeface="Constantia"/>
              </a:rPr>
              <a:t>et </a:t>
            </a:r>
            <a:r>
              <a:rPr sz="1800" b="1" spc="-10" dirty="0">
                <a:latin typeface="Constantia"/>
                <a:cs typeface="Constantia"/>
              </a:rPr>
              <a:t>Théo.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3</a:t>
            </a:r>
            <a:r>
              <a:rPr sz="1800" b="1" spc="-5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équipes</a:t>
            </a:r>
            <a:r>
              <a:rPr sz="1800" b="1" spc="-7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de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spc="-50" dirty="0">
                <a:latin typeface="Constantia"/>
                <a:cs typeface="Constantia"/>
              </a:rPr>
              <a:t>5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onstantia"/>
                <a:cs typeface="Constantia"/>
              </a:rPr>
              <a:t>élèves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2" y="0"/>
            <a:ext cx="9145584" cy="1027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404" y="1054430"/>
            <a:ext cx="2451100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600" dirty="0"/>
              <a:t>Bourbon</a:t>
            </a:r>
            <a:r>
              <a:rPr sz="2600" spc="-65" dirty="0"/>
              <a:t> </a:t>
            </a:r>
            <a:r>
              <a:rPr sz="2600" spc="-35" dirty="0"/>
              <a:t>s’expose </a:t>
            </a:r>
            <a:r>
              <a:rPr sz="2600" dirty="0"/>
              <a:t>Record</a:t>
            </a:r>
            <a:r>
              <a:rPr sz="2600" spc="-65" dirty="0"/>
              <a:t> </a:t>
            </a:r>
            <a:r>
              <a:rPr sz="2600" dirty="0"/>
              <a:t>de</a:t>
            </a:r>
            <a:r>
              <a:rPr sz="2600" spc="-80" dirty="0"/>
              <a:t> </a:t>
            </a:r>
            <a:r>
              <a:rPr sz="2600" spc="-25" dirty="0"/>
              <a:t>200 </a:t>
            </a:r>
            <a:r>
              <a:rPr sz="2600" spc="-10" dirty="0"/>
              <a:t>tyroliennes!!!!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691692" y="2656077"/>
            <a:ext cx="2686685" cy="2463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spc="-30" dirty="0">
                <a:latin typeface="Constantia"/>
                <a:cs typeface="Constantia"/>
              </a:rPr>
              <a:t>Un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grand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merci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aux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9 </a:t>
            </a:r>
            <a:r>
              <a:rPr sz="2000" spc="-10" dirty="0">
                <a:latin typeface="Constantia"/>
                <a:cs typeface="Constantia"/>
              </a:rPr>
              <a:t>élèves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présents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(Nathan, </a:t>
            </a:r>
            <a:r>
              <a:rPr sz="2000" dirty="0">
                <a:latin typeface="Constantia"/>
                <a:cs typeface="Constantia"/>
              </a:rPr>
              <a:t>Kiyyan,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Luc,</a:t>
            </a:r>
            <a:r>
              <a:rPr sz="2000" spc="-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Eleanor, </a:t>
            </a:r>
            <a:r>
              <a:rPr sz="2000" dirty="0">
                <a:latin typeface="Constantia"/>
                <a:cs typeface="Constantia"/>
              </a:rPr>
              <a:t>Iliana,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sa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camarade, </a:t>
            </a:r>
            <a:r>
              <a:rPr sz="2000" dirty="0">
                <a:latin typeface="Constantia"/>
                <a:cs typeface="Constantia"/>
              </a:rPr>
              <a:t>Raphael,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Suradj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et </a:t>
            </a:r>
            <a:r>
              <a:rPr sz="2000" dirty="0">
                <a:latin typeface="Constantia"/>
                <a:cs typeface="Constantia"/>
              </a:rPr>
              <a:t>Kurtis),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et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aux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profs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de </a:t>
            </a:r>
            <a:r>
              <a:rPr sz="2000" dirty="0">
                <a:latin typeface="Constantia"/>
                <a:cs typeface="Constantia"/>
              </a:rPr>
              <a:t>SVT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sans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qui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rien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n’est </a:t>
            </a:r>
            <a:r>
              <a:rPr sz="2000" spc="-10" dirty="0">
                <a:latin typeface="Constantia"/>
                <a:cs typeface="Constantia"/>
              </a:rPr>
              <a:t>possible.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28" y="838200"/>
            <a:ext cx="4465320" cy="56875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2" y="0"/>
            <a:ext cx="9145584" cy="1027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404" y="793750"/>
            <a:ext cx="2752725" cy="1976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dirty="0"/>
              <a:t>Mur</a:t>
            </a:r>
            <a:r>
              <a:rPr sz="3200" spc="-45" dirty="0"/>
              <a:t> </a:t>
            </a:r>
            <a:r>
              <a:rPr sz="3200" spc="-10" dirty="0"/>
              <a:t>d’escalade interdit</a:t>
            </a:r>
            <a:r>
              <a:rPr sz="3200" spc="-130" dirty="0"/>
              <a:t> </a:t>
            </a:r>
            <a:r>
              <a:rPr sz="3200" spc="-25" dirty="0"/>
              <a:t>de </a:t>
            </a:r>
            <a:r>
              <a:rPr sz="3200" spc="-10" dirty="0"/>
              <a:t>pratique</a:t>
            </a:r>
            <a:r>
              <a:rPr sz="3200" spc="-110" dirty="0"/>
              <a:t> </a:t>
            </a:r>
            <a:r>
              <a:rPr sz="3200" spc="-10" dirty="0"/>
              <a:t>depuis septembre</a:t>
            </a:r>
            <a:r>
              <a:rPr sz="3200" spc="-125" dirty="0"/>
              <a:t> </a:t>
            </a:r>
            <a:r>
              <a:rPr sz="3200" spc="-20" dirty="0"/>
              <a:t>2024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91692" y="2795778"/>
            <a:ext cx="2260600" cy="28067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10" dirty="0">
                <a:latin typeface="Constantia"/>
                <a:cs typeface="Constantia"/>
              </a:rPr>
              <a:t>Donc:</a:t>
            </a:r>
            <a:endParaRPr sz="2400">
              <a:latin typeface="Constantia"/>
              <a:cs typeface="Constantia"/>
            </a:endParaRPr>
          </a:p>
          <a:p>
            <a:pPr marL="12700" marR="22923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Constantia"/>
                <a:cs typeface="Constantia"/>
              </a:rPr>
              <a:t>-</a:t>
            </a:r>
            <a:r>
              <a:rPr sz="2400" spc="-20" dirty="0">
                <a:latin typeface="Constantia"/>
                <a:cs typeface="Constantia"/>
              </a:rPr>
              <a:t>Plus </a:t>
            </a:r>
            <a:r>
              <a:rPr sz="2400" spc="-25" dirty="0">
                <a:latin typeface="Constantia"/>
                <a:cs typeface="Constantia"/>
              </a:rPr>
              <a:t>d’entrainement </a:t>
            </a:r>
            <a:r>
              <a:rPr sz="2400" spc="-10" dirty="0">
                <a:latin typeface="Constantia"/>
                <a:cs typeface="Constantia"/>
              </a:rPr>
              <a:t>théoriquement</a:t>
            </a:r>
            <a:endParaRPr sz="24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Constantia"/>
                <a:cs typeface="Constantia"/>
              </a:rPr>
              <a:t>-Plus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de </a:t>
            </a:r>
            <a:r>
              <a:rPr sz="2400" spc="-10" dirty="0">
                <a:latin typeface="Constantia"/>
                <a:cs typeface="Constantia"/>
              </a:rPr>
              <a:t>compétition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de </a:t>
            </a:r>
            <a:r>
              <a:rPr sz="2400" spc="-20" dirty="0">
                <a:latin typeface="Constantia"/>
                <a:cs typeface="Constantia"/>
              </a:rPr>
              <a:t>vitesse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au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collège</a:t>
            </a:r>
            <a:endParaRPr sz="2400">
              <a:latin typeface="Constantia"/>
              <a:cs typeface="Constant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3008" y="981454"/>
            <a:ext cx="5349240" cy="58765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2" y="0"/>
            <a:ext cx="9145905" cy="6499860"/>
            <a:chOff x="-822" y="0"/>
            <a:chExt cx="9145905" cy="6499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2464" y="841184"/>
              <a:ext cx="5091430" cy="56584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19" y="908303"/>
              <a:ext cx="4907280" cy="54742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59708" y="888491"/>
              <a:ext cx="4947285" cy="5514340"/>
            </a:xfrm>
            <a:custGeom>
              <a:avLst/>
              <a:gdLst/>
              <a:ahLst/>
              <a:cxnLst/>
              <a:rect l="l" t="t" r="r" b="b"/>
              <a:pathLst>
                <a:path w="4947284" h="5514340">
                  <a:moveTo>
                    <a:pt x="0" y="5513832"/>
                  </a:moveTo>
                  <a:lnTo>
                    <a:pt x="4946903" y="5513832"/>
                  </a:lnTo>
                  <a:lnTo>
                    <a:pt x="4946903" y="0"/>
                  </a:lnTo>
                  <a:lnTo>
                    <a:pt x="0" y="0"/>
                  </a:lnTo>
                  <a:lnTo>
                    <a:pt x="0" y="5513832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1692" y="1586850"/>
            <a:ext cx="2537460" cy="43192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spc="-25" dirty="0">
                <a:latin typeface="Constantia"/>
                <a:cs typeface="Constantia"/>
              </a:rPr>
              <a:t>Divers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projets,</a:t>
            </a:r>
            <a:endParaRPr sz="3200">
              <a:latin typeface="Constantia"/>
              <a:cs typeface="Constantia"/>
            </a:endParaRPr>
          </a:p>
          <a:p>
            <a:pPr marL="12700" marR="516255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Constantia"/>
                <a:cs typeface="Constantia"/>
              </a:rPr>
              <a:t>Longues </a:t>
            </a:r>
            <a:r>
              <a:rPr sz="3200" spc="-25" dirty="0">
                <a:latin typeface="Constantia"/>
                <a:cs typeface="Constantia"/>
              </a:rPr>
              <a:t>démarches,</a:t>
            </a:r>
            <a:endParaRPr sz="3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475"/>
              </a:spcBef>
            </a:pPr>
            <a:endParaRPr sz="3200">
              <a:latin typeface="Constantia"/>
              <a:cs typeface="Constantia"/>
            </a:endParaRPr>
          </a:p>
          <a:p>
            <a:pPr marL="12700" marR="195580">
              <a:lnSpc>
                <a:spcPct val="100000"/>
              </a:lnSpc>
              <a:spcBef>
                <a:spcPts val="5"/>
              </a:spcBef>
            </a:pPr>
            <a:r>
              <a:rPr sz="3200" b="1" spc="-20" dirty="0">
                <a:latin typeface="Constantia"/>
                <a:cs typeface="Constantia"/>
              </a:rPr>
              <a:t>Et</a:t>
            </a:r>
            <a:r>
              <a:rPr sz="3200" b="1" spc="-17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on</a:t>
            </a:r>
            <a:r>
              <a:rPr sz="3200" b="1" spc="-165" dirty="0">
                <a:latin typeface="Constantia"/>
                <a:cs typeface="Constantia"/>
              </a:rPr>
              <a:t> </a:t>
            </a:r>
            <a:r>
              <a:rPr sz="3200" b="1" spc="-10" dirty="0">
                <a:latin typeface="Constantia"/>
                <a:cs typeface="Constantia"/>
              </a:rPr>
              <a:t>espère </a:t>
            </a:r>
            <a:r>
              <a:rPr sz="3200" b="1" dirty="0">
                <a:latin typeface="Constantia"/>
                <a:cs typeface="Constantia"/>
              </a:rPr>
              <a:t>un</a:t>
            </a:r>
            <a:r>
              <a:rPr sz="3200" b="1" spc="-85" dirty="0">
                <a:latin typeface="Constantia"/>
                <a:cs typeface="Constantia"/>
              </a:rPr>
              <a:t> </a:t>
            </a:r>
            <a:r>
              <a:rPr sz="3200" b="1" spc="-10" dirty="0">
                <a:latin typeface="Constantia"/>
                <a:cs typeface="Constantia"/>
              </a:rPr>
              <a:t>nouveau </a:t>
            </a:r>
            <a:r>
              <a:rPr sz="3200" b="1" spc="-30" dirty="0">
                <a:latin typeface="Constantia"/>
                <a:cs typeface="Constantia"/>
              </a:rPr>
              <a:t>mur</a:t>
            </a:r>
            <a:r>
              <a:rPr sz="3200" b="1" spc="-145" dirty="0">
                <a:latin typeface="Constantia"/>
                <a:cs typeface="Constantia"/>
              </a:rPr>
              <a:t> </a:t>
            </a:r>
            <a:r>
              <a:rPr sz="3200" b="1" spc="-20" dirty="0">
                <a:latin typeface="Constantia"/>
                <a:cs typeface="Constantia"/>
              </a:rPr>
              <a:t>d’ici </a:t>
            </a:r>
            <a:r>
              <a:rPr sz="3200" b="1" dirty="0">
                <a:latin typeface="Constantia"/>
                <a:cs typeface="Constantia"/>
              </a:rPr>
              <a:t>début</a:t>
            </a:r>
            <a:r>
              <a:rPr sz="3200" b="1" spc="-150" dirty="0">
                <a:latin typeface="Constantia"/>
                <a:cs typeface="Constantia"/>
              </a:rPr>
              <a:t> </a:t>
            </a:r>
            <a:r>
              <a:rPr sz="3200" b="1" spc="-10" dirty="0">
                <a:latin typeface="Constantia"/>
                <a:cs typeface="Constantia"/>
              </a:rPr>
              <a:t>2026!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00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0" dirty="0"/>
              <a:t>Alors</a:t>
            </a:r>
            <a:r>
              <a:rPr sz="4500" spc="-105" dirty="0"/>
              <a:t> </a:t>
            </a:r>
            <a:r>
              <a:rPr sz="4500" dirty="0"/>
              <a:t>on</a:t>
            </a:r>
            <a:r>
              <a:rPr sz="4500" spc="-60" dirty="0"/>
              <a:t> </a:t>
            </a:r>
            <a:r>
              <a:rPr sz="4500" spc="-40" dirty="0"/>
              <a:t>s’est</a:t>
            </a:r>
            <a:r>
              <a:rPr sz="4500" spc="-90" dirty="0"/>
              <a:t> </a:t>
            </a:r>
            <a:r>
              <a:rPr sz="4500" dirty="0"/>
              <a:t>occupé</a:t>
            </a:r>
            <a:r>
              <a:rPr sz="4500" spc="-95" dirty="0"/>
              <a:t> </a:t>
            </a:r>
            <a:r>
              <a:rPr sz="4500" dirty="0"/>
              <a:t>au</a:t>
            </a:r>
            <a:r>
              <a:rPr sz="4500" spc="-85" dirty="0"/>
              <a:t> </a:t>
            </a:r>
            <a:r>
              <a:rPr sz="4500" spc="-10" dirty="0"/>
              <a:t>collège!</a:t>
            </a:r>
            <a:endParaRPr sz="4500"/>
          </a:p>
        </p:txBody>
      </p:sp>
      <p:grpSp>
        <p:nvGrpSpPr>
          <p:cNvPr id="3" name="object 3"/>
          <p:cNvGrpSpPr/>
          <p:nvPr/>
        </p:nvGrpSpPr>
        <p:grpSpPr>
          <a:xfrm>
            <a:off x="185928" y="1853247"/>
            <a:ext cx="3854450" cy="4618990"/>
            <a:chOff x="185928" y="1853247"/>
            <a:chExt cx="3854450" cy="4618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28" y="1853247"/>
              <a:ext cx="3853941" cy="46189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1920240"/>
              <a:ext cx="3669791" cy="44348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3172" y="1900428"/>
              <a:ext cx="3709670" cy="4474845"/>
            </a:xfrm>
            <a:custGeom>
              <a:avLst/>
              <a:gdLst/>
              <a:ahLst/>
              <a:cxnLst/>
              <a:rect l="l" t="t" r="r" b="b"/>
              <a:pathLst>
                <a:path w="3709670" h="4474845">
                  <a:moveTo>
                    <a:pt x="0" y="4474464"/>
                  </a:moveTo>
                  <a:lnTo>
                    <a:pt x="3709416" y="4474464"/>
                  </a:lnTo>
                  <a:lnTo>
                    <a:pt x="3709416" y="0"/>
                  </a:lnTo>
                  <a:lnTo>
                    <a:pt x="0" y="0"/>
                  </a:lnTo>
                  <a:lnTo>
                    <a:pt x="0" y="4474464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504944" y="1853247"/>
            <a:ext cx="3948429" cy="4618990"/>
            <a:chOff x="4504944" y="1853247"/>
            <a:chExt cx="3948429" cy="46189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4944" y="1853247"/>
              <a:ext cx="3948429" cy="46189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1920240"/>
              <a:ext cx="3764279" cy="44348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52188" y="1900428"/>
              <a:ext cx="3804285" cy="4474845"/>
            </a:xfrm>
            <a:custGeom>
              <a:avLst/>
              <a:gdLst/>
              <a:ahLst/>
              <a:cxnLst/>
              <a:rect l="l" t="t" r="r" b="b"/>
              <a:pathLst>
                <a:path w="3804284" h="4474845">
                  <a:moveTo>
                    <a:pt x="0" y="4474464"/>
                  </a:moveTo>
                  <a:lnTo>
                    <a:pt x="3803904" y="4474464"/>
                  </a:lnTo>
                  <a:lnTo>
                    <a:pt x="3803904" y="0"/>
                  </a:lnTo>
                  <a:lnTo>
                    <a:pt x="0" y="0"/>
                  </a:lnTo>
                  <a:lnTo>
                    <a:pt x="0" y="4474464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143" y="1274127"/>
            <a:ext cx="7971790" cy="5009515"/>
            <a:chOff x="390143" y="1274127"/>
            <a:chExt cx="7971790" cy="5009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143" y="1274127"/>
              <a:ext cx="7971790" cy="50091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1341119"/>
              <a:ext cx="7787640" cy="48249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7387" y="1321308"/>
              <a:ext cx="7827645" cy="4864735"/>
            </a:xfrm>
            <a:custGeom>
              <a:avLst/>
              <a:gdLst/>
              <a:ahLst/>
              <a:cxnLst/>
              <a:rect l="l" t="t" r="r" b="b"/>
              <a:pathLst>
                <a:path w="7827645" h="4864735">
                  <a:moveTo>
                    <a:pt x="0" y="4864608"/>
                  </a:moveTo>
                  <a:lnTo>
                    <a:pt x="7827263" y="4864608"/>
                  </a:lnTo>
                  <a:lnTo>
                    <a:pt x="7827263" y="0"/>
                  </a:lnTo>
                  <a:lnTo>
                    <a:pt x="0" y="0"/>
                  </a:lnTo>
                  <a:lnTo>
                    <a:pt x="0" y="4864608"/>
                  </a:lnTo>
                  <a:close/>
                </a:path>
              </a:pathLst>
            </a:custGeom>
            <a:ln w="39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4500" dirty="0"/>
              <a:t>Et</a:t>
            </a:r>
            <a:r>
              <a:rPr sz="4500" spc="-50" dirty="0"/>
              <a:t> </a:t>
            </a:r>
            <a:r>
              <a:rPr sz="4500" dirty="0"/>
              <a:t>nous</a:t>
            </a:r>
            <a:r>
              <a:rPr sz="4500" spc="-65" dirty="0"/>
              <a:t> </a:t>
            </a:r>
            <a:r>
              <a:rPr sz="4500" dirty="0"/>
              <a:t>sommes</a:t>
            </a:r>
            <a:r>
              <a:rPr sz="4500" spc="-80" dirty="0"/>
              <a:t> </a:t>
            </a:r>
            <a:r>
              <a:rPr sz="4500" dirty="0"/>
              <a:t>allés</a:t>
            </a:r>
            <a:r>
              <a:rPr sz="4500" spc="-65" dirty="0"/>
              <a:t> </a:t>
            </a:r>
            <a:r>
              <a:rPr sz="4500" dirty="0"/>
              <a:t>8</a:t>
            </a:r>
            <a:r>
              <a:rPr sz="4500" spc="-45" dirty="0"/>
              <a:t> </a:t>
            </a:r>
            <a:r>
              <a:rPr sz="4500" dirty="0"/>
              <a:t>fois</a:t>
            </a:r>
            <a:r>
              <a:rPr sz="4500" spc="-30" dirty="0"/>
              <a:t> </a:t>
            </a:r>
            <a:r>
              <a:rPr sz="4500" spc="-25" dirty="0"/>
              <a:t>en </a:t>
            </a:r>
            <a:r>
              <a:rPr sz="4500" dirty="0"/>
              <a:t>falaise</a:t>
            </a:r>
            <a:r>
              <a:rPr sz="4500" spc="-80" dirty="0"/>
              <a:t> </a:t>
            </a:r>
            <a:r>
              <a:rPr sz="4500" dirty="0"/>
              <a:t>à</a:t>
            </a:r>
            <a:r>
              <a:rPr sz="4500" spc="-40" dirty="0"/>
              <a:t> </a:t>
            </a:r>
            <a:r>
              <a:rPr sz="4500" dirty="0"/>
              <a:t>la</a:t>
            </a:r>
            <a:r>
              <a:rPr sz="4500" spc="-40" dirty="0"/>
              <a:t> </a:t>
            </a:r>
            <a:r>
              <a:rPr sz="4500" spc="-10" dirty="0"/>
              <a:t>montagne!</a:t>
            </a:r>
            <a:endParaRPr sz="4500"/>
          </a:p>
        </p:txBody>
      </p:sp>
      <p:grpSp>
        <p:nvGrpSpPr>
          <p:cNvPr id="3" name="object 3"/>
          <p:cNvGrpSpPr/>
          <p:nvPr/>
        </p:nvGrpSpPr>
        <p:grpSpPr>
          <a:xfrm>
            <a:off x="740663" y="1853247"/>
            <a:ext cx="3521710" cy="4618990"/>
            <a:chOff x="740663" y="1853247"/>
            <a:chExt cx="3521710" cy="4618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663" y="1853247"/>
              <a:ext cx="3521710" cy="46189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19" y="1920240"/>
              <a:ext cx="3337560" cy="44348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7907" y="1900428"/>
              <a:ext cx="3377565" cy="4474845"/>
            </a:xfrm>
            <a:custGeom>
              <a:avLst/>
              <a:gdLst/>
              <a:ahLst/>
              <a:cxnLst/>
              <a:rect l="l" t="t" r="r" b="b"/>
              <a:pathLst>
                <a:path w="3377565" h="4474845">
                  <a:moveTo>
                    <a:pt x="0" y="4474464"/>
                  </a:moveTo>
                  <a:lnTo>
                    <a:pt x="3377184" y="4474464"/>
                  </a:lnTo>
                  <a:lnTo>
                    <a:pt x="3377184" y="0"/>
                  </a:lnTo>
                  <a:lnTo>
                    <a:pt x="0" y="0"/>
                  </a:lnTo>
                  <a:lnTo>
                    <a:pt x="0" y="4474464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931664" y="1853247"/>
            <a:ext cx="3521710" cy="4618990"/>
            <a:chOff x="4931664" y="1853247"/>
            <a:chExt cx="3521710" cy="46189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1664" y="1853247"/>
              <a:ext cx="3521710" cy="46189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8720" y="1920240"/>
              <a:ext cx="3337560" cy="44348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78908" y="1900428"/>
              <a:ext cx="3377565" cy="4474845"/>
            </a:xfrm>
            <a:custGeom>
              <a:avLst/>
              <a:gdLst/>
              <a:ahLst/>
              <a:cxnLst/>
              <a:rect l="l" t="t" r="r" b="b"/>
              <a:pathLst>
                <a:path w="3377565" h="4474845">
                  <a:moveTo>
                    <a:pt x="0" y="4474464"/>
                  </a:moveTo>
                  <a:lnTo>
                    <a:pt x="3377184" y="4474464"/>
                  </a:lnTo>
                  <a:lnTo>
                    <a:pt x="3377184" y="0"/>
                  </a:lnTo>
                  <a:lnTo>
                    <a:pt x="0" y="0"/>
                  </a:lnTo>
                  <a:lnTo>
                    <a:pt x="0" y="4474464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10"/>
              </a:spcBef>
            </a:pPr>
            <a:r>
              <a:rPr sz="4500" spc="-10" dirty="0"/>
              <a:t>Cilaos!</a:t>
            </a:r>
            <a:endParaRPr sz="4500"/>
          </a:p>
          <a:p>
            <a:pPr marL="635" algn="ctr">
              <a:lnSpc>
                <a:spcPct val="100000"/>
              </a:lnSpc>
            </a:pPr>
            <a:r>
              <a:rPr sz="4500" dirty="0"/>
              <a:t>Piton</a:t>
            </a:r>
            <a:r>
              <a:rPr sz="4500" spc="-35" dirty="0"/>
              <a:t> </a:t>
            </a:r>
            <a:r>
              <a:rPr sz="4500" dirty="0"/>
              <a:t>des</a:t>
            </a:r>
            <a:r>
              <a:rPr sz="4500" spc="-55" dirty="0"/>
              <a:t> </a:t>
            </a:r>
            <a:r>
              <a:rPr sz="4500" spc="-10" dirty="0"/>
              <a:t>neiges</a:t>
            </a:r>
            <a:endParaRPr sz="4500"/>
          </a:p>
        </p:txBody>
      </p:sp>
      <p:grpSp>
        <p:nvGrpSpPr>
          <p:cNvPr id="3" name="object 3"/>
          <p:cNvGrpSpPr/>
          <p:nvPr/>
        </p:nvGrpSpPr>
        <p:grpSpPr>
          <a:xfrm>
            <a:off x="390143" y="1850135"/>
            <a:ext cx="4223385" cy="2705100"/>
            <a:chOff x="390143" y="1850135"/>
            <a:chExt cx="4223385" cy="2705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143" y="1850135"/>
              <a:ext cx="4222877" cy="27048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1917191"/>
              <a:ext cx="4038600" cy="25206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387" y="1897379"/>
              <a:ext cx="4078604" cy="2560320"/>
            </a:xfrm>
            <a:custGeom>
              <a:avLst/>
              <a:gdLst/>
              <a:ahLst/>
              <a:cxnLst/>
              <a:rect l="l" t="t" r="r" b="b"/>
              <a:pathLst>
                <a:path w="4078604" h="2560320">
                  <a:moveTo>
                    <a:pt x="0" y="2560320"/>
                  </a:moveTo>
                  <a:lnTo>
                    <a:pt x="4078224" y="2560320"/>
                  </a:lnTo>
                  <a:lnTo>
                    <a:pt x="4078224" y="0"/>
                  </a:lnTo>
                  <a:lnTo>
                    <a:pt x="0" y="0"/>
                  </a:lnTo>
                  <a:lnTo>
                    <a:pt x="0" y="2560320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931664" y="1853247"/>
            <a:ext cx="3521710" cy="4618990"/>
            <a:chOff x="4931664" y="1853247"/>
            <a:chExt cx="3521710" cy="46189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1664" y="1853247"/>
              <a:ext cx="3521710" cy="46189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8720" y="1920240"/>
              <a:ext cx="3337560" cy="44348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78908" y="1900428"/>
              <a:ext cx="3377565" cy="4474845"/>
            </a:xfrm>
            <a:custGeom>
              <a:avLst/>
              <a:gdLst/>
              <a:ahLst/>
              <a:cxnLst/>
              <a:rect l="l" t="t" r="r" b="b"/>
              <a:pathLst>
                <a:path w="3377565" h="4474845">
                  <a:moveTo>
                    <a:pt x="0" y="4474464"/>
                  </a:moveTo>
                  <a:lnTo>
                    <a:pt x="3377184" y="4474464"/>
                  </a:lnTo>
                  <a:lnTo>
                    <a:pt x="3377184" y="0"/>
                  </a:lnTo>
                  <a:lnTo>
                    <a:pt x="0" y="0"/>
                  </a:lnTo>
                  <a:lnTo>
                    <a:pt x="0" y="4474464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8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Encore</a:t>
            </a:r>
            <a:r>
              <a:rPr spc="-190" dirty="0"/>
              <a:t> </a:t>
            </a:r>
            <a:r>
              <a:rPr dirty="0"/>
              <a:t>beaucoup</a:t>
            </a:r>
            <a:r>
              <a:rPr spc="-204" dirty="0"/>
              <a:t> </a:t>
            </a:r>
            <a:r>
              <a:rPr spc="-10" dirty="0"/>
              <a:t>d’escalade…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0663" y="1853247"/>
            <a:ext cx="3521710" cy="4618990"/>
            <a:chOff x="740663" y="1853247"/>
            <a:chExt cx="3521710" cy="4618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663" y="1853247"/>
              <a:ext cx="3521710" cy="46189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19" y="1920240"/>
              <a:ext cx="3337560" cy="44348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7907" y="1900428"/>
              <a:ext cx="3377565" cy="4474845"/>
            </a:xfrm>
            <a:custGeom>
              <a:avLst/>
              <a:gdLst/>
              <a:ahLst/>
              <a:cxnLst/>
              <a:rect l="l" t="t" r="r" b="b"/>
              <a:pathLst>
                <a:path w="3377565" h="4474845">
                  <a:moveTo>
                    <a:pt x="0" y="4474464"/>
                  </a:moveTo>
                  <a:lnTo>
                    <a:pt x="3377184" y="4474464"/>
                  </a:lnTo>
                  <a:lnTo>
                    <a:pt x="3377184" y="0"/>
                  </a:lnTo>
                  <a:lnTo>
                    <a:pt x="0" y="0"/>
                  </a:lnTo>
                  <a:lnTo>
                    <a:pt x="0" y="4474464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581144" y="2551112"/>
            <a:ext cx="4223385" cy="3223260"/>
            <a:chOff x="4581144" y="2551112"/>
            <a:chExt cx="4223385" cy="32232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1144" y="2551112"/>
              <a:ext cx="4222877" cy="32231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200" y="2618231"/>
              <a:ext cx="4038600" cy="3038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28388" y="2598419"/>
              <a:ext cx="4078604" cy="3078480"/>
            </a:xfrm>
            <a:custGeom>
              <a:avLst/>
              <a:gdLst/>
              <a:ahLst/>
              <a:cxnLst/>
              <a:rect l="l" t="t" r="r" b="b"/>
              <a:pathLst>
                <a:path w="4078604" h="3078479">
                  <a:moveTo>
                    <a:pt x="0" y="3078479"/>
                  </a:moveTo>
                  <a:lnTo>
                    <a:pt x="4078223" y="3078479"/>
                  </a:lnTo>
                  <a:lnTo>
                    <a:pt x="4078223" y="0"/>
                  </a:lnTo>
                  <a:lnTo>
                    <a:pt x="0" y="0"/>
                  </a:lnTo>
                  <a:lnTo>
                    <a:pt x="0" y="3078479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00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0" dirty="0"/>
              <a:t>Du</a:t>
            </a:r>
            <a:r>
              <a:rPr sz="4500" spc="-70" dirty="0"/>
              <a:t> </a:t>
            </a:r>
            <a:r>
              <a:rPr sz="4500" dirty="0"/>
              <a:t>canyon</a:t>
            </a:r>
            <a:r>
              <a:rPr sz="4500" spc="-100" dirty="0"/>
              <a:t> </a:t>
            </a:r>
            <a:r>
              <a:rPr sz="4500" dirty="0"/>
              <a:t>dans</a:t>
            </a:r>
            <a:r>
              <a:rPr sz="4500" spc="-70" dirty="0"/>
              <a:t> </a:t>
            </a:r>
            <a:r>
              <a:rPr sz="4500" dirty="0"/>
              <a:t>«</a:t>
            </a:r>
            <a:r>
              <a:rPr sz="4500" spc="-45" dirty="0"/>
              <a:t> </a:t>
            </a:r>
            <a:r>
              <a:rPr sz="4500" dirty="0"/>
              <a:t>Fleurs</a:t>
            </a:r>
            <a:r>
              <a:rPr sz="4500" spc="-110" dirty="0"/>
              <a:t> </a:t>
            </a:r>
            <a:r>
              <a:rPr sz="4500" dirty="0"/>
              <a:t>Jaunes</a:t>
            </a:r>
            <a:r>
              <a:rPr sz="4500" spc="-85" dirty="0"/>
              <a:t> </a:t>
            </a:r>
            <a:r>
              <a:rPr sz="4500" spc="-50" dirty="0"/>
              <a:t>»</a:t>
            </a:r>
            <a:endParaRPr sz="4500"/>
          </a:p>
        </p:txBody>
      </p:sp>
      <p:grpSp>
        <p:nvGrpSpPr>
          <p:cNvPr id="3" name="object 3"/>
          <p:cNvGrpSpPr/>
          <p:nvPr/>
        </p:nvGrpSpPr>
        <p:grpSpPr>
          <a:xfrm>
            <a:off x="1386839" y="1853247"/>
            <a:ext cx="2229485" cy="4618990"/>
            <a:chOff x="1386839" y="1853247"/>
            <a:chExt cx="2229485" cy="4618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6839" y="1853247"/>
              <a:ext cx="2229485" cy="46189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3895" y="1920240"/>
              <a:ext cx="2045207" cy="44348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34083" y="1900428"/>
              <a:ext cx="2085339" cy="4474845"/>
            </a:xfrm>
            <a:custGeom>
              <a:avLst/>
              <a:gdLst/>
              <a:ahLst/>
              <a:cxnLst/>
              <a:rect l="l" t="t" r="r" b="b"/>
              <a:pathLst>
                <a:path w="2085339" h="4474845">
                  <a:moveTo>
                    <a:pt x="0" y="4474464"/>
                  </a:moveTo>
                  <a:lnTo>
                    <a:pt x="2084831" y="4474464"/>
                  </a:lnTo>
                  <a:lnTo>
                    <a:pt x="2084831" y="0"/>
                  </a:lnTo>
                  <a:lnTo>
                    <a:pt x="0" y="0"/>
                  </a:lnTo>
                  <a:lnTo>
                    <a:pt x="0" y="4474464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581144" y="2551112"/>
            <a:ext cx="4223385" cy="3223260"/>
            <a:chOff x="4581144" y="2551112"/>
            <a:chExt cx="4223385" cy="32232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1144" y="2551112"/>
              <a:ext cx="4222877" cy="32231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200" y="2618231"/>
              <a:ext cx="4038600" cy="3038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28388" y="2598419"/>
              <a:ext cx="4078604" cy="3078480"/>
            </a:xfrm>
            <a:custGeom>
              <a:avLst/>
              <a:gdLst/>
              <a:ahLst/>
              <a:cxnLst/>
              <a:rect l="l" t="t" r="r" b="b"/>
              <a:pathLst>
                <a:path w="4078604" h="3078479">
                  <a:moveTo>
                    <a:pt x="0" y="3078479"/>
                  </a:moveTo>
                  <a:lnTo>
                    <a:pt x="4078223" y="3078479"/>
                  </a:lnTo>
                  <a:lnTo>
                    <a:pt x="4078223" y="0"/>
                  </a:lnTo>
                  <a:lnTo>
                    <a:pt x="0" y="0"/>
                  </a:lnTo>
                  <a:lnTo>
                    <a:pt x="0" y="3078479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227</Words>
  <Application>Microsoft Office PowerPoint</Application>
  <PresentationFormat>Affichage à l'écran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Segoe UI Symbol</vt:lpstr>
      <vt:lpstr>Office Theme</vt:lpstr>
      <vt:lpstr>Présentation PowerPoint</vt:lpstr>
      <vt:lpstr>Mur d’escalade interdit de pratique depuis septembre 2024</vt:lpstr>
      <vt:lpstr>Présentation PowerPoint</vt:lpstr>
      <vt:lpstr>Alors on s’est occupé au collège!</vt:lpstr>
      <vt:lpstr>Présentation PowerPoint</vt:lpstr>
      <vt:lpstr>Et nous sommes allés 8 fois en falaise à la montagne!</vt:lpstr>
      <vt:lpstr>Cilaos! Piton des neiges</vt:lpstr>
      <vt:lpstr>Encore beaucoup d’escalade…</vt:lpstr>
      <vt:lpstr>Du canyon dans « Fleurs Jaunes »</vt:lpstr>
      <vt:lpstr>Bilan chiffré:</vt:lpstr>
      <vt:lpstr>Championnats académiques de voie</vt:lpstr>
      <vt:lpstr>Championnats de bloc academique « non officiel »: nous gagnons!</vt:lpstr>
      <vt:lpstr>Bourbon s’expose Record de 200 tyroliennes!!!!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secretariat2</dc:creator>
  <cp:lastModifiedBy>secretariat2</cp:lastModifiedBy>
  <cp:revision>1</cp:revision>
  <dcterms:created xsi:type="dcterms:W3CDTF">2025-09-23T06:25:18Z</dcterms:created>
  <dcterms:modified xsi:type="dcterms:W3CDTF">2025-09-23T06:26:40Z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2025-09-23T00:00:00Z</vt:filetime>
  </property>
  <property fmtid="{D5CDD505-2E9C-101B-9397-08002B2CF9AE}" pid="5" name="Producer">
    <vt:lpwstr>www.ilovepdf.com</vt:lpwstr>
  </property>
</Properties>
</file>