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109.xml" ContentType="application/vnd.openxmlformats-officedocument.presentationml.slideLayout+xml"/>
  <Override PartName="/ppt/theme/themeOverride11.xml" ContentType="application/vnd.openxmlformats-officedocument.themeOverride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02" r:id="rId5"/>
    <p:sldMasterId id="2147483738" r:id="rId6"/>
    <p:sldMasterId id="2147483750" r:id="rId7"/>
    <p:sldMasterId id="2147483774" r:id="rId8"/>
    <p:sldMasterId id="2147483786" r:id="rId9"/>
    <p:sldMasterId id="2147483798" r:id="rId10"/>
    <p:sldMasterId id="2147483810" r:id="rId11"/>
    <p:sldMasterId id="2147483822" r:id="rId12"/>
    <p:sldMasterId id="2147483846" r:id="rId13"/>
    <p:sldMasterId id="2147483858" r:id="rId14"/>
  </p:sldMasterIdLst>
  <p:notesMasterIdLst>
    <p:notesMasterId r:id="rId37"/>
  </p:notesMasterIdLst>
  <p:sldIdLst>
    <p:sldId id="256" r:id="rId15"/>
    <p:sldId id="280" r:id="rId16"/>
    <p:sldId id="279" r:id="rId17"/>
    <p:sldId id="288" r:id="rId18"/>
    <p:sldId id="283" r:id="rId19"/>
    <p:sldId id="289" r:id="rId20"/>
    <p:sldId id="290" r:id="rId21"/>
    <p:sldId id="258" r:id="rId22"/>
    <p:sldId id="292" r:id="rId23"/>
    <p:sldId id="286" r:id="rId24"/>
    <p:sldId id="287" r:id="rId25"/>
    <p:sldId id="257" r:id="rId26"/>
    <p:sldId id="284" r:id="rId27"/>
    <p:sldId id="266" r:id="rId28"/>
    <p:sldId id="268" r:id="rId29"/>
    <p:sldId id="275" r:id="rId30"/>
    <p:sldId id="293" r:id="rId31"/>
    <p:sldId id="295" r:id="rId32"/>
    <p:sldId id="260" r:id="rId33"/>
    <p:sldId id="276" r:id="rId34"/>
    <p:sldId id="277" r:id="rId35"/>
    <p:sldId id="261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C93B-FA34-4D04-A758-760E69C9A25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60CAB-04AD-44C3-A134-B8CC8BF61C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242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maîtrise de chaque domaine ne peut être compensée par la maîtrise d’un autre domaine.</a:t>
            </a:r>
          </a:p>
          <a:p>
            <a:r>
              <a:rPr lang="fr-FR" dirty="0"/>
              <a:t>Les quatre « objectifs de connaissances et de compétences pour la maîtrise du socle commun » du domaine 1 ne sont pas compensables entre eux.</a:t>
            </a:r>
          </a:p>
          <a:p>
            <a:r>
              <a:rPr lang="fr-FR" dirty="0"/>
              <a:t>Page de présentation du socle commun : http://www.education.gouv.fr/cid88125/qu-apprendront-les-eleves-de-6-a-16-ans-a-la-rentree-2016-decouvrez-le-socle-commun-de-connaissances-de-competences-et-de-culture.html&amp;xtmc=soclecommun&amp;xtnp=1&amp;xtcr=5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0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encadré est lié au BO correspondant.</a:t>
            </a:r>
          </a:p>
          <a:p>
            <a:r>
              <a:rPr lang="fr-FR" dirty="0"/>
              <a:t>Pour</a:t>
            </a:r>
            <a:r>
              <a:rPr lang="fr-FR" baseline="0" dirty="0"/>
              <a:t> le parcours Avenir, voir aussi : http://www.education.gouv.fr/cid83948/le-parcours-avenir.html&amp;xtmc=parcoursavenir&amp;xtnp=1&amp;xtcr=1</a:t>
            </a:r>
          </a:p>
          <a:p>
            <a:r>
              <a:rPr lang="fr-FR" dirty="0"/>
              <a:t>Pour le parcours citoyen voir aussi : http://www.education.gouv.fr/cid100517/le-parcours-citoyen.html&amp;xtmc=parcourscitoyen&amp;xtnp=1&amp;xtcr=3</a:t>
            </a:r>
          </a:p>
          <a:p>
            <a:r>
              <a:rPr lang="fr-FR" dirty="0"/>
              <a:t>La charte pour l’éducation artistique et culturelle est sur http://www.education.gouv.fr/cid104753/charte-pour-l-education-artistique-et-culturelle.html&amp;xtmc=parcoursdeacuteducationartistiqueetculturelle&amp;xtnp=1&amp;xtcr=1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guide d'accompagnement de la mise en œuvre du parcours éducatif de santé sera diffusé au cours du premier trimestre aux directeurs d'école,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chefs d'établissement.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31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C413-101D-440C-AEAB-02C50C9BFD44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410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3147-34C4-4863-A844-BD227C899E1B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8598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09C17-6741-48EE-854A-9AE7B1DE062A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85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30E1-438C-417E-BD86-0B442B84F0DA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2762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E7C0DA3-1175-45A5-8FB0-15254B740EE1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1827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B0BDA8B-3B1A-43DB-A1BD-7032A53C8E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9226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5C0F-2C39-4598-B1BA-0C35EEFB12DF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2088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68D298-C7D8-4365-9DD4-D49695DDE9D7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64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1207-22FD-4BFD-BA43-1E6586C7F774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849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FB66-8AB9-496C-BFCC-369939D29698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46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9719-3D81-4B74-A927-1415D5D69854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963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0B84-F9C6-4C52-9F1A-D33E54E37942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1539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3654-B1DE-4BF2-AE16-4534EAC8E0D6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5971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20ADF-62DF-4481-BAA6-231CC0150B15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995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69BD-0DA9-499F-A348-1316F1681852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7435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F9701B1-4F0A-43A3-AD1E-2F95159527A5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27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9C5037-68AB-423F-B4A5-73313D0D8A0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4153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BD70-B4A9-42B6-9718-7EF7DBEA07EE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3932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8A0491-ADA8-4718-B872-832702F5A158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111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192A-81E8-4B01-AD49-0C54EBE9D020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98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22056841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0593-3D6A-498F-8CAC-32CBE93BFF66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5010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7A06-A421-41CF-BE92-021AFC023582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434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E419-B9F0-4AF0-8B42-19F485AA6FDC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8320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EDF7-8981-4826-88AC-759A81AFFF85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0224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3BDD1A-694B-4CB1-9160-E830C9C93453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671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7D16-B0AC-43BE-A6BC-D07DB727E613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8960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92F8175-14AC-4FED-9DEF-69CEDF948BEA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9141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1B6320A-8EA7-4F32-A898-4A31BF040F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3151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9239-1DDD-4063-9493-8AAD29EF3E09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3281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70D279-7961-48AA-8CA7-B33C0405DD9E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839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7498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4B7B-23D2-4AAB-8C14-AF18D7206325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2423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F52B-1DF6-42CD-BFAE-28EA608DB40A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337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0E0B-3059-49CB-AD81-FEE8E22C30A8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0670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3958-3473-444E-A79B-37A260B58DAF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5233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EC66-ED1A-425A-8754-DD49AF93E0E6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6017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068847-F076-4333-A339-70703A744532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255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AE02-1BB3-498C-9D92-4BD3D2D2E6CE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4630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DC7D5F-74F2-4696-8256-B1EE44B4F4F4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7036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74848-B4C4-4470-8D80-98C6DC53F06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17695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0210-E70B-447E-8D8E-A6EB6AB788BB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69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5" y="1484784"/>
            <a:ext cx="4028256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28256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3620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811EBB-43FE-434F-AC7C-32EE6EF7FFA2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07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B705-CD90-483E-81B2-356C4FD1854D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09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6B15-3C80-44B5-A2CB-C4BD10C68D20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8371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5AB3-1E6B-4E7E-815A-EF1E5BCC7C85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6734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2EA3-7315-4CD5-A265-9CB6E21C7E90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8953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DCF0-2466-4FAB-A2AB-BAAF14B8CEE5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1751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2AF77A-BA2E-4B20-9C56-F166F17A481F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235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5F32-FC40-4940-B44E-53771142583E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1905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1570C9-EAB1-4E7B-B6EA-577D82A89828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131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67544" y="1916832"/>
            <a:ext cx="8136904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5702424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74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81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641372-E534-47AD-8616-A507F36906A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52808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DDEF-8A59-4C7B-B46F-667063480DE0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868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DD188-C971-4F8A-B600-A08583DB9663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94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5148-50A6-4FF4-99D4-9F12CB0122A9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128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1451-EB51-4704-AE53-37AD32456346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78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429A-D1A0-4912-9699-4F1272F2B264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025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9427-418C-417C-9C21-75B598E46E06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76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FE19-E4BF-49A2-AF32-711A3DC36E4A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912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426819-9A76-4C7B-A27F-0767E4CFDBE1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792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1750-CE9D-4446-A292-CC02DC4A389E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159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7F27155-AA0C-4099-A29A-B3416481E72E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252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242A4B8-1D06-473C-829E-AA40D54CE5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484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0699-3D30-41A6-BD9F-132C12616426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90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D2F27B-B4A9-4067-BBB8-404785C2011B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973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A0EF-B9CF-4AA3-8C90-CA1466DD8794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500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33ED-513D-4967-8617-6B66626F5423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4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042F-D4E3-4DBD-AB61-37B7D52EE8FE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571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23C1-6E67-48A6-BF72-28D92FAFF129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249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8A4A-4943-4426-8AE1-5E24191ACAE1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181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44F0A-474C-49D4-9853-356F472CCCFA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97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420D-2DC5-419E-B421-49F49DE5BC38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419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EBEE056-CCD5-4022-888F-5D64AA6D986C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366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FEE2C4-CBD8-4FC5-9EFF-1583E434696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80836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76ED-D0A8-4677-9590-6C8B0A98C5E5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243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33257-6B60-4165-8188-6DAD880144A0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314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8E12-FE22-4A6F-8416-8734006E6ABD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348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1F38-8CE2-4371-847B-9F6981CC2568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75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32DB-4177-4A83-AD7E-7B34AA18436F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780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6A38-58D0-4075-A298-6B4B5551E1D4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444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74CD-4F03-47E7-B5AA-1FF0497E464B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115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C3881-0FDA-4A0E-A7C9-8F14FE0F12EF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9408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BDC2-2AA2-4478-BB93-E962332BD701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350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7F5CE48-2AF4-4A31-B36C-55A093B88D49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48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FEE2C4-CBD8-4FC5-9EFF-1583E434696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473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76ED-D0A8-4677-9590-6C8B0A98C5E5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042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33257-6B60-4165-8188-6DAD880144A0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65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8E12-FE22-4A6F-8416-8734006E6ABD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484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1F38-8CE2-4371-847B-9F6981CC2568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014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32DB-4177-4A83-AD7E-7B34AA18436F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610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6A38-58D0-4075-A298-6B4B5551E1D4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0395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74CD-4F03-47E7-B5AA-1FF0497E464B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574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C3881-0FDA-4A0E-A7C9-8F14FE0F12EF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70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BDC2-2AA2-4478-BB93-E962332BD701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98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7F5CE48-2AF4-4A31-B36C-55A093B88D49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821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2CBB18-F466-47AC-B67B-E031145B5E2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7927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2E34-314C-4BB1-8033-0A81B627DE2F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072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74B17D-2C85-4663-A6ED-50D0DCD214B5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301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48EE-615F-433C-A888-B3C7310BF148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637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9A69-1259-4CED-8A37-86AC83A882F2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6336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4430-A3AD-44B1-9D2B-B1B743991945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715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BD0C-C2CF-4D6C-B31C-B6DDF45EA24B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493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C24F-AAE6-42B3-9FD1-0E48D2151102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597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C4DF31-DB53-4792-AD95-FABD65056241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282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3293-C20A-4AB2-A7EF-AB5F3869FFF0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61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A65D0EB-2220-416D-B986-325FA3CFC3F1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314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F690748-FD19-4EAF-8BDB-E4FC97910BB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8285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656-5E79-4BE3-9F00-7F0DE0EAD31F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476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CDBD63-017C-43C6-B498-CF1E0BD4AE52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253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B5AB-AA0E-4C6A-90A6-B07FF22E1F64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403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E22F-4E69-4394-BA75-27A9211A51DE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212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4DD3-3113-44B6-B14C-6EDC04AC501B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6297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68A5-2379-470D-8245-DB1EFADE2FB8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4338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32A0-6560-4BFC-99DB-1D5A94B205F0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08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B9E0D7-B7B9-49A3-AB3E-03376703BE0E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450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5F31-53A6-41D6-AD83-51BC88404A1C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4886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54F28AE-20FB-4D52-B0F1-5BF38D340C43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2046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51C6917-1220-4BBA-A9C6-68FF19E354C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8842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3774-8600-4523-BCD0-F9DCA0CC1E57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547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4D5290-61E2-4970-A09B-B4B87ACD1809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17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84D6-40F8-4714-8436-91A5E49D4C8F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732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17E2-DFF4-4816-94EC-258F290C3D80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948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DB72-D28D-4DBA-AB4C-18E8C04AB15B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9699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C3D4-D148-4761-958A-72D9750387BF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15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AD556-4DEB-4045-85D1-04C9A659F024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3332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F4E7ED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D37C60-B425-4CF6-A065-ECDD3EEB31FB}" type="slidenum">
              <a:rPr lang="fr-FR">
                <a:solidFill>
                  <a:srgbClr val="F4E7E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773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4B77-4803-4A73-B6BE-FD2E4E62F438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2798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60C3CD6-A1D0-42B1-B5EA-195637C9EB91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6299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ADADBA-35A8-4996-9957-9C283949BC1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42714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FD3A-9ED8-4CBF-BEAE-568E8531C17D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676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766D89-0951-40FC-B2C0-C73D97AD70D2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618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6C19-0AFD-47E1-A27C-55D430402A4A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2189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5D7A-A65D-4574-A919-4A9CAE926AEB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B13F9A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7A95-4365-42E8-B6D0-EC0C58152575}" type="slidenum">
              <a:rPr lang="fr-FR">
                <a:solidFill>
                  <a:srgbClr val="B13F9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40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572556-3EE0-4EB7-AC4B-CE38701A01F5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C172C84-0DF2-43D8-9EA3-457D33F67D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88016-9DB7-49A5-8A8C-4363E63C67FD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89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22553-D238-4B90-A351-0AF8BA2BDF94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43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E9B23-234F-493A-AB7E-20BFEFCAA140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7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30696-9E3E-4226-ADFB-E52DB2409F48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5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401BD-D2B3-4EF7-8244-11322AA8C55F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65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468313" y="260350"/>
            <a:ext cx="8207375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63513"/>
            <a:ext cx="79914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412875"/>
            <a:ext cx="82073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premier niveau </a:t>
            </a:r>
          </a:p>
          <a:p>
            <a:pPr lvl="1"/>
            <a:r>
              <a:rPr lang="fr-FR" altLang="fr-FR" dirty="0"/>
              <a:t>Texte deuxième niveau</a:t>
            </a:r>
          </a:p>
          <a:p>
            <a:pPr lvl="2"/>
            <a:r>
              <a:rPr lang="fr-FR" altLang="fr-FR" dirty="0"/>
              <a:t>Texte 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1979637" y="6453336"/>
            <a:ext cx="5400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324600"/>
            <a:ext cx="11509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017713" y="6332538"/>
            <a:ext cx="6657975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6210300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8316416" y="6453336"/>
            <a:ext cx="324000" cy="32400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F160C-7380-4CC3-AED1-632B31C3AA07}" type="slidenum">
              <a:rPr lang="fr-FR" altLang="fr-FR" sz="1400" smtClean="0">
                <a:solidFill>
                  <a:srgbClr val="A6A6A6"/>
                </a:solidFill>
                <a:latin typeface="Calibri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079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626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CA0D0-7951-41A7-84D0-3D9E85DE1FB4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2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95874-89A5-4AA8-81CE-29E4D588430E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97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51679-2666-4E75-8E1E-C3AE29EBE6DE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83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51679-2666-4E75-8E1E-C3AE29EBE6DE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92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2EC12-0295-43BB-B47C-E22B38B684CA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4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F7A32-E5D8-42BC-9611-94D6E5A6FCEF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0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B13F9A"/>
              </a:solidFill>
              <a:latin typeface="Comic Sans MS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4C0616-A7F0-4188-9502-57DF589ABB38}" type="slidenum">
              <a:rPr lang="fr-FR">
                <a:solidFill>
                  <a:srgbClr val="B13F9A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B13F9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5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DEVOIRS%20FAITS%20contrat%20parents.od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F:\A%20Celles%20B\Diaporama%20en%20direction%20des%20parents\LPC%20version%20juillet%202010.pdf" TargetMode="Externa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cation.gouv.fr/file/17/45/6/Socle_commun_de_connaissances,_de_competences_et_de_culture_415456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fr/pid285/bulletin_officiel.html?cid_bo=911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onisep.fr/Espace-pedagogique/Actus-2015/Folios-pour-accompagner-le-parcours-scolaire-de-l-eleve" TargetMode="External"/><Relationship Id="rId5" Type="http://schemas.openxmlformats.org/officeDocument/2006/relationships/hyperlink" Target="http://www.education.gouv.fr/pid285/bulletin_officiel.html?cid_bo=91164" TargetMode="External"/><Relationship Id="rId4" Type="http://schemas.openxmlformats.org/officeDocument/2006/relationships/hyperlink" Target="http://www.education.gouv.fr/pid285/bulletin_officiel.html?cid_bo=10353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WEBGUIDE_6e_rentree_2013.pdf" TargetMode="Externa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stop%20harc&#232;lement.pdf" TargetMode="Externa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note-intention_soutien-approfondissement-sixieme.pdf" TargetMode="External"/><Relationship Id="rId2" Type="http://schemas.openxmlformats.org/officeDocument/2006/relationships/hyperlink" Target="devoirs%20faits%20pr&#233;sentation%20(1).pdf" TargetMode="External"/><Relationship Id="rId1" Type="http://schemas.openxmlformats.org/officeDocument/2006/relationships/slideLayout" Target="../slideLayouts/slideLayout51.xml"/><Relationship Id="rId5" Type="http://schemas.openxmlformats.org/officeDocument/2006/relationships/hyperlink" Target="Educonnect%20comment%20se%20connecter.doc" TargetMode="External"/><Relationship Id="rId4" Type="http://schemas.openxmlformats.org/officeDocument/2006/relationships/hyperlink" Target="flyer-rentr-e-2023---coll-ge-ce-qui-change-pour-votre-enfant-157386_0%20(1)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duconnect%20comment%20se%20connecter.doc" TargetMode="External"/><Relationship Id="rId2" Type="http://schemas.openxmlformats.org/officeDocument/2006/relationships/hyperlink" Target="mailto:Vie-scolaire1.9741386N@ac-reunion.f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33365" y="2492896"/>
            <a:ext cx="3313355" cy="2880320"/>
          </a:xfrm>
        </p:spPr>
        <p:txBody>
          <a:bodyPr>
            <a:normAutofit/>
          </a:bodyPr>
          <a:lstStyle/>
          <a:p>
            <a:pPr algn="ctr"/>
            <a:r>
              <a:rPr lang="fr-FR" u="sng" dirty="0" smtClean="0"/>
              <a:t>REUNION DE PARENTS 6EME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COLLEGE MORIN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3365" y="5517232"/>
            <a:ext cx="3309803" cy="432048"/>
          </a:xfrm>
        </p:spPr>
        <p:txBody>
          <a:bodyPr/>
          <a:lstStyle/>
          <a:p>
            <a:pPr algn="ctr"/>
            <a:r>
              <a:rPr lang="fr-FR" dirty="0" smtClean="0"/>
              <a:t>RENTREE </a:t>
            </a:r>
            <a:r>
              <a:rPr lang="fr-FR" dirty="0" smtClean="0"/>
              <a:t>2023</a:t>
            </a:r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214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211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Le collège en quelques chiffres…….</a:t>
            </a:r>
            <a:r>
              <a:rPr lang="fr-FR" sz="3200" i="1" dirty="0" smtClean="0">
                <a:solidFill>
                  <a:srgbClr val="FFFF66"/>
                </a:solidFill>
              </a:rPr>
              <a:t/>
            </a:r>
            <a:br>
              <a:rPr lang="fr-FR" sz="3200" i="1" dirty="0" smtClean="0">
                <a:solidFill>
                  <a:srgbClr val="FFFF66"/>
                </a:solidFill>
              </a:rPr>
            </a:br>
            <a:endParaRPr lang="fr-FR" sz="3200" i="1" dirty="0" smtClean="0">
              <a:solidFill>
                <a:srgbClr val="FFFF66"/>
              </a:solidFill>
            </a:endParaRPr>
          </a:p>
        </p:txBody>
      </p:sp>
      <p:sp>
        <p:nvSpPr>
          <p:cNvPr id="21507" name="Espace réservé du contenu 3"/>
          <p:cNvSpPr>
            <a:spLocks noGrp="1"/>
          </p:cNvSpPr>
          <p:nvPr>
            <p:ph idx="1"/>
          </p:nvPr>
        </p:nvSpPr>
        <p:spPr>
          <a:xfrm>
            <a:off x="250825" y="1214422"/>
            <a:ext cx="8713788" cy="538293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FFC000"/>
                </a:solidFill>
              </a:rPr>
              <a:t>737</a:t>
            </a:r>
            <a:r>
              <a:rPr lang="fr-FR" dirty="0" smtClean="0"/>
              <a:t> élèves répartis en </a:t>
            </a:r>
            <a:r>
              <a:rPr lang="fr-FR" dirty="0" smtClean="0">
                <a:solidFill>
                  <a:srgbClr val="FFC000"/>
                </a:solidFill>
              </a:rPr>
              <a:t>30</a:t>
            </a:r>
            <a:r>
              <a:rPr lang="fr-FR" dirty="0" smtClean="0"/>
              <a:t> classes+ 2 ULIS</a:t>
            </a:r>
          </a:p>
          <a:p>
            <a:pPr eaLnBrk="1" hangingPunct="1"/>
            <a:r>
              <a:rPr lang="fr-FR" dirty="0" smtClean="0">
                <a:solidFill>
                  <a:srgbClr val="FFC000"/>
                </a:solidFill>
              </a:rPr>
              <a:t> 188 </a:t>
            </a:r>
            <a:r>
              <a:rPr lang="fr-FR" dirty="0" smtClean="0"/>
              <a:t>élèves de 6</a:t>
            </a:r>
            <a:r>
              <a:rPr lang="fr-FR" baseline="30000" dirty="0" smtClean="0"/>
              <a:t>ème</a:t>
            </a:r>
            <a:endParaRPr lang="fr-FR" dirty="0" smtClean="0"/>
          </a:p>
          <a:p>
            <a:pPr eaLnBrk="1" hangingPunct="1"/>
            <a:r>
              <a:rPr lang="fr-FR" dirty="0" smtClean="0"/>
              <a:t> 52 enseignants et 1 documentaliste</a:t>
            </a:r>
          </a:p>
          <a:p>
            <a:pPr eaLnBrk="1" hangingPunct="1"/>
            <a:r>
              <a:rPr lang="fr-FR" dirty="0" smtClean="0"/>
              <a:t>Plus de 400 repas servis par jour</a:t>
            </a:r>
            <a:endParaRPr lang="fr-FR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fr-FR" dirty="0" smtClean="0"/>
              <a:t>Passage en seconde GT: plus de 50% depuis plusieurs années</a:t>
            </a:r>
          </a:p>
          <a:p>
            <a:pPr eaLnBrk="1" hangingPunct="1"/>
            <a:r>
              <a:rPr lang="fr-FR" dirty="0" smtClean="0"/>
              <a:t>Un travail avec le 1</a:t>
            </a:r>
            <a:r>
              <a:rPr lang="fr-FR" baseline="30000" dirty="0" smtClean="0"/>
              <a:t>er</a:t>
            </a:r>
            <a:r>
              <a:rPr lang="fr-FR" dirty="0" smtClean="0"/>
              <a:t> degré dans le cadre du CEC (stage de réussite, parcours, projets communs…)</a:t>
            </a:r>
          </a:p>
          <a:p>
            <a:pPr eaLnBrk="1" hangingPunct="1"/>
            <a:r>
              <a:rPr lang="fr-FR" dirty="0" smtClean="0"/>
              <a:t>Une </a:t>
            </a:r>
            <a:r>
              <a:rPr lang="fr-FR" dirty="0" err="1" smtClean="0"/>
              <a:t>bilangue</a:t>
            </a:r>
            <a:r>
              <a:rPr lang="fr-FR" dirty="0" smtClean="0"/>
              <a:t> de continuité à construire</a:t>
            </a:r>
          </a:p>
          <a:p>
            <a:pPr eaLnBrk="1" hangingPunct="1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2754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7571184" cy="72008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Le projet pédagogique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1074"/>
            <a:ext cx="9036496" cy="561627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800" dirty="0" smtClean="0"/>
              <a:t>Un projet articulé autour du bien-être de l’élève avec :</a:t>
            </a: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-un CDI ouvert toute la semaine, véritable pôle structurant culturel de proximité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-Une AS dynamique et des horaires globalisés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-Une liaison avec le 1</a:t>
            </a:r>
            <a:r>
              <a:rPr lang="fr-FR" sz="2800" baseline="30000" dirty="0" smtClean="0">
                <a:solidFill>
                  <a:schemeClr val="tx2">
                    <a:lumMod val="75000"/>
                  </a:schemeClr>
                </a:solidFill>
              </a:rPr>
              <a:t>er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 degré très avancée avec la mise en place du conseil école collège ET des actions communes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-Des dispositifs particuliers(ULIS, prépa-métiers, ateliers relais, cadets de la sécurité civile…)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-Une attention particulière pour la sécurité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9064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936104"/>
          </a:xfrm>
        </p:spPr>
        <p:txBody>
          <a:bodyPr/>
          <a:lstStyle/>
          <a:p>
            <a:r>
              <a:rPr lang="fr-FR" dirty="0" smtClean="0"/>
              <a:t>REFORME DU COLLEGE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844824"/>
            <a:ext cx="7171846" cy="398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CE QUI A CHANGE DEPUIS PLUSIEURS ANNEES: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Une rentrée en Musique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1</a:t>
            </a:r>
            <a:r>
              <a:rPr lang="fr-FR" dirty="0" smtClean="0">
                <a:solidFill>
                  <a:srgbClr val="3E3D2D"/>
                </a:solidFill>
              </a:rPr>
              <a:t> </a:t>
            </a:r>
            <a:r>
              <a:rPr lang="fr-FR" dirty="0">
                <a:solidFill>
                  <a:srgbClr val="3E3D2D"/>
                </a:solidFill>
              </a:rPr>
              <a:t>LV2 dès la </a:t>
            </a:r>
            <a:r>
              <a:rPr lang="fr-FR" dirty="0" smtClean="0">
                <a:solidFill>
                  <a:srgbClr val="3E3D2D"/>
                </a:solidFill>
              </a:rPr>
              <a:t>5</a:t>
            </a:r>
            <a:r>
              <a:rPr lang="fr-FR" baseline="30000" dirty="0" smtClean="0">
                <a:solidFill>
                  <a:srgbClr val="3E3D2D"/>
                </a:solidFill>
              </a:rPr>
              <a:t>ème</a:t>
            </a:r>
            <a:endParaRPr lang="fr-FR" dirty="0" smtClean="0">
              <a:hlinkClick r:id="rId2" action="ppaction://hlinkfile"/>
            </a:endParaRPr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>
                <a:hlinkClick r:id="rId2" action="ppaction://hlinkfile"/>
              </a:rPr>
              <a:t>DEVOIRS FAITS</a:t>
            </a:r>
            <a:r>
              <a:rPr lang="fr-FR" dirty="0" smtClean="0"/>
              <a:t> 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FCA en 6</a:t>
            </a:r>
            <a:r>
              <a:rPr lang="fr-FR" baseline="30000" dirty="0" smtClean="0"/>
              <a:t>ème</a:t>
            </a: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Une </a:t>
            </a:r>
            <a:r>
              <a:rPr lang="fr-FR" dirty="0" err="1" smtClean="0"/>
              <a:t>bilangue</a:t>
            </a:r>
            <a:r>
              <a:rPr lang="fr-FR" dirty="0" smtClean="0"/>
              <a:t> et une </a:t>
            </a:r>
            <a:r>
              <a:rPr lang="fr-FR" dirty="0" err="1" smtClean="0"/>
              <a:t>bilangue</a:t>
            </a:r>
            <a:r>
              <a:rPr lang="fr-FR" dirty="0" smtClean="0"/>
              <a:t> de </a:t>
            </a:r>
            <a:r>
              <a:rPr lang="fr-FR" dirty="0" err="1" smtClean="0"/>
              <a:t>continuite</a:t>
            </a:r>
            <a:r>
              <a:rPr lang="fr-FR" dirty="0" smtClean="0"/>
              <a:t> en cours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553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66868" y="116632"/>
            <a:ext cx="5105400" cy="32849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dirty="0" smtClean="0">
                <a:solidFill>
                  <a:srgbClr val="FFFF00"/>
                </a:solidFill>
              </a:rPr>
              <a:t>4.Le socle commun de connaissances, de compétences et de culture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6388" name="AutoShape 6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3348038" y="4437063"/>
            <a:ext cx="2447925" cy="12239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F9B639">
                    <a:lumMod val="10000"/>
                  </a:srgbClr>
                </a:solidFill>
                <a:latin typeface="Comic Sans MS" pitchFamily="66" charset="0"/>
              </a:rPr>
              <a:t>Le livret personnel</a:t>
            </a:r>
          </a:p>
        </p:txBody>
      </p:sp>
    </p:spTree>
    <p:extLst>
      <p:ext uri="{BB962C8B-B14F-4D97-AF65-F5344CB8AC3E}">
        <p14:creationId xmlns="" xmlns:p14="http://schemas.microsoft.com/office/powerpoint/2010/main" val="40997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indent="-34290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 smtClean="0"/>
              <a:t>PRONOTE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 smtClean="0"/>
              <a:t>SITE INTERNET</a:t>
            </a:r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024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 bwMode="auto">
          <a:xfrm>
            <a:off x="1416110" y="2122256"/>
            <a:ext cx="2600796" cy="242173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553" name="Rectang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nouveau socle commun</a:t>
            </a:r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>
            <a:off x="693316" y="4075559"/>
            <a:ext cx="2222500" cy="895350"/>
          </a:xfrm>
          <a:prstGeom prst="roundRect">
            <a:avLst>
              <a:gd name="adj" fmla="val 16667"/>
            </a:avLst>
          </a:prstGeom>
          <a:solidFill>
            <a:srgbClr val="0094C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4. Les systèmes naturels et les systèmes techniques</a:t>
            </a:r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107504" y="2905894"/>
            <a:ext cx="2376487" cy="809625"/>
          </a:xfrm>
          <a:prstGeom prst="roundRect">
            <a:avLst>
              <a:gd name="adj" fmla="val 16667"/>
            </a:avLst>
          </a:prstGeom>
          <a:solidFill>
            <a:srgbClr val="7B418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3. La formation de la personne et du citoyen</a:t>
            </a:r>
            <a:endParaRPr lang="fr-FR" sz="16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>
            <a:off x="429667" y="1700808"/>
            <a:ext cx="2270125" cy="790575"/>
          </a:xfrm>
          <a:prstGeom prst="roundRect">
            <a:avLst>
              <a:gd name="adj" fmla="val 16667"/>
            </a:avLst>
          </a:prstGeom>
          <a:solidFill>
            <a:srgbClr val="CB84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2. Les méthodes et outils pour apprendre</a:t>
            </a:r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3109774" y="3212400"/>
            <a:ext cx="2374900" cy="971550"/>
          </a:xfrm>
          <a:prstGeom prst="roundRect">
            <a:avLst>
              <a:gd name="adj" fmla="val 16667"/>
            </a:avLst>
          </a:prstGeom>
          <a:solidFill>
            <a:srgbClr val="FDA40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5. Les représentations du monde et </a:t>
            </a:r>
            <a:b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l’activité humaine</a:t>
            </a:r>
            <a:endParaRPr lang="fr-FR" sz="16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710" name="AutoShape 38"/>
          <p:cNvSpPr>
            <a:spLocks noChangeArrowheads="1"/>
          </p:cNvSpPr>
          <p:nvPr/>
        </p:nvSpPr>
        <p:spPr bwMode="auto">
          <a:xfrm>
            <a:off x="2964394" y="1949023"/>
            <a:ext cx="210502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1. Les langages pour penser et communiquer</a:t>
            </a:r>
            <a:endParaRPr lang="fr-FR" sz="16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661988" y="1052736"/>
            <a:ext cx="394652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3066A1">
                    <a:lumMod val="60000"/>
                    <a:lumOff val="40000"/>
                  </a:srgbClr>
                </a:solidFill>
              </a:rPr>
              <a:t>5</a:t>
            </a:r>
            <a:r>
              <a:rPr lang="fr-FR" sz="2000" b="1" dirty="0">
                <a:solidFill>
                  <a:srgbClr val="78BBBC"/>
                </a:solidFill>
              </a:rPr>
              <a:t> </a:t>
            </a:r>
            <a:r>
              <a:rPr lang="fr-FR" sz="2000" b="1" dirty="0">
                <a:solidFill>
                  <a:srgbClr val="7B418E"/>
                </a:solidFill>
              </a:rPr>
              <a:t>domaines</a:t>
            </a:r>
            <a:r>
              <a:rPr lang="fr-FR" sz="2000" b="1" dirty="0">
                <a:solidFill>
                  <a:srgbClr val="3066A1">
                    <a:lumMod val="60000"/>
                    <a:lumOff val="40000"/>
                  </a:srgbClr>
                </a:solidFill>
              </a:rPr>
              <a:t> de formation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4008" y="1052736"/>
            <a:ext cx="4506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3066A1">
                    <a:lumMod val="60000"/>
                    <a:lumOff val="40000"/>
                  </a:srgbClr>
                </a:solidFill>
              </a:rPr>
              <a:t>Des</a:t>
            </a:r>
            <a:r>
              <a:rPr lang="fr-FR" sz="2000" b="1" dirty="0">
                <a:solidFill>
                  <a:srgbClr val="78BBBC"/>
                </a:solidFill>
              </a:rPr>
              <a:t> </a:t>
            </a:r>
            <a:r>
              <a:rPr lang="fr-FR" sz="2000" b="1" dirty="0">
                <a:solidFill>
                  <a:srgbClr val="7B418E"/>
                </a:solidFill>
              </a:rPr>
              <a:t>objectifs </a:t>
            </a:r>
            <a:r>
              <a:rPr lang="fr-FR" sz="2000" b="1" dirty="0">
                <a:solidFill>
                  <a:srgbClr val="3066A1">
                    <a:lumMod val="60000"/>
                    <a:lumOff val="40000"/>
                  </a:srgbClr>
                </a:solidFill>
              </a:rPr>
              <a:t>dans chacun d’eux</a:t>
            </a:r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6132746" y="152116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048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Comprendre, s’exprimer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en utilisant la langue française à l’oral et à l’écrit</a:t>
            </a:r>
          </a:p>
        </p:txBody>
      </p:sp>
      <p:sp>
        <p:nvSpPr>
          <p:cNvPr id="41" name="AutoShape 34"/>
          <p:cNvSpPr>
            <a:spLocks noChangeArrowheads="1"/>
          </p:cNvSpPr>
          <p:nvPr/>
        </p:nvSpPr>
        <p:spPr bwMode="auto">
          <a:xfrm>
            <a:off x="6132746" y="262532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A4D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Comprendre, s’exprimer en utilisant une langue étrangère et, le cas échéant, une langue régionale</a:t>
            </a:r>
          </a:p>
        </p:txBody>
      </p:sp>
      <p:sp>
        <p:nvSpPr>
          <p:cNvPr id="42" name="AutoShape 34"/>
          <p:cNvSpPr>
            <a:spLocks noChangeArrowheads="1"/>
          </p:cNvSpPr>
          <p:nvPr/>
        </p:nvSpPr>
        <p:spPr bwMode="auto">
          <a:xfrm>
            <a:off x="6132746" y="372948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Comprendre, s’exprimer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en utilisant les langages mathématiques, scientifiques et informatiques</a:t>
            </a:r>
          </a:p>
        </p:txBody>
      </p:sp>
      <p:sp>
        <p:nvSpPr>
          <p:cNvPr id="43" name="AutoShape 34"/>
          <p:cNvSpPr>
            <a:spLocks noChangeArrowheads="1"/>
          </p:cNvSpPr>
          <p:nvPr/>
        </p:nvSpPr>
        <p:spPr bwMode="auto">
          <a:xfrm>
            <a:off x="6132746" y="483364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E5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Comprendre, s’exprimer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en utilisant les langages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des arts et du corps</a:t>
            </a:r>
          </a:p>
        </p:txBody>
      </p:sp>
      <p:cxnSp>
        <p:nvCxnSpPr>
          <p:cNvPr id="30" name="Connecteur en angle 29"/>
          <p:cNvCxnSpPr>
            <a:cxnSpLocks noChangeShapeType="1"/>
            <a:stCxn id="28710" idx="3"/>
            <a:endCxn id="40" idx="1"/>
          </p:cNvCxnSpPr>
          <p:nvPr/>
        </p:nvCxnSpPr>
        <p:spPr bwMode="auto">
          <a:xfrm flipV="1">
            <a:off x="5069419" y="2025167"/>
            <a:ext cx="1063327" cy="355656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48" name="Connecteur en angle 47"/>
          <p:cNvCxnSpPr>
            <a:cxnSpLocks noChangeShapeType="1"/>
            <a:stCxn id="28710" idx="3"/>
            <a:endCxn id="41" idx="1"/>
          </p:cNvCxnSpPr>
          <p:nvPr/>
        </p:nvCxnSpPr>
        <p:spPr bwMode="auto">
          <a:xfrm>
            <a:off x="5069419" y="2380823"/>
            <a:ext cx="1063327" cy="74850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1" name="Connecteur en angle 50"/>
          <p:cNvCxnSpPr>
            <a:cxnSpLocks noChangeShapeType="1"/>
            <a:stCxn id="28710" idx="3"/>
            <a:endCxn id="42" idx="1"/>
          </p:cNvCxnSpPr>
          <p:nvPr/>
        </p:nvCxnSpPr>
        <p:spPr bwMode="auto">
          <a:xfrm>
            <a:off x="5069419" y="2380823"/>
            <a:ext cx="1063327" cy="185266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4" name="Connecteur en angle 53"/>
          <p:cNvCxnSpPr>
            <a:cxnSpLocks noChangeShapeType="1"/>
            <a:stCxn id="28710" idx="3"/>
            <a:endCxn id="43" idx="1"/>
          </p:cNvCxnSpPr>
          <p:nvPr/>
        </p:nvCxnSpPr>
        <p:spPr bwMode="auto">
          <a:xfrm>
            <a:off x="5069419" y="2380823"/>
            <a:ext cx="1063327" cy="295682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20" name="ZoneTexte 19">
            <a:hlinkClick r:id="rId3"/>
          </p:cNvPr>
          <p:cNvSpPr txBox="1"/>
          <p:nvPr/>
        </p:nvSpPr>
        <p:spPr>
          <a:xfrm>
            <a:off x="6351899" y="5991878"/>
            <a:ext cx="2441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62A8">
                    <a:lumMod val="50000"/>
                  </a:srgbClr>
                </a:solidFill>
                <a:ea typeface="ＭＳ Ｐゴシック" pitchFamily="34" charset="-128"/>
              </a:rPr>
              <a:t>Le décret sur le socle commun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0818" y="5085184"/>
            <a:ext cx="4883270" cy="1077218"/>
          </a:xfrm>
          <a:prstGeom prst="rect">
            <a:avLst/>
          </a:prstGeom>
          <a:solidFill>
            <a:srgbClr val="FFC9C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3066A1">
                    <a:lumMod val="75000"/>
                  </a:srgbClr>
                </a:solidFill>
                <a:ea typeface="ＭＳ Ｐゴシック" pitchFamily="34" charset="-128"/>
              </a:rPr>
              <a:t>Les quatre objectifs du premier domaine et les quatre autres domaines sont les </a:t>
            </a:r>
            <a:r>
              <a:rPr lang="fr-FR" sz="1600" b="1" dirty="0">
                <a:solidFill>
                  <a:srgbClr val="000000"/>
                </a:solidFill>
                <a:ea typeface="ＭＳ Ｐゴシック" pitchFamily="34" charset="-128"/>
              </a:rPr>
              <a:t>huit composantes</a:t>
            </a:r>
            <a:r>
              <a:rPr lang="fr-FR" sz="1600" b="1" dirty="0">
                <a:solidFill>
                  <a:srgbClr val="3066A1">
                    <a:lumMod val="75000"/>
                  </a:srgbClr>
                </a:solidFill>
                <a:ea typeface="ＭＳ Ｐゴシック" pitchFamily="34" charset="-128"/>
              </a:rPr>
              <a:t> du socle commun dont la maîtrise doit être acquise à un niveau satisfaisant.</a:t>
            </a:r>
          </a:p>
        </p:txBody>
      </p:sp>
    </p:spTree>
    <p:extLst>
      <p:ext uri="{BB962C8B-B14F-4D97-AF65-F5344CB8AC3E}">
        <p14:creationId xmlns="" xmlns:p14="http://schemas.microsoft.com/office/powerpoint/2010/main" val="34564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dirty="0"/>
              <a:t>Les parcours éducatifs</a:t>
            </a:r>
            <a:endParaRPr lang="fr-FR" sz="2400" dirty="0"/>
          </a:p>
        </p:txBody>
      </p:sp>
      <p:sp>
        <p:nvSpPr>
          <p:cNvPr id="3" name="Rectangle à coins arrondis 2">
            <a:hlinkClick r:id="rId3"/>
          </p:cNvPr>
          <p:cNvSpPr/>
          <p:nvPr/>
        </p:nvSpPr>
        <p:spPr>
          <a:xfrm>
            <a:off x="251520" y="1138191"/>
            <a:ext cx="4248000" cy="2340000"/>
          </a:xfrm>
          <a:prstGeom prst="roundRect">
            <a:avLst/>
          </a:prstGeom>
          <a:solidFill>
            <a:srgbClr val="FFD2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</a:rPr>
              <a:t>Parcours Avenir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comprendre le monde économique et professionnel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connaître la diversité des métiers et des formations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développer le sens de l’engagement et de l’initiative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élaborer le projet d’orientation scolaire et professionnelle</a:t>
            </a:r>
          </a:p>
        </p:txBody>
      </p:sp>
      <p:sp>
        <p:nvSpPr>
          <p:cNvPr id="7" name="Rectangle à coins arrondis 6">
            <a:hlinkClick r:id="rId4"/>
          </p:cNvPr>
          <p:cNvSpPr/>
          <p:nvPr/>
        </p:nvSpPr>
        <p:spPr>
          <a:xfrm>
            <a:off x="4644480" y="1138191"/>
            <a:ext cx="4248000" cy="2340000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</a:rPr>
              <a:t>Parcours citoyen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</a:rPr>
              <a:t>Apprendre les valeurs de la République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enseignement moral et civique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éducation aux médias et à l’information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participation des élèves à la vie sociale de l’établissement et de son environnement</a:t>
            </a:r>
          </a:p>
        </p:txBody>
      </p:sp>
      <p:sp>
        <p:nvSpPr>
          <p:cNvPr id="8" name="Rectangle à coins arrondis 7">
            <a:hlinkClick r:id="rId5"/>
          </p:cNvPr>
          <p:cNvSpPr/>
          <p:nvPr/>
        </p:nvSpPr>
        <p:spPr>
          <a:xfrm>
            <a:off x="261483" y="3586463"/>
            <a:ext cx="4248000" cy="2232000"/>
          </a:xfrm>
          <a:prstGeom prst="roundRect">
            <a:avLst/>
          </a:prstGeom>
          <a:solidFill>
            <a:srgbClr val="F68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</a:rPr>
              <a:t>Parcours d’éducation artistique</a:t>
            </a:r>
            <a:br>
              <a:rPr lang="fr-FR" b="1" dirty="0">
                <a:solidFill>
                  <a:srgbClr val="000000"/>
                </a:solidFill>
              </a:rPr>
            </a:br>
            <a:r>
              <a:rPr lang="fr-FR" b="1" dirty="0">
                <a:solidFill>
                  <a:srgbClr val="000000"/>
                </a:solidFill>
              </a:rPr>
              <a:t> et culturelle (PEAC)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Favoriser un égal accès à l’art et à la culture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rencontre, fréquentation d’œuvres et d’artistes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pratique individuelle et collective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connaissances : repères culturels et esprit critique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644480" y="3586463"/>
            <a:ext cx="4248000" cy="2232000"/>
          </a:xfrm>
          <a:prstGeom prst="round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</a:rPr>
              <a:t>Parcours éducatif de santé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</a:rPr>
              <a:t>Expliciter ce qui est offert aux élèves en matière de santé 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éducation pour des choix éclairés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prévention sur des problématiques prioritaires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protection dans l’établissement et l’environnement local</a:t>
            </a:r>
          </a:p>
        </p:txBody>
      </p:sp>
      <p:sp>
        <p:nvSpPr>
          <p:cNvPr id="2" name="ZoneTexte 1">
            <a:hlinkClick r:id="rId6"/>
          </p:cNvPr>
          <p:cNvSpPr txBox="1"/>
          <p:nvPr/>
        </p:nvSpPr>
        <p:spPr>
          <a:xfrm>
            <a:off x="334810" y="5850378"/>
            <a:ext cx="850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  <a:ea typeface="ＭＳ Ｐゴシック" pitchFamily="34" charset="-128"/>
              </a:rPr>
              <a:t>L’application nationale </a:t>
            </a:r>
            <a:r>
              <a:rPr lang="fr-FR" sz="1600" b="1" i="1" dirty="0">
                <a:solidFill>
                  <a:srgbClr val="0062A8">
                    <a:lumMod val="50000"/>
                  </a:srgbClr>
                </a:solidFill>
                <a:ea typeface="ＭＳ Ｐゴシック" pitchFamily="34" charset="-128"/>
              </a:rPr>
              <a:t>FOLIOS</a:t>
            </a:r>
            <a:r>
              <a:rPr lang="fr-FR" sz="1600" dirty="0">
                <a:solidFill>
                  <a:srgbClr val="000000"/>
                </a:solidFill>
                <a:ea typeface="ＭＳ Ｐゴシック" pitchFamily="34" charset="-128"/>
              </a:rPr>
              <a:t> peut aider élèves et enseignants dans le suivi des parcours.</a:t>
            </a:r>
          </a:p>
        </p:txBody>
      </p:sp>
    </p:spTree>
    <p:extLst>
      <p:ext uri="{BB962C8B-B14F-4D97-AF65-F5344CB8AC3E}">
        <p14:creationId xmlns="" xmlns:p14="http://schemas.microsoft.com/office/powerpoint/2010/main" val="2646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FF00"/>
                </a:solidFill>
              </a:rPr>
              <a:t>5</a:t>
            </a:r>
            <a:r>
              <a:rPr lang="fr-FR" smtClean="0">
                <a:solidFill>
                  <a:srgbClr val="FFFF00"/>
                </a:solidFill>
              </a:rPr>
              <a:t>-Le </a:t>
            </a:r>
            <a:r>
              <a:rPr lang="fr-FR" dirty="0" smtClean="0">
                <a:solidFill>
                  <a:srgbClr val="FFFF00"/>
                </a:solidFill>
              </a:rPr>
              <a:t>règlement intérieur du collège</a:t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sz="2400" i="1" dirty="0">
              <a:solidFill>
                <a:srgbClr val="FFC000"/>
              </a:solidFill>
            </a:endParaRPr>
          </a:p>
        </p:txBody>
      </p:sp>
      <p:sp>
        <p:nvSpPr>
          <p:cNvPr id="28675" name="Sous-titre 5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fr-FR" b="1" smtClean="0"/>
              <a:t>Des règles pour vivre ensemble</a:t>
            </a:r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9637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Le règlement intérieur : c’est la loi du collège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4721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1800" b="1" dirty="0" smtClean="0"/>
              <a:t>Il énonce les règles à respecter pour tous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 dirty="0" smtClean="0"/>
              <a:t>Il fixe les horaires et les règles de sécurité dans l’établissement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 dirty="0" smtClean="0"/>
              <a:t>Il doit être connu de tous et chacun doit le respecter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 dirty="0" smtClean="0"/>
              <a:t>Il fait l’objet d’une refonte par les élèves du CVC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FFC000"/>
                </a:solidFill>
              </a:rPr>
              <a:t>Tous les élèves disposent de droits, y compris vous parents :</a:t>
            </a:r>
          </a:p>
          <a:p>
            <a:pPr eaLnBrk="1" hangingPunct="1"/>
            <a:r>
              <a:rPr lang="fr-FR" sz="1800" dirty="0" smtClean="0"/>
              <a:t>- </a:t>
            </a:r>
            <a:r>
              <a:rPr lang="fr-FR" sz="1800" b="1" dirty="0" smtClean="0"/>
              <a:t>droit à un enseignement gratuit</a:t>
            </a:r>
          </a:p>
          <a:p>
            <a:pPr eaLnBrk="1" hangingPunct="1"/>
            <a:r>
              <a:rPr lang="fr-FR" sz="1800" dirty="0" smtClean="0"/>
              <a:t>- </a:t>
            </a:r>
            <a:r>
              <a:rPr lang="fr-FR" sz="1800" b="1" dirty="0" smtClean="0"/>
              <a:t>droit de s’exprimer</a:t>
            </a:r>
          </a:p>
          <a:p>
            <a:pPr eaLnBrk="1" hangingPunct="1"/>
            <a:r>
              <a:rPr lang="fr-FR" sz="1800" dirty="0" smtClean="0"/>
              <a:t>- </a:t>
            </a:r>
            <a:r>
              <a:rPr lang="fr-FR" sz="1800" b="1" dirty="0" smtClean="0"/>
              <a:t>droit au respect et à la sécurité (programme « Phare »)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FFC000"/>
                </a:solidFill>
              </a:rPr>
              <a:t>Tous les élèves sont tenus à des obligations : </a:t>
            </a:r>
            <a:r>
              <a:rPr lang="fr-FR" sz="1800" b="1" dirty="0" smtClean="0"/>
              <a:t>vos enfants doivent être présents à tous les cours, être à l’heure, respecter les personnes (adultes comme élèves) et les biens… Ils doivent respecter le concept de laïcité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FFC000"/>
                </a:solidFill>
              </a:rPr>
              <a:t>Si ce règlement n’est pas respecté par l’enfant</a:t>
            </a:r>
            <a:r>
              <a:rPr lang="fr-FR" sz="1800" b="1" dirty="0" smtClean="0"/>
              <a:t>, des punitions et sanctions sont prévues en rapport avec la gravité de l’acte commis : réprimande, retenue, avertissement, blâme, exclusion temporaire…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1800" b="1" dirty="0" smtClean="0"/>
              <a:t>Des numéros verts en plus dans le futur règlement, des précisions sur les tenues vestimentaires…</a:t>
            </a:r>
            <a:endParaRPr lang="fr-F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13631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fr-FR" dirty="0" smtClean="0"/>
              <a:t>QUELQUES CONSEILS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DEVOIRS A LA MAISON</a:t>
            </a:r>
          </a:p>
          <a:p>
            <a:r>
              <a:rPr lang="fr-FR" dirty="0" smtClean="0"/>
              <a:t>TENUE ET HYGIENE</a:t>
            </a:r>
          </a:p>
          <a:p>
            <a:r>
              <a:rPr lang="fr-FR" dirty="0" smtClean="0"/>
              <a:t>SOMMEIL</a:t>
            </a:r>
          </a:p>
          <a:p>
            <a:r>
              <a:rPr lang="fr-FR" dirty="0" smtClean="0"/>
              <a:t>PROBLEME FAMILIAL</a:t>
            </a:r>
          </a:p>
          <a:p>
            <a:r>
              <a:rPr lang="fr-FR" dirty="0" smtClean="0"/>
              <a:t>PROBLEME MEDICAL (PAP/PAI/PPRE)/ FIEVRE: CONSULTATION IMMEDIATE. PAS D’ECOLE</a:t>
            </a:r>
          </a:p>
          <a:p>
            <a:r>
              <a:rPr lang="fr-FR" dirty="0" smtClean="0"/>
              <a:t>AIDE FINANCIERE</a:t>
            </a:r>
          </a:p>
          <a:p>
            <a:r>
              <a:rPr lang="fr-FR" dirty="0" smtClean="0"/>
              <a:t>CHANGEMENT DE REGIME </a:t>
            </a:r>
            <a:r>
              <a:rPr lang="fr-FR" dirty="0"/>
              <a:t>/</a:t>
            </a:r>
            <a:r>
              <a:rPr lang="fr-FR" dirty="0" smtClean="0"/>
              <a:t>FACTURES/BOURSE (NOUVEAUTE: EDUCONNECT)</a:t>
            </a:r>
          </a:p>
          <a:p>
            <a:r>
              <a:rPr lang="fr-FR" dirty="0" smtClean="0"/>
              <a:t>REGLEMENT INTERIEUR</a:t>
            </a:r>
          </a:p>
          <a:p>
            <a:r>
              <a:rPr lang="fr-FR" dirty="0" smtClean="0"/>
              <a:t>LAICITE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051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FF00"/>
                </a:solidFill>
              </a:rPr>
              <a:t>1-L’entrée en 6ème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fr-FR" b="1" smtClean="0">
                <a:solidFill>
                  <a:srgbClr val="FFFF66"/>
                </a:solidFill>
              </a:rPr>
              <a:t>Propos introductifs</a:t>
            </a:r>
          </a:p>
          <a:p>
            <a:pPr eaLnBrk="1" hangingPunct="1"/>
            <a:endParaRPr lang="fr-FR" b="1" smtClean="0">
              <a:solidFill>
                <a:srgbClr val="FFFF66"/>
              </a:solidFill>
            </a:endParaRPr>
          </a:p>
        </p:txBody>
      </p:sp>
      <p:sp>
        <p:nvSpPr>
          <p:cNvPr id="4" name="Sourire 3">
            <a:hlinkClick r:id="rId2" action="ppaction://hlinkfile"/>
          </p:cNvPr>
          <p:cNvSpPr/>
          <p:nvPr/>
        </p:nvSpPr>
        <p:spPr>
          <a:xfrm>
            <a:off x="4140200" y="486886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8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fr-FR" dirty="0" smtClean="0"/>
              <a:t>QUELQUES DATES…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988840"/>
            <a:ext cx="7344932" cy="3843789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Elections des représentants de parents au CA</a:t>
            </a:r>
            <a:r>
              <a:rPr lang="fr-FR" smtClean="0"/>
              <a:t>: 29/09 </a:t>
            </a:r>
            <a:endParaRPr lang="fr-FR" dirty="0" smtClean="0"/>
          </a:p>
          <a:p>
            <a:r>
              <a:rPr lang="fr-FR" dirty="0" smtClean="0"/>
              <a:t>Prochaine réunion de parents: MARDI 28 NOVEMBRE (remise des bulletins)</a:t>
            </a:r>
          </a:p>
          <a:p>
            <a:r>
              <a:rPr lang="fr-FR" dirty="0" smtClean="0"/>
              <a:t>Remise des diplômes pour les 3èmes: 13 Octobre</a:t>
            </a:r>
          </a:p>
          <a:p>
            <a:r>
              <a:rPr lang="fr-FR" dirty="0" smtClean="0"/>
              <a:t>Conseils de positionnement: du 09 au 14 octobre 2023</a:t>
            </a:r>
          </a:p>
          <a:p>
            <a:r>
              <a:rPr lang="fr-FR" dirty="0" smtClean="0"/>
              <a:t>Conseils de classes: Entre le 13 et le 24 novembre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781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Quelques questions posées par les parents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fr-FR" sz="2800" dirty="0" smtClean="0"/>
              <a:t>A quelle heure mon enfant peut-il rentrer dans la cour du collège ? 7H SAS/7H15 COUR INTERIEURE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fr-FR" sz="2800" dirty="0" smtClean="0"/>
              <a:t>Que faire quand mon enfant n’arrive pas à suivre le rythme ? Prendre RV via le carnet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fr-FR" sz="2800" dirty="0" smtClean="0"/>
              <a:t>Mon enfant peut-il emprunter un livre gratuitement? oui au CDI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fr-FR" sz="2800" dirty="0" smtClean="0"/>
              <a:t>Le collège peut-il m’aider en cas de difficultés d’argent ? Oui grâce au fonds social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fr-FR" sz="2800" dirty="0" smtClean="0"/>
              <a:t>Le programme « Phare » existe-t-il </a:t>
            </a:r>
            <a:r>
              <a:rPr lang="fr-FR" sz="2800" smtClean="0"/>
              <a:t>au collège?</a:t>
            </a:r>
            <a:endParaRPr lang="fr-FR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2068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QUESTIONS…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fr-FR" dirty="0"/>
          </a:p>
          <a:p>
            <a:pPr marL="6858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82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1"/>
            <a:ext cx="8229600" cy="57150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Les principaux changements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/>
            <a:r>
              <a:rPr lang="fr-FR" sz="2400" dirty="0" smtClean="0"/>
              <a:t>Des relations aux autres complexes </a:t>
            </a:r>
            <a:r>
              <a:rPr lang="fr-FR" sz="2400" dirty="0" smtClean="0">
                <a:hlinkClick r:id="rId2" action="ppaction://hlinkfile"/>
              </a:rPr>
              <a:t>(réseaux sociaux,…)</a:t>
            </a:r>
            <a:endParaRPr lang="fr-FR" sz="2400" dirty="0" smtClean="0"/>
          </a:p>
          <a:p>
            <a:pPr eaLnBrk="1" hangingPunct="1">
              <a:buNone/>
            </a:pPr>
            <a:endParaRPr lang="fr-FR" sz="2400" dirty="0" smtClean="0"/>
          </a:p>
          <a:p>
            <a:pPr eaLnBrk="1" hangingPunct="1"/>
            <a:r>
              <a:rPr lang="fr-FR" sz="2400" dirty="0" smtClean="0"/>
              <a:t>Un professeur pour chaque matière ET UN PP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Plusieurs salles de cours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Un emploi du temps variable selon les jours ,les semaines et les périodes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Une organisation des temps de travail différente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Des nouveaux schémas de raisonnement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Des prises en charge en dehors des cours</a:t>
            </a:r>
          </a:p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8009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052513"/>
            <a:ext cx="7772400" cy="3671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</a:rPr>
              <a:t>2</a:t>
            </a:r>
            <a:r>
              <a:rPr lang="fr-FR" dirty="0" smtClean="0">
                <a:solidFill>
                  <a:srgbClr val="FFFF00"/>
                </a:solidFill>
              </a:rPr>
              <a:t>-L’organisation pédagogique de la classe de 6ème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4579" name="Sous-titre 4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30078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/>
            </a:r>
            <a:br>
              <a:rPr lang="fr-FR" sz="3600" dirty="0" smtClean="0">
                <a:solidFill>
                  <a:srgbClr val="FFFF00"/>
                </a:solidFill>
              </a:rPr>
            </a:br>
            <a:r>
              <a:rPr lang="fr-FR" sz="3600" dirty="0" smtClean="0">
                <a:solidFill>
                  <a:srgbClr val="FFFF00"/>
                </a:solidFill>
              </a:rPr>
              <a:t>Situation actuelle : </a:t>
            </a:r>
            <a:br>
              <a:rPr lang="fr-FR" sz="3600" dirty="0" smtClean="0">
                <a:solidFill>
                  <a:srgbClr val="FFFF00"/>
                </a:solidFill>
              </a:rPr>
            </a:br>
            <a:endParaRPr lang="fr-FR" sz="3600" dirty="0" smtClean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5307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3000" b="1" dirty="0" smtClean="0">
              <a:solidFill>
                <a:srgbClr val="FFFF66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Cycle </a:t>
            </a:r>
            <a:r>
              <a:rPr lang="fr-FR" sz="30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 (CM1/CM2/6</a:t>
            </a:r>
            <a:r>
              <a:rPr lang="fr-FR" sz="3000" b="1" baseline="30000" dirty="0" smtClean="0">
                <a:solidFill>
                  <a:schemeClr val="tx2">
                    <a:lumMod val="75000"/>
                  </a:schemeClr>
                </a:solidFill>
              </a:rPr>
              <a:t>ème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DEVOIRS FAITS</a:t>
            </a:r>
            <a:endParaRPr lang="fr-FR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Soutien et approfondissement</a:t>
            </a:r>
            <a:endParaRPr lang="fr-FR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  <a:hlinkClick r:id="rId4" action="ppaction://hlinkfile"/>
              </a:rPr>
              <a:t>Ce qui change 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pour votre enfant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  <a:hlinkClick r:id="rId5" action="ppaction://hlinkfile"/>
              </a:rPr>
              <a:t>Scolarité dématérialisée</a:t>
            </a:r>
            <a:endParaRPr lang="fr-FR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30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Cycle </a:t>
            </a:r>
            <a:r>
              <a:rPr lang="fr-FR" sz="30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 (5EME/4EME/3</a:t>
            </a:r>
            <a:r>
              <a:rPr lang="fr-FR" sz="3000" b="1" baseline="30000" dirty="0" smtClean="0">
                <a:solidFill>
                  <a:schemeClr val="tx2">
                    <a:lumMod val="75000"/>
                  </a:schemeClr>
                </a:solidFill>
              </a:rPr>
              <a:t>ème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3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326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25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00"/>
                </a:solidFill>
              </a:rPr>
              <a:t>La classe de 6ème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33400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rgbClr val="FFFF00"/>
                </a:solidFill>
              </a:rPr>
              <a:t>Les horaires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rgbClr val="FFFF00"/>
                </a:solidFill>
              </a:rPr>
              <a:t>Une équipe pédagogique et éducative dans les cours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68313" y="1700213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Français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4067175" y="1844675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795963" y="1736725"/>
            <a:ext cx="1395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4.5 heures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60375" y="2241550"/>
            <a:ext cx="353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Histoire / Géographie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68313" y="2746375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Anglais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68313" y="3249613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Mathématiques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468313" y="3754438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SVT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68313" y="4257675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Technologie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68313" y="4760913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Musique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68313" y="5229225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Arts plastiques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323850" y="5695950"/>
            <a:ext cx="371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Education Physique et Sportive</a:t>
            </a:r>
          </a:p>
        </p:txBody>
      </p:sp>
      <p:sp>
        <p:nvSpPr>
          <p:cNvPr id="33818" name="AutoShape 26"/>
          <p:cNvSpPr>
            <a:spLocks noChangeArrowheads="1"/>
          </p:cNvSpPr>
          <p:nvPr/>
        </p:nvSpPr>
        <p:spPr bwMode="auto">
          <a:xfrm>
            <a:off x="4067175" y="2349500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5795963" y="2276475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heures</a:t>
            </a: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4068763" y="2852738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4067175" y="3357563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822" name="AutoShape 30"/>
          <p:cNvSpPr>
            <a:spLocks noChangeArrowheads="1"/>
          </p:cNvSpPr>
          <p:nvPr/>
        </p:nvSpPr>
        <p:spPr bwMode="auto">
          <a:xfrm>
            <a:off x="4067175" y="3860800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823" name="AutoShape 31"/>
          <p:cNvSpPr>
            <a:spLocks noChangeArrowheads="1"/>
          </p:cNvSpPr>
          <p:nvPr/>
        </p:nvSpPr>
        <p:spPr bwMode="auto">
          <a:xfrm>
            <a:off x="4068763" y="4365625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824" name="AutoShape 32"/>
          <p:cNvSpPr>
            <a:spLocks noChangeArrowheads="1"/>
          </p:cNvSpPr>
          <p:nvPr/>
        </p:nvSpPr>
        <p:spPr bwMode="auto">
          <a:xfrm>
            <a:off x="4068763" y="4868863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825" name="AutoShape 33"/>
          <p:cNvSpPr>
            <a:spLocks noChangeArrowheads="1"/>
          </p:cNvSpPr>
          <p:nvPr/>
        </p:nvSpPr>
        <p:spPr bwMode="auto">
          <a:xfrm>
            <a:off x="4068763" y="5373688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826" name="AutoShape 34"/>
          <p:cNvSpPr>
            <a:spLocks noChangeArrowheads="1"/>
          </p:cNvSpPr>
          <p:nvPr/>
        </p:nvSpPr>
        <p:spPr bwMode="auto">
          <a:xfrm>
            <a:off x="4068763" y="5805488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5795963" y="2781300"/>
            <a:ext cx="1181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heures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5795963" y="3284538"/>
            <a:ext cx="1394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4,5 </a:t>
            </a: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heures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5795963" y="3752850"/>
            <a:ext cx="1266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1.5 </a:t>
            </a:r>
            <a:r>
              <a:rPr lang="fr-F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heure</a:t>
            </a:r>
            <a:endParaRPr lang="fr-FR" sz="20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5795963" y="4760913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heure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5795963" y="5229225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heure</a:t>
            </a: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5795963" y="5734050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heures</a:t>
            </a:r>
          </a:p>
        </p:txBody>
      </p:sp>
    </p:spTree>
    <p:extLst>
      <p:ext uri="{BB962C8B-B14F-4D97-AF65-F5344CB8AC3E}">
        <p14:creationId xmlns="" xmlns:p14="http://schemas.microsoft.com/office/powerpoint/2010/main" val="2979591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/>
      <p:bldP spid="33807" grpId="0" animBg="1"/>
      <p:bldP spid="33808" grpId="0"/>
      <p:bldP spid="33809" grpId="0"/>
      <p:bldP spid="33810" grpId="0"/>
      <p:bldP spid="33811" grpId="0"/>
      <p:bldP spid="33812" grpId="0"/>
      <p:bldP spid="33813" grpId="0"/>
      <p:bldP spid="33814" grpId="0"/>
      <p:bldP spid="33815" grpId="0"/>
      <p:bldP spid="33816" grpId="0"/>
      <p:bldP spid="33818" grpId="0" animBg="1"/>
      <p:bldP spid="33819" grpId="0"/>
      <p:bldP spid="33820" grpId="0" animBg="1"/>
      <p:bldP spid="33821" grpId="0" animBg="1"/>
      <p:bldP spid="33822" grpId="0" animBg="1"/>
      <p:bldP spid="33823" grpId="0" animBg="1"/>
      <p:bldP spid="33824" grpId="0" animBg="1"/>
      <p:bldP spid="33825" grpId="0" animBg="1"/>
      <p:bldP spid="33826" grpId="0" animBg="1"/>
      <p:bldP spid="33828" grpId="0"/>
      <p:bldP spid="33829" grpId="0"/>
      <p:bldP spid="33830" grpId="0"/>
      <p:bldP spid="33832" grpId="0"/>
      <p:bldP spid="33833" grpId="0"/>
      <p:bldP spid="338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79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Vos interlocuteurs</a:t>
            </a:r>
            <a:br>
              <a:rPr lang="fr-FR" sz="3600" dirty="0" smtClean="0">
                <a:solidFill>
                  <a:srgbClr val="FFFF00"/>
                </a:solidFill>
              </a:rPr>
            </a:b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7088" y="2205038"/>
            <a:ext cx="686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 Principal  et  le Principal adjoint,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58850" y="2565400"/>
            <a:ext cx="339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L’équipe des Professeurs,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388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srgbClr val="B13F9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 Professeur Principal,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58888" y="3284538"/>
            <a:ext cx="693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 conseillère principal d’éducation et  les  surveillants,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476375" y="3644900"/>
            <a:ext cx="5061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Psychologue</a:t>
            </a: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l’éducation nationale</a:t>
            </a:r>
            <a:endParaRPr lang="fr-F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619250" y="400526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</a:t>
            </a: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Documentaliste,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763713" y="4365625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L’Assistante Sociale,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944688" y="4724400"/>
            <a:ext cx="6011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 Médecin Scolaire et l’Infirmière,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160588" y="508476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 Gestionnaire</a:t>
            </a:r>
          </a:p>
        </p:txBody>
      </p:sp>
    </p:spTree>
    <p:extLst>
      <p:ext uri="{BB962C8B-B14F-4D97-AF65-F5344CB8AC3E}">
        <p14:creationId xmlns="" xmlns:p14="http://schemas.microsoft.com/office/powerpoint/2010/main" val="2908096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/>
      <p:bldP spid="32775" grpId="0"/>
      <p:bldP spid="32776" grpId="0"/>
      <p:bldP spid="32777" grpId="0"/>
      <p:bldP spid="32778" grpId="0"/>
      <p:bldP spid="32779" grpId="0"/>
      <p:bldP spid="32780" grpId="0"/>
      <p:bldP spid="327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16219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hlinkClick r:id="rId2"/>
              </a:rPr>
              <a:t>Vie-scolaire1.9741386N@ac-reunion.fr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Devoirs faits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3" action="ppaction://hlinkfile"/>
              </a:rPr>
              <a:t>https://etab.ac-reunion.fr/clg-chemin-morin/creer-son-compte-dacces-parent-a-metice-avec-educonnect</a:t>
            </a:r>
            <a:r>
              <a:rPr lang="fr-FR" dirty="0" smtClean="0"/>
              <a:t>/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744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</a:rPr>
              <a:t>3</a:t>
            </a:r>
            <a:r>
              <a:rPr lang="fr-FR" dirty="0" smtClean="0">
                <a:solidFill>
                  <a:srgbClr val="FFFF00"/>
                </a:solidFill>
              </a:rPr>
              <a:t>-L’ORGANISATION PEDAGOGIQUE DU COLLEGE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endParaRPr lang="fr-FR" b="1" dirty="0" smtClean="0">
              <a:solidFill>
                <a:srgbClr val="FFFF66"/>
              </a:solidFill>
            </a:endParaRPr>
          </a:p>
          <a:p>
            <a:pPr eaLnBrk="1" hangingPunct="1"/>
            <a:endParaRPr lang="fr-FR" b="1" dirty="0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1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0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6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8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9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810</TotalTime>
  <Words>996</Words>
  <Application>Microsoft Office PowerPoint</Application>
  <PresentationFormat>Affichage à l'écran (4:3)</PresentationFormat>
  <Paragraphs>194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14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Austin</vt:lpstr>
      <vt:lpstr>Pages de contenu</vt:lpstr>
      <vt:lpstr>Opulent</vt:lpstr>
      <vt:lpstr>1_Opulent</vt:lpstr>
      <vt:lpstr>2_Opulent</vt:lpstr>
      <vt:lpstr>5_Opulent</vt:lpstr>
      <vt:lpstr>6_Opulent</vt:lpstr>
      <vt:lpstr>8_Opulent</vt:lpstr>
      <vt:lpstr>9_Opulent</vt:lpstr>
      <vt:lpstr>10_Opulent</vt:lpstr>
      <vt:lpstr>11_Opulent</vt:lpstr>
      <vt:lpstr>12_Opulent</vt:lpstr>
      <vt:lpstr>3_Opulent</vt:lpstr>
      <vt:lpstr>7_Opulent</vt:lpstr>
      <vt:lpstr>REUNION DE PARENTS 6EME COLLEGE MORIN</vt:lpstr>
      <vt:lpstr>1-L’entrée en 6ème</vt:lpstr>
      <vt:lpstr>Les principaux changements</vt:lpstr>
      <vt:lpstr>2-L’organisation pédagogique de la classe de 6ème</vt:lpstr>
      <vt:lpstr> Situation actuelle :  </vt:lpstr>
      <vt:lpstr>La classe de 6ème</vt:lpstr>
      <vt:lpstr>Vos interlocuteurs </vt:lpstr>
      <vt:lpstr>Vie-scolaire1.9741386N@ac-reunion.fr  </vt:lpstr>
      <vt:lpstr>3-L’ORGANISATION PEDAGOGIQUE DU COLLEGE</vt:lpstr>
      <vt:lpstr>Le collège en quelques chiffres……. </vt:lpstr>
      <vt:lpstr>Le projet pédagogique</vt:lpstr>
      <vt:lpstr>REFORME DU COLLEGE</vt:lpstr>
      <vt:lpstr>4.Le socle commun de connaissances, de compétences et de culture</vt:lpstr>
      <vt:lpstr> communication</vt:lpstr>
      <vt:lpstr>Le nouveau socle commun</vt:lpstr>
      <vt:lpstr>Les parcours éducatifs</vt:lpstr>
      <vt:lpstr>5-Le règlement intérieur du collège </vt:lpstr>
      <vt:lpstr>Le règlement intérieur : c’est la loi du collège </vt:lpstr>
      <vt:lpstr>QUELQUES CONSEILS</vt:lpstr>
      <vt:lpstr>QUELQUES DATES…</vt:lpstr>
      <vt:lpstr>Quelques questions posées par les parents</vt:lpstr>
      <vt:lpstr>QUESTIONS…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PARENTS 6EME COLLEGE ALBERT LOUGNON</dc:title>
  <dc:creator>principal</dc:creator>
  <cp:lastModifiedBy>principal</cp:lastModifiedBy>
  <cp:revision>144</cp:revision>
  <cp:lastPrinted>2018-08-22T07:55:39Z</cp:lastPrinted>
  <dcterms:created xsi:type="dcterms:W3CDTF">2016-04-14T07:58:52Z</dcterms:created>
  <dcterms:modified xsi:type="dcterms:W3CDTF">2023-09-28T07:05:55Z</dcterms:modified>
</cp:coreProperties>
</file>