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45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0" r:id="rId4"/>
    <p:sldId id="279" r:id="rId5"/>
    <p:sldId id="288" r:id="rId6"/>
    <p:sldId id="283" r:id="rId7"/>
    <p:sldId id="289" r:id="rId8"/>
    <p:sldId id="290" r:id="rId9"/>
    <p:sldId id="258" r:id="rId10"/>
    <p:sldId id="292" r:id="rId11"/>
    <p:sldId id="286" r:id="rId12"/>
    <p:sldId id="287" r:id="rId13"/>
    <p:sldId id="257" r:id="rId14"/>
    <p:sldId id="266" r:id="rId15"/>
    <p:sldId id="268" r:id="rId16"/>
    <p:sldId id="275" r:id="rId17"/>
    <p:sldId id="293" r:id="rId18"/>
    <p:sldId id="295" r:id="rId19"/>
    <p:sldId id="260" r:id="rId20"/>
    <p:sldId id="276" r:id="rId21"/>
    <p:sldId id="277" r:id="rId22"/>
    <p:sldId id="261" r:id="rId2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6E08C-60E4-498A-A7DB-04394D6829F5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6026F-2696-4616-AAE3-940A3220D7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03B0CF-6C39-419D-909F-900DB18B27DB}" type="datetimeFigureOut">
              <a:rPr lang="fr-FR"/>
              <a:pPr>
                <a:defRPr/>
              </a:pPr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787F12-0853-4241-A6AC-3F077AD153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La maîtrise de chaque domaine ne peut être compensée par la maîtrise d’un autre domaine.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Les quatre « objectifs de connaissances et de compétences pour la maîtrise du socle commun » du domaine 1 ne sont pas compensables entre eux.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Page de présentation du socle commun : http://www.education.gouv.fr/cid88125/qu-apprendront-les-eleves-de-6-a-16-ans-a-la-rentree-2016-decouvrez-le-socle-commun-de-connaissances-de-competences-et-de-culture.html&amp;xtmc=soclecommun&amp;xtnp=1&amp;xtcr=5</a:t>
            </a:r>
          </a:p>
        </p:txBody>
      </p:sp>
      <p:sp>
        <p:nvSpPr>
          <p:cNvPr id="181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85711-190B-4075-9B45-27801D3402BB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Chaque encadré est lié au BO correspondant.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Pour le parcours Avenir, voir aussi : http://www.education.gouv.fr/cid83948/le-parcours-avenir.html&amp;xtmc=parcoursavenir&amp;xtnp=1&amp;xtcr=1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Pour le parcours citoyen voir aussi : http://www.education.gouv.fr/cid100517/le-parcours-citoyen.html&amp;xtmc=parcourscitoyen&amp;xtnp=1&amp;xtcr=3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La charte pour l’éducation artistique et culturelle est sur http://www.education.gouv.fr/cid104753/charte-pour-l-education-artistique-et-culturelle.html&amp;xtmc=parcoursdeacuteducationartistiqueetculturelle&amp;xtnp=1&amp;xtcr=1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Un guide d'accompagnement de la mise en œuvre du parcours éducatif de santé sera diffusé au cours du premier trimestre aux directeurs d'école, IEN et chefs d'établissement.</a:t>
            </a:r>
          </a:p>
        </p:txBody>
      </p:sp>
      <p:sp>
        <p:nvSpPr>
          <p:cNvPr id="182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9A2BE-0085-4021-9B51-F66F6FADC696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3976F-0BFB-4573-9274-B2B6F73B5B8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FCB6A-1410-4B4B-B9EB-A7B3E2BB5C7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E61F4-C092-452C-9799-0AB2B6394DA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CBE8E-3DD1-4C3B-AEE6-A346855B874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26680-1658-4247-A603-5F000693DF9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9AA9AED-E1E7-4100-8A00-9E39292D5A2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E1BCB-60B1-4FA7-8324-23DA043EF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6F685-7D6A-46AA-88B0-8082353E74C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62A8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62A8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62A8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5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62A8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8136904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5702424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62A8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62A8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C554A391-966F-4BC1-8155-DA911836E021}" type="datetimeFigureOut">
              <a:rPr lang="fr-FR"/>
              <a:pPr>
                <a:defRPr/>
              </a:pPr>
              <a:t>09/09/2025</a:t>
            </a:fld>
            <a:endParaRPr lang="fr-F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09A316-0FF6-4145-A6DF-993227C3E8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986AF-B415-4C0A-93E5-E92D052414C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5D78B-4D72-4192-9D68-97EC77E6480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D39F-1500-4C92-85E3-2E930E0F069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468313" y="260350"/>
            <a:ext cx="8207375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63513"/>
            <a:ext cx="7991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PAGE DE CONTENU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412875"/>
            <a:ext cx="82073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Texte premier niveau </a:t>
            </a:r>
          </a:p>
          <a:p>
            <a:pPr lvl="1"/>
            <a:r>
              <a:rPr lang="fr-FR" altLang="fr-FR" smtClean="0"/>
              <a:t>Texte deuxième niveau</a:t>
            </a:r>
          </a:p>
          <a:p>
            <a:pPr lvl="2"/>
            <a:r>
              <a:rPr lang="fr-FR" altLang="fr-FR" smtClean="0"/>
              <a:t>Texte 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1979613" y="6453188"/>
            <a:ext cx="540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2054" name="Image 1" descr="2014_MENESRlogo_horizontal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438" y="6324600"/>
            <a:ext cx="11509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017713" y="6332538"/>
            <a:ext cx="6657975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Image 19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8438" y="6210300"/>
            <a:ext cx="622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 userDrawn="1"/>
        </p:nvSpPr>
        <p:spPr>
          <a:xfrm>
            <a:off x="8316913" y="6453188"/>
            <a:ext cx="323850" cy="32385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433AF8CE-0226-475A-AD89-B2C764B809F3}" type="slidenum">
              <a:rPr lang="fr-FR" altLang="fr-FR" sz="1400">
                <a:solidFill>
                  <a:srgbClr val="A6A6A6"/>
                </a:solidFill>
                <a:latin typeface="Calibri" pitchFamily="34" charset="0"/>
              </a:rPr>
              <a:pPr algn="ctr" eaLnBrk="0" hangingPunct="0"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2058" name="Image 2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3888" y="10795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8" r:id="rId2"/>
    <p:sldLayoutId id="2147484309" r:id="rId3"/>
    <p:sldLayoutId id="2147484310" r:id="rId4"/>
    <p:sldLayoutId id="2147484311" r:id="rId5"/>
    <p:sldLayoutId id="214748444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DEVOIRS%20FAITS%20contrat%20parents.odt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lle&#768;ge%20Chemin%20morin.pd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17/45/6/Socle_commun_de_connaissances,_de_competences_et_de_culture_41545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911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onisep.fr/Espace-pedagogique/Actus-2015/Folios-pour-accompagner-le-parcours-scolaire-de-l-eleve" TargetMode="External"/><Relationship Id="rId5" Type="http://schemas.openxmlformats.org/officeDocument/2006/relationships/hyperlink" Target="http://www.education.gouv.fr/pid285/bulletin_officiel.html?cid_bo=91164" TargetMode="External"/><Relationship Id="rId4" Type="http://schemas.openxmlformats.org/officeDocument/2006/relationships/hyperlink" Target="http://www.education.gouv.fr/pid285/bulletin_officiel.html?cid_bo=10353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2025_Evaluations_infogs_A4_6e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EBGUIDE_6e_rentree_2013.pdf" TargetMode="External"/><Relationship Id="rId2" Type="http://schemas.openxmlformats.org/officeDocument/2006/relationships/hyperlink" Target="../../AUDIT/CHEMIN%20MORIN/DEPOT/PROTOCOLE%20ADOPTE-2.do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stop%20harc&#232;lement.pdf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6EME%20OCTOBRE%202023/flyer-rentr-e-2023---coll-ge-ce-qui-change-pour-votre-enfant-157386_0%20(1).pdf" TargetMode="External"/><Relationship Id="rId2" Type="http://schemas.openxmlformats.org/officeDocument/2006/relationships/hyperlink" Target="calendrier%207h%2017h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FLYER.bourse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EDT%20PSY%20EN%20-%20HEBERT%20GUILLAUME%202024-2025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e.9741386N@ac-reunion.fr" TargetMode="External"/><Relationship Id="rId2" Type="http://schemas.openxmlformats.org/officeDocument/2006/relationships/hyperlink" Target="mailto:Vie-scolaire1.9741386N@ac-reunion.fr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Educonnect%20comment%20se%20connecter.do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re 1"/>
          <p:cNvSpPr>
            <a:spLocks noGrp="1"/>
          </p:cNvSpPr>
          <p:nvPr>
            <p:ph type="ctrTitle"/>
          </p:nvPr>
        </p:nvSpPr>
        <p:spPr>
          <a:xfrm>
            <a:off x="4733925" y="2492375"/>
            <a:ext cx="3313113" cy="28813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u="sng" smtClean="0"/>
              <a:t>REUNION DE PARENTS 6EME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COLLEGE MORIN</a:t>
            </a:r>
          </a:p>
        </p:txBody>
      </p:sp>
      <p:sp>
        <p:nvSpPr>
          <p:cNvPr id="157699" name="Sous-titre 2"/>
          <p:cNvSpPr>
            <a:spLocks noGrp="1"/>
          </p:cNvSpPr>
          <p:nvPr>
            <p:ph type="subTitle" idx="1"/>
          </p:nvPr>
        </p:nvSpPr>
        <p:spPr>
          <a:xfrm>
            <a:off x="4733925" y="5516563"/>
            <a:ext cx="3309938" cy="433387"/>
          </a:xfrm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fr-FR" dirty="0" smtClean="0"/>
              <a:t>LUNDI 15 SEPTEMBRE 2025</a:t>
            </a:r>
          </a:p>
          <a:p>
            <a:pPr algn="ctr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2112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 collège en quelques chiffres…….</a:t>
            </a:r>
            <a:r>
              <a:rPr lang="fr-FR" sz="3200" i="1" dirty="0" smtClean="0">
                <a:solidFill>
                  <a:srgbClr val="FFFF66"/>
                </a:solidFill>
              </a:rPr>
              <a:t/>
            </a:r>
            <a:br>
              <a:rPr lang="fr-FR" sz="3200" i="1" dirty="0" smtClean="0">
                <a:solidFill>
                  <a:srgbClr val="FFFF66"/>
                </a:solidFill>
              </a:rPr>
            </a:br>
            <a:endParaRPr lang="fr-FR" sz="3200" i="1" dirty="0" smtClean="0">
              <a:solidFill>
                <a:srgbClr val="FFFF66"/>
              </a:solidFill>
            </a:endParaRPr>
          </a:p>
        </p:txBody>
      </p:sp>
      <p:sp>
        <p:nvSpPr>
          <p:cNvPr id="166915" name="Espace réservé du contenu 3"/>
          <p:cNvSpPr>
            <a:spLocks noGrp="1"/>
          </p:cNvSpPr>
          <p:nvPr>
            <p:ph idx="1"/>
          </p:nvPr>
        </p:nvSpPr>
        <p:spPr>
          <a:xfrm>
            <a:off x="250825" y="1214438"/>
            <a:ext cx="8713788" cy="53832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dirty="0" smtClean="0">
                <a:solidFill>
                  <a:srgbClr val="FFC000"/>
                </a:solidFill>
              </a:rPr>
              <a:t>690</a:t>
            </a:r>
            <a:r>
              <a:rPr lang="fr-FR" dirty="0" smtClean="0"/>
              <a:t> élèves répartis en </a:t>
            </a:r>
            <a:r>
              <a:rPr lang="fr-FR" dirty="0" smtClean="0">
                <a:solidFill>
                  <a:srgbClr val="FFC000"/>
                </a:solidFill>
              </a:rPr>
              <a:t>28</a:t>
            </a:r>
            <a:r>
              <a:rPr lang="fr-FR" dirty="0" smtClean="0"/>
              <a:t> classes+ 2 ULIS</a:t>
            </a:r>
          </a:p>
          <a:p>
            <a:pPr eaLnBrk="1" hangingPunct="1"/>
            <a:r>
              <a:rPr lang="fr-FR" dirty="0" smtClean="0">
                <a:solidFill>
                  <a:srgbClr val="FFC000"/>
                </a:solidFill>
              </a:rPr>
              <a:t> 145 </a:t>
            </a:r>
            <a:r>
              <a:rPr lang="fr-FR" dirty="0" smtClean="0"/>
              <a:t>élèves de 6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 eaLnBrk="1" hangingPunct="1"/>
            <a:r>
              <a:rPr lang="fr-FR" dirty="0" smtClean="0"/>
              <a:t> 52 enseignants et 1 documentaliste</a:t>
            </a:r>
          </a:p>
          <a:p>
            <a:pPr eaLnBrk="1" hangingPunct="1"/>
            <a:r>
              <a:rPr lang="fr-FR" dirty="0" smtClean="0"/>
              <a:t>Plus de 400 repas servis par jour</a:t>
            </a:r>
            <a:endParaRPr lang="fr-FR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fr-FR" dirty="0" smtClean="0"/>
              <a:t>Passage en seconde GT: plus de 50% depuis plusieurs années</a:t>
            </a:r>
          </a:p>
          <a:p>
            <a:pPr eaLnBrk="1" hangingPunct="1"/>
            <a:r>
              <a:rPr lang="fr-FR" dirty="0" smtClean="0"/>
              <a:t>Un travail avec le 1</a:t>
            </a:r>
            <a:r>
              <a:rPr lang="fr-FR" baseline="30000" dirty="0" smtClean="0"/>
              <a:t>er</a:t>
            </a:r>
            <a:r>
              <a:rPr lang="fr-FR" dirty="0" smtClean="0"/>
              <a:t> degré dans le cadre du CEC (stage de réussite, parcours, projets communs…)</a:t>
            </a:r>
          </a:p>
          <a:p>
            <a:pPr eaLnBrk="1" hangingPunct="1"/>
            <a:r>
              <a:rPr lang="fr-FR" dirty="0" smtClean="0"/>
              <a:t>Une </a:t>
            </a:r>
            <a:r>
              <a:rPr lang="fr-FR" dirty="0" err="1" smtClean="0"/>
              <a:t>bilangue</a:t>
            </a:r>
            <a:r>
              <a:rPr lang="fr-FR" dirty="0" smtClean="0"/>
              <a:t> de continuité à construire, 1 CEC</a:t>
            </a:r>
          </a:p>
          <a:p>
            <a:pPr eaLnBrk="1" hangingPunct="1"/>
            <a:r>
              <a:rPr lang="fr-FR" dirty="0" smtClean="0"/>
              <a:t> DNB en prépa-métiers: + de 90% </a:t>
            </a:r>
          </a:p>
          <a:p>
            <a:pPr eaLnBrk="1" hangingPunct="1"/>
            <a:r>
              <a:rPr lang="fr-FR" dirty="0" smtClean="0"/>
              <a:t>5 labellisations (phare, égalité, génération 2024, EED3, Erasmus)</a:t>
            </a:r>
          </a:p>
          <a:p>
            <a:pPr eaLnBrk="1" hangingPunct="1">
              <a:buFont typeface="Wingdings 2" pitchFamily="18" charset="2"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7571184" cy="72008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 projet pédagogique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1075"/>
            <a:ext cx="9036050" cy="56165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800" dirty="0" smtClean="0"/>
              <a:t>Un projet articulé autour du bien-être de l’élève avec :</a:t>
            </a: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 CDI ouvert toute la semaine, véritable pôle structurant culturel de proximité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-Une AS dynamique et des horaires globalisés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-Une liaison avec le 1</a:t>
            </a:r>
            <a:r>
              <a:rPr lang="fr-FR" sz="2800" baseline="30000" dirty="0" smtClean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degré très avancée avec la mise en place du conseil école collège ET des actions communes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-Des dispositifs particuliers(ULIS, prépa-métiers, ateliers relais,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…)</a:t>
            </a: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-Une attention particulière pour la sécurité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-LE CAFE DES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PARENTS??</a:t>
            </a: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r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936625"/>
          </a:xfrm>
        </p:spPr>
        <p:txBody>
          <a:bodyPr/>
          <a:lstStyle/>
          <a:p>
            <a:pPr eaLnBrk="1" hangingPunct="1"/>
            <a:r>
              <a:rPr lang="fr-FR" smtClean="0"/>
              <a:t>REFORME DU COLLEGE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844675"/>
            <a:ext cx="7172325" cy="398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/>
              <a:t>CE QUI A CHANGE DEPUIS PLUSIEURS ANNEES:</a:t>
            </a: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dirty="0" smtClean="0"/>
              <a:t>Une rentrée en Musique</a:t>
            </a: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dirty="0" smtClean="0"/>
              <a:t>1</a:t>
            </a:r>
            <a:r>
              <a:rPr lang="fr-FR" dirty="0" smtClean="0">
                <a:solidFill>
                  <a:srgbClr val="3E3D2D"/>
                </a:solidFill>
              </a:rPr>
              <a:t> </a:t>
            </a:r>
            <a:r>
              <a:rPr lang="fr-FR" dirty="0">
                <a:solidFill>
                  <a:srgbClr val="3E3D2D"/>
                </a:solidFill>
              </a:rPr>
              <a:t>LV2 dès la </a:t>
            </a:r>
            <a:r>
              <a:rPr lang="fr-FR" dirty="0" smtClean="0">
                <a:solidFill>
                  <a:srgbClr val="3E3D2D"/>
                </a:solidFill>
              </a:rPr>
              <a:t>5</a:t>
            </a:r>
            <a:r>
              <a:rPr lang="fr-FR" baseline="30000" dirty="0" smtClean="0">
                <a:solidFill>
                  <a:srgbClr val="3E3D2D"/>
                </a:solidFill>
              </a:rPr>
              <a:t>ème</a:t>
            </a: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baseline="30000" dirty="0" smtClean="0">
                <a:solidFill>
                  <a:srgbClr val="3E3D2D"/>
                </a:solidFill>
              </a:rPr>
              <a:t>GROUPES DE COMPETENCES EN MATHS ET F</a:t>
            </a:r>
            <a:r>
              <a:rPr lang="fr-FR" baseline="30000" dirty="0" smtClean="0">
                <a:solidFill>
                  <a:srgbClr val="3E3D2D"/>
                </a:solidFill>
                <a:hlinkClick r:id="rId2" action="ppaction://hlinkfile"/>
              </a:rPr>
              <a:t>rançais</a:t>
            </a:r>
            <a:r>
              <a:rPr lang="fr-FR" baseline="30000" dirty="0" smtClean="0">
                <a:solidFill>
                  <a:srgbClr val="3E3D2D"/>
                </a:solidFill>
              </a:rPr>
              <a:t> cette année</a:t>
            </a:r>
            <a:endParaRPr lang="fr-FR" dirty="0" smtClean="0">
              <a:hlinkClick r:id="rId2" action="ppaction://hlinkfile"/>
            </a:endParaRP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dirty="0" smtClean="0"/>
              <a:t>DEVOIRS FAITS </a:t>
            </a: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dirty="0" smtClean="0"/>
              <a:t>7H-17H</a:t>
            </a: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dirty="0" smtClean="0"/>
              <a:t>Une </a:t>
            </a:r>
            <a:r>
              <a:rPr lang="fr-FR" dirty="0" err="1" smtClean="0"/>
              <a:t>bilangue</a:t>
            </a:r>
            <a:r>
              <a:rPr lang="fr-FR" dirty="0" smtClean="0"/>
              <a:t> et une </a:t>
            </a:r>
            <a:r>
              <a:rPr lang="fr-FR" dirty="0" err="1" smtClean="0"/>
              <a:t>bilangue</a:t>
            </a:r>
            <a:r>
              <a:rPr lang="fr-FR" dirty="0" smtClean="0"/>
              <a:t> de </a:t>
            </a:r>
            <a:r>
              <a:rPr lang="fr-FR" dirty="0" err="1" smtClean="0"/>
              <a:t>continuite</a:t>
            </a:r>
            <a:r>
              <a:rPr lang="fr-FR" dirty="0" smtClean="0"/>
              <a:t> en cours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2324100"/>
            <a:ext cx="7489825" cy="350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indent="-3429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PRONOTE</a:t>
            </a:r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hlinkClick r:id="rId2" action="ppaction://hlinkfile"/>
              </a:rPr>
              <a:t>SITE INTERNET</a:t>
            </a:r>
            <a:endParaRPr lang="fr-FR" dirty="0" smtClean="0"/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dirty="0"/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dirty="0"/>
          </a:p>
          <a:p>
            <a:pPr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1416110" y="2122256"/>
            <a:ext cx="2600796" cy="24217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i="1">
              <a:solidFill>
                <a:srgbClr val="00000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72037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 socle commun</a:t>
            </a:r>
          </a:p>
        </p:txBody>
      </p:sp>
      <p:sp>
        <p:nvSpPr>
          <p:cNvPr id="172038" name="AutoShape 32"/>
          <p:cNvSpPr>
            <a:spLocks noChangeArrowheads="1"/>
          </p:cNvSpPr>
          <p:nvPr/>
        </p:nvSpPr>
        <p:spPr bwMode="auto">
          <a:xfrm>
            <a:off x="693738" y="4075113"/>
            <a:ext cx="2222500" cy="895350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4. Les systèmes naturels et les systèmes techniques</a:t>
            </a:r>
          </a:p>
        </p:txBody>
      </p:sp>
      <p:sp>
        <p:nvSpPr>
          <p:cNvPr id="172039" name="AutoShape 33"/>
          <p:cNvSpPr>
            <a:spLocks noChangeArrowheads="1"/>
          </p:cNvSpPr>
          <p:nvPr/>
        </p:nvSpPr>
        <p:spPr bwMode="auto">
          <a:xfrm>
            <a:off x="107950" y="2905125"/>
            <a:ext cx="2376488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3. La formation de la personne et du citoyen</a:t>
            </a:r>
            <a:endParaRPr lang="fr-FR" sz="1600" i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2040" name="AutoShape 34"/>
          <p:cNvSpPr>
            <a:spLocks noChangeArrowheads="1"/>
          </p:cNvSpPr>
          <p:nvPr/>
        </p:nvSpPr>
        <p:spPr bwMode="auto">
          <a:xfrm>
            <a:off x="430213" y="1700213"/>
            <a:ext cx="227012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2. Les méthodes et outils pour apprendre</a:t>
            </a:r>
          </a:p>
        </p:txBody>
      </p:sp>
      <p:sp>
        <p:nvSpPr>
          <p:cNvPr id="172041" name="AutoShape 36"/>
          <p:cNvSpPr>
            <a:spLocks noChangeArrowheads="1"/>
          </p:cNvSpPr>
          <p:nvPr/>
        </p:nvSpPr>
        <p:spPr bwMode="auto">
          <a:xfrm>
            <a:off x="3109913" y="3213100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5. Les représentations du monde et </a:t>
            </a:r>
            <a:br>
              <a:rPr lang="fr-FR" sz="16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</a:br>
            <a:r>
              <a:rPr lang="fr-FR" sz="16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l’activité humaine</a:t>
            </a:r>
            <a:endParaRPr lang="fr-FR" sz="1600" i="1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2042" name="AutoShape 38"/>
          <p:cNvSpPr>
            <a:spLocks noChangeArrowheads="1"/>
          </p:cNvSpPr>
          <p:nvPr/>
        </p:nvSpPr>
        <p:spPr bwMode="auto">
          <a:xfrm>
            <a:off x="2963863" y="1949450"/>
            <a:ext cx="210502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1. Les langages pour penser et communiquer</a:t>
            </a:r>
            <a:endParaRPr lang="fr-FR" sz="1600" i="1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2043" name="Text Box 48"/>
          <p:cNvSpPr txBox="1">
            <a:spLocks noChangeArrowheads="1"/>
          </p:cNvSpPr>
          <p:nvPr/>
        </p:nvSpPr>
        <p:spPr bwMode="auto">
          <a:xfrm>
            <a:off x="661988" y="1052513"/>
            <a:ext cx="394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b="1">
                <a:solidFill>
                  <a:srgbClr val="74A3D6"/>
                </a:solidFill>
              </a:rPr>
              <a:t>5</a:t>
            </a:r>
            <a:r>
              <a:rPr lang="fr-FR" sz="2000" b="1">
                <a:solidFill>
                  <a:srgbClr val="78BBBC"/>
                </a:solidFill>
              </a:rPr>
              <a:t> </a:t>
            </a:r>
            <a:r>
              <a:rPr lang="fr-FR" sz="2000" b="1">
                <a:solidFill>
                  <a:srgbClr val="7B418E"/>
                </a:solidFill>
              </a:rPr>
              <a:t>domaines</a:t>
            </a:r>
            <a:r>
              <a:rPr lang="fr-FR" sz="2000" b="1">
                <a:solidFill>
                  <a:srgbClr val="74A3D6"/>
                </a:solidFill>
              </a:rPr>
              <a:t> de formation</a:t>
            </a:r>
          </a:p>
        </p:txBody>
      </p:sp>
      <p:sp>
        <p:nvSpPr>
          <p:cNvPr id="172044" name="Rectangle 20"/>
          <p:cNvSpPr>
            <a:spLocks noChangeArrowheads="1"/>
          </p:cNvSpPr>
          <p:nvPr/>
        </p:nvSpPr>
        <p:spPr bwMode="auto">
          <a:xfrm>
            <a:off x="4643438" y="1052513"/>
            <a:ext cx="450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b="1">
                <a:solidFill>
                  <a:srgbClr val="74A3D6"/>
                </a:solidFill>
              </a:rPr>
              <a:t>Des</a:t>
            </a:r>
            <a:r>
              <a:rPr lang="fr-FR" sz="2000" b="1">
                <a:solidFill>
                  <a:srgbClr val="78BBBC"/>
                </a:solidFill>
              </a:rPr>
              <a:t> </a:t>
            </a:r>
            <a:r>
              <a:rPr lang="fr-FR" sz="2000" b="1">
                <a:solidFill>
                  <a:srgbClr val="7B418E"/>
                </a:solidFill>
              </a:rPr>
              <a:t>objectifs </a:t>
            </a:r>
            <a:r>
              <a:rPr lang="fr-FR" sz="2000" b="1">
                <a:solidFill>
                  <a:srgbClr val="74A3D6"/>
                </a:solidFill>
              </a:rPr>
              <a:t>dans chacun d’eux</a:t>
            </a:r>
          </a:p>
        </p:txBody>
      </p:sp>
      <p:sp>
        <p:nvSpPr>
          <p:cNvPr id="172045" name="AutoShape 34"/>
          <p:cNvSpPr>
            <a:spLocks noChangeArrowheads="1"/>
          </p:cNvSpPr>
          <p:nvPr/>
        </p:nvSpPr>
        <p:spPr bwMode="auto">
          <a:xfrm>
            <a:off x="6132513" y="1520825"/>
            <a:ext cx="2879725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04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Comprendre, s’exprimer</a:t>
            </a:r>
            <a:b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</a:br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en utilisant la langue française à l’oral et à l’écrit</a:t>
            </a:r>
          </a:p>
        </p:txBody>
      </p:sp>
      <p:sp>
        <p:nvSpPr>
          <p:cNvPr id="172046" name="AutoShape 34"/>
          <p:cNvSpPr>
            <a:spLocks noChangeArrowheads="1"/>
          </p:cNvSpPr>
          <p:nvPr/>
        </p:nvSpPr>
        <p:spPr bwMode="auto">
          <a:xfrm>
            <a:off x="6132513" y="2625725"/>
            <a:ext cx="2879725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A4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Comprendre, s’exprimer en utilisant une langue étrangère et, le cas échéant, une langue régionale</a:t>
            </a:r>
          </a:p>
        </p:txBody>
      </p:sp>
      <p:sp>
        <p:nvSpPr>
          <p:cNvPr id="172047" name="AutoShape 34"/>
          <p:cNvSpPr>
            <a:spLocks noChangeArrowheads="1"/>
          </p:cNvSpPr>
          <p:nvPr/>
        </p:nvSpPr>
        <p:spPr bwMode="auto">
          <a:xfrm>
            <a:off x="6132513" y="3729038"/>
            <a:ext cx="2879725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Comprendre, s’exprimer</a:t>
            </a:r>
            <a:b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</a:br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en utilisant les langages mathématiques, scientifiques et informatiques</a:t>
            </a:r>
          </a:p>
        </p:txBody>
      </p:sp>
      <p:sp>
        <p:nvSpPr>
          <p:cNvPr id="172048" name="AutoShape 34"/>
          <p:cNvSpPr>
            <a:spLocks noChangeArrowheads="1"/>
          </p:cNvSpPr>
          <p:nvPr/>
        </p:nvSpPr>
        <p:spPr bwMode="auto">
          <a:xfrm>
            <a:off x="6132513" y="4833938"/>
            <a:ext cx="2879725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E5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Comprendre, s’exprimer</a:t>
            </a:r>
            <a:b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</a:br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en utilisant les langages</a:t>
            </a:r>
            <a:b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</a:br>
            <a:r>
              <a:rPr lang="fr-FR" sz="1600" b="1">
                <a:solidFill>
                  <a:srgbClr val="00B050"/>
                </a:solidFill>
                <a:latin typeface="Calibri" pitchFamily="34" charset="0"/>
                <a:ea typeface="MS PGothic" pitchFamily="34" charset="-128"/>
              </a:rPr>
              <a:t>des arts et du corps</a:t>
            </a:r>
          </a:p>
        </p:txBody>
      </p:sp>
      <p:cxnSp>
        <p:nvCxnSpPr>
          <p:cNvPr id="172049" name="Connecteur en angle 29"/>
          <p:cNvCxnSpPr>
            <a:cxnSpLocks noChangeShapeType="1"/>
            <a:stCxn id="172042" idx="3"/>
            <a:endCxn id="172045" idx="1"/>
          </p:cNvCxnSpPr>
          <p:nvPr/>
        </p:nvCxnSpPr>
        <p:spPr bwMode="auto">
          <a:xfrm flipV="1">
            <a:off x="5068888" y="2025650"/>
            <a:ext cx="1063625" cy="3556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72050" name="Connecteur en angle 47"/>
          <p:cNvCxnSpPr>
            <a:cxnSpLocks noChangeShapeType="1"/>
            <a:stCxn id="172042" idx="3"/>
            <a:endCxn id="172046" idx="1"/>
          </p:cNvCxnSpPr>
          <p:nvPr/>
        </p:nvCxnSpPr>
        <p:spPr bwMode="auto">
          <a:xfrm>
            <a:off x="5068888" y="2381250"/>
            <a:ext cx="1063625" cy="74771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72051" name="Connecteur en angle 50"/>
          <p:cNvCxnSpPr>
            <a:cxnSpLocks noChangeShapeType="1"/>
            <a:stCxn id="172042" idx="3"/>
            <a:endCxn id="172047" idx="1"/>
          </p:cNvCxnSpPr>
          <p:nvPr/>
        </p:nvCxnSpPr>
        <p:spPr bwMode="auto">
          <a:xfrm>
            <a:off x="5068888" y="2381250"/>
            <a:ext cx="1063625" cy="185261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72052" name="Connecteur en angle 53"/>
          <p:cNvCxnSpPr>
            <a:cxnSpLocks noChangeShapeType="1"/>
            <a:stCxn id="172042" idx="3"/>
            <a:endCxn id="172048" idx="1"/>
          </p:cNvCxnSpPr>
          <p:nvPr/>
        </p:nvCxnSpPr>
        <p:spPr bwMode="auto">
          <a:xfrm>
            <a:off x="5068888" y="2381250"/>
            <a:ext cx="1063625" cy="295592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72053" name="ZoneTexte 1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351588" y="5991225"/>
            <a:ext cx="24415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i="1">
                <a:solidFill>
                  <a:srgbClr val="003154"/>
                </a:solidFill>
                <a:ea typeface="MS PGothic" pitchFamily="34" charset="-128"/>
              </a:rPr>
              <a:t>Le décret sur le socle commun</a:t>
            </a:r>
          </a:p>
        </p:txBody>
      </p:sp>
      <p:sp>
        <p:nvSpPr>
          <p:cNvPr id="172054" name="ZoneTexte 1"/>
          <p:cNvSpPr txBox="1">
            <a:spLocks noChangeArrowheads="1"/>
          </p:cNvSpPr>
          <p:nvPr/>
        </p:nvSpPr>
        <p:spPr bwMode="auto">
          <a:xfrm>
            <a:off x="481013" y="5084763"/>
            <a:ext cx="4883150" cy="1077912"/>
          </a:xfrm>
          <a:prstGeom prst="rect">
            <a:avLst/>
          </a:prstGeom>
          <a:solidFill>
            <a:srgbClr val="FFC9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244D79"/>
                </a:solidFill>
                <a:ea typeface="MS PGothic" pitchFamily="34" charset="-128"/>
              </a:rPr>
              <a:t>Les quatre objectifs du premier domaine et les quatre autres domaines sont les </a:t>
            </a:r>
            <a:r>
              <a:rPr lang="fr-FR" sz="1600" b="1">
                <a:solidFill>
                  <a:srgbClr val="000000"/>
                </a:solidFill>
                <a:ea typeface="MS PGothic" pitchFamily="34" charset="-128"/>
              </a:rPr>
              <a:t>huit composantes</a:t>
            </a:r>
            <a:r>
              <a:rPr lang="fr-FR" sz="1600" b="1">
                <a:solidFill>
                  <a:srgbClr val="244D79"/>
                </a:solidFill>
                <a:ea typeface="MS PGothic" pitchFamily="34" charset="-128"/>
              </a:rPr>
              <a:t> du socle commun dont la maîtrise doit être acquise à un niveau satisfaisant.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Les parcours éducatifs</a:t>
            </a:r>
          </a:p>
        </p:txBody>
      </p:sp>
      <p:sp>
        <p:nvSpPr>
          <p:cNvPr id="3" name="Rectangle à coins arrondis 2">
            <a:hlinkClick r:id="rId3"/>
          </p:cNvPr>
          <p:cNvSpPr/>
          <p:nvPr/>
        </p:nvSpPr>
        <p:spPr>
          <a:xfrm>
            <a:off x="250825" y="1138238"/>
            <a:ext cx="4248150" cy="2339975"/>
          </a:xfrm>
          <a:prstGeom prst="roundRect">
            <a:avLst/>
          </a:prstGeom>
          <a:solidFill>
            <a:srgbClr val="FFD2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</a:rPr>
              <a:t>Parcours Avenir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comprendre le monde économique et professionnel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connaître la diversité des métiers et des formations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développer le sens de l’engagement et de l’initiative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élaborer le projet d’orientation scolaire et professionnelle</a:t>
            </a:r>
          </a:p>
        </p:txBody>
      </p:sp>
      <p:sp>
        <p:nvSpPr>
          <p:cNvPr id="7" name="Rectangle à coins arrondis 6">
            <a:hlinkClick r:id="rId4"/>
          </p:cNvPr>
          <p:cNvSpPr/>
          <p:nvPr/>
        </p:nvSpPr>
        <p:spPr>
          <a:xfrm>
            <a:off x="4645025" y="1138238"/>
            <a:ext cx="4248150" cy="233997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</a:rPr>
              <a:t>Parcours citoyen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srgbClr val="000000"/>
                </a:solidFill>
              </a:rPr>
              <a:t>Apprendre les valeurs de la République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enseignement moral et civique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éducation aux médias et à l’information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participation des élèves à la vie sociale de l’établissement et de son environnement</a:t>
            </a:r>
          </a:p>
        </p:txBody>
      </p:sp>
      <p:sp>
        <p:nvSpPr>
          <p:cNvPr id="8" name="Rectangle à coins arrondis 7">
            <a:hlinkClick r:id="rId5"/>
          </p:cNvPr>
          <p:cNvSpPr/>
          <p:nvPr/>
        </p:nvSpPr>
        <p:spPr>
          <a:xfrm>
            <a:off x="261938" y="3586163"/>
            <a:ext cx="4248150" cy="2232025"/>
          </a:xfrm>
          <a:prstGeom prst="roundRect">
            <a:avLst/>
          </a:prstGeom>
          <a:solidFill>
            <a:srgbClr val="F68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</a:rPr>
              <a:t>Parcours d’éducation artistique</a:t>
            </a:r>
            <a:br>
              <a:rPr lang="fr-FR" b="1" dirty="0">
                <a:solidFill>
                  <a:srgbClr val="000000"/>
                </a:solidFill>
              </a:rPr>
            </a:br>
            <a:r>
              <a:rPr lang="fr-FR" b="1" dirty="0">
                <a:solidFill>
                  <a:srgbClr val="000000"/>
                </a:solidFill>
              </a:rPr>
              <a:t> et culturelle (PEAC)</a:t>
            </a:r>
          </a:p>
          <a:p>
            <a:pPr>
              <a:defRPr/>
            </a:pPr>
            <a:r>
              <a:rPr lang="fr-FR" sz="1600" dirty="0">
                <a:solidFill>
                  <a:srgbClr val="000000"/>
                </a:solidFill>
              </a:rPr>
              <a:t>Favoriser un égal accès à l’art et à la culture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rencontre, fréquentation d’œuvres et d’artistes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pratique individuelle et collective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connaissances : repères culturels et esprit critique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45025" y="3586163"/>
            <a:ext cx="4248150" cy="2232025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</a:rPr>
              <a:t>Parcours éducatif de santé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srgbClr val="000000"/>
                </a:solidFill>
              </a:rPr>
              <a:t>Expliciter ce qui est offert aux élèves en matière de santé :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éducation pour des choix éclairés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prévention sur des problématiques prioritaires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protection dans l’établissement et l’environnement local</a:t>
            </a:r>
          </a:p>
        </p:txBody>
      </p:sp>
      <p:sp>
        <p:nvSpPr>
          <p:cNvPr id="173063" name="ZoneTexte 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34963" y="5849938"/>
            <a:ext cx="8505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00"/>
                </a:solidFill>
                <a:ea typeface="MS PGothic" pitchFamily="34" charset="-128"/>
              </a:rPr>
              <a:t>L’application nationale </a:t>
            </a:r>
            <a:r>
              <a:rPr lang="fr-FR" sz="1600" b="1" i="1">
                <a:solidFill>
                  <a:srgbClr val="003154"/>
                </a:solidFill>
                <a:ea typeface="MS PGothic" pitchFamily="34" charset="-128"/>
              </a:rPr>
              <a:t>FOLIOS</a:t>
            </a:r>
            <a:r>
              <a:rPr lang="fr-FR" sz="1600">
                <a:solidFill>
                  <a:srgbClr val="000000"/>
                </a:solidFill>
                <a:ea typeface="MS PGothic" pitchFamily="34" charset="-128"/>
              </a:rPr>
              <a:t> peut aider élèves et enseignants dans le suivi des parcours.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00"/>
                </a:solidFill>
              </a:rPr>
              <a:t>5</a:t>
            </a:r>
            <a:r>
              <a:rPr lang="fr-FR" smtClean="0">
                <a:solidFill>
                  <a:srgbClr val="FFFF00"/>
                </a:solidFill>
              </a:rPr>
              <a:t>-Le </a:t>
            </a:r>
            <a:r>
              <a:rPr lang="fr-FR" dirty="0" smtClean="0">
                <a:solidFill>
                  <a:srgbClr val="FFFF00"/>
                </a:solidFill>
              </a:rPr>
              <a:t>règlement intérieur du collège</a:t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sz="2400" i="1" dirty="0">
              <a:solidFill>
                <a:srgbClr val="FFC000"/>
              </a:solidFill>
            </a:endParaRPr>
          </a:p>
        </p:txBody>
      </p:sp>
      <p:sp>
        <p:nvSpPr>
          <p:cNvPr id="174083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Des règles pour vivre ensemble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 règlement intérieur : c’est la loi du collège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75107" name="Espace réservé du contenu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énonce les règles à respecter pour tous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fixe les horaires et les règles de sécurité dans l’établissement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doit être connu de tous et chacun doit le respecter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Il fait l’objet d’une refonte par les élèves du CVC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C000"/>
                </a:solidFill>
              </a:rPr>
              <a:t>Tous les élèves disposent de droits, y compris vous parents :</a:t>
            </a:r>
          </a:p>
          <a:p>
            <a:pPr eaLnBrk="1" hangingPunct="1"/>
            <a:r>
              <a:rPr lang="fr-FR" sz="1800" dirty="0" smtClean="0"/>
              <a:t>- </a:t>
            </a:r>
            <a:r>
              <a:rPr lang="fr-FR" sz="1800" b="1" dirty="0" smtClean="0"/>
              <a:t>droit à un enseignement gratuit</a:t>
            </a:r>
          </a:p>
          <a:p>
            <a:pPr eaLnBrk="1" hangingPunct="1"/>
            <a:r>
              <a:rPr lang="fr-FR" sz="1800" dirty="0" smtClean="0"/>
              <a:t>- </a:t>
            </a:r>
            <a:r>
              <a:rPr lang="fr-FR" sz="1800" b="1" dirty="0" smtClean="0"/>
              <a:t>droit de s’exprimer</a:t>
            </a:r>
          </a:p>
          <a:p>
            <a:pPr eaLnBrk="1" hangingPunct="1"/>
            <a:r>
              <a:rPr lang="fr-FR" sz="1800" dirty="0" smtClean="0"/>
              <a:t>- </a:t>
            </a:r>
            <a:r>
              <a:rPr lang="fr-FR" sz="1800" b="1" dirty="0" smtClean="0"/>
              <a:t>droit au respect et à la sécurité (programme « Phare »)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C000"/>
                </a:solidFill>
              </a:rPr>
              <a:t>Tous les élèves sont tenus à des obligations : </a:t>
            </a:r>
            <a:r>
              <a:rPr lang="fr-FR" sz="1800" b="1" dirty="0" smtClean="0"/>
              <a:t>vos enfants doivent être présents à tous les cours, être à l’heure, respecter les personnes (adultes comme élèves) et les biens… Ils doivent respecter le concept de </a:t>
            </a:r>
            <a:r>
              <a:rPr lang="fr-FR" sz="1800" b="1" dirty="0" smtClean="0"/>
              <a:t>laïcité et de tenue correcte (savates proscrites)</a:t>
            </a:r>
            <a:endParaRPr lang="fr-FR" sz="1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C000"/>
                </a:solidFill>
              </a:rPr>
              <a:t>Si ce règlement n’est pas respecté par l’enfant</a:t>
            </a:r>
            <a:r>
              <a:rPr lang="fr-FR" sz="1800" b="1" dirty="0" smtClean="0"/>
              <a:t>, des punitions et sanctions sont prévues en rapport avec la gravité de l’acte commis : réprimande, retenue, avertissement, blâme, exclusion temporaire…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b="1" dirty="0" smtClean="0"/>
              <a:t>Des numéros verts en plus dans le futur règlement, des précisions sur les tenues vestimentaires…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r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mtClean="0"/>
              <a:t>QUELQUES CONSEILS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844675"/>
            <a:ext cx="6777037" cy="3987800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DEVOIRS A LA MAISON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TENUE ET HYGIENE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SOMMEIL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PROBLEME FAMILIAL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PROBLEME MEDICAL (PAP/PAI/PPRE)/ FIEVRE: CONSULTATION IMMEDIATE. PAS D’ECOLE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AIDE FINANCIERE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CHANGEMENT DE REGIME </a:t>
            </a:r>
            <a:r>
              <a:rPr lang="fr-FR" dirty="0"/>
              <a:t>/</a:t>
            </a:r>
            <a:r>
              <a:rPr lang="fr-FR" dirty="0" smtClean="0"/>
              <a:t>FACTURES/BOURSE (NOUVEAUTE: EDUCONNECT)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REGLEMENT INTERIEUR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LAICITE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r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562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QUELQUES DATES…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989138"/>
            <a:ext cx="7345362" cy="3843337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Elections des représentants de parents au CA:  03 </a:t>
            </a:r>
            <a:r>
              <a:rPr lang="fr-FR" dirty="0" smtClean="0"/>
              <a:t>octobre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>
                <a:hlinkClick r:id="rId2" action="ppaction://hlinkfile"/>
              </a:rPr>
              <a:t>TESTS D’EVALUATION EN Français ET MATHS</a:t>
            </a:r>
            <a:endParaRPr lang="fr-FR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Prochaine réunion de parents: DECEMBRE (remise des bulletins)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Remise des diplômes pour les 3èmes: V.10 Octobre </a:t>
            </a:r>
            <a:r>
              <a:rPr lang="fr-FR" dirty="0" smtClean="0"/>
              <a:t>2025 ET </a:t>
            </a:r>
            <a:r>
              <a:rPr lang="fr-FR" dirty="0" smtClean="0">
                <a:solidFill>
                  <a:srgbClr val="FF0000"/>
                </a:solidFill>
              </a:rPr>
              <a:t>BANALISATION</a:t>
            </a:r>
            <a:endParaRPr lang="fr-FR" dirty="0" smtClean="0">
              <a:solidFill>
                <a:srgbClr val="FF0000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Conseils de positionnement: du 06 au 10 octobre 2025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Conseils de classes: Entre le 9 et le 27 février 2026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00"/>
                </a:solidFill>
              </a:rPr>
              <a:t>1-L’entrée en 6ème</a:t>
            </a:r>
          </a:p>
        </p:txBody>
      </p:sp>
      <p:sp>
        <p:nvSpPr>
          <p:cNvPr id="1587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solidFill>
                  <a:srgbClr val="FFFF66"/>
                </a:solidFill>
                <a:hlinkClick r:id="rId2" action="ppaction://hlinkfile"/>
              </a:rPr>
              <a:t>Propos introductifs</a:t>
            </a:r>
            <a:endParaRPr lang="fr-FR" b="1" dirty="0" smtClean="0">
              <a:solidFill>
                <a:srgbClr val="FFFF66"/>
              </a:solidFill>
            </a:endParaRPr>
          </a:p>
          <a:p>
            <a:pPr eaLnBrk="1" hangingPunct="1"/>
            <a:endParaRPr lang="fr-FR" b="1" dirty="0" smtClean="0">
              <a:solidFill>
                <a:srgbClr val="FFFF66"/>
              </a:solidFill>
            </a:endParaRPr>
          </a:p>
        </p:txBody>
      </p:sp>
      <p:sp>
        <p:nvSpPr>
          <p:cNvPr id="4" name="Sourire 3">
            <a:hlinkClick r:id="rId3" action="ppaction://hlinkfile"/>
          </p:cNvPr>
          <p:cNvSpPr/>
          <p:nvPr/>
        </p:nvSpPr>
        <p:spPr>
          <a:xfrm>
            <a:off x="4140200" y="486886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Quelques questions posées par les parents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A quelle heure mon enfant peut-il rentrer dans la cour du collège ? 7H SAS/7H15 COUR INTERIEURE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Que faire quand mon enfant n’arrive pas à suivre le rythme ? Prendre RV via le carnet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Mon enfant peut-il emprunter un livre gratuitement? oui au CDI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Le collège peut-il m’aider en cas de difficultés d’argent ? Oui grâce au fonds social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Le programme « Phare » existe-t-il au collège?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QUESTIONS…</a:t>
            </a:r>
          </a:p>
        </p:txBody>
      </p:sp>
      <p:sp>
        <p:nvSpPr>
          <p:cNvPr id="1792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endParaRPr lang="fr-FR" smtClean="0"/>
          </a:p>
          <a:p>
            <a:pPr marL="68263" indent="0" eaLnBrk="1" hangingPunct="1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1"/>
            <a:ext cx="8229600" cy="5715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Les principaux changements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fr-FR" sz="2400" smtClean="0"/>
              <a:t>Des relations aux autres complexes </a:t>
            </a:r>
            <a:r>
              <a:rPr lang="fr-FR" sz="2400" smtClean="0">
                <a:hlinkClick r:id="rId2" action="ppaction://hlinkfile"/>
              </a:rPr>
              <a:t>(réseaux sociaux,…)</a:t>
            </a:r>
            <a:endParaRPr lang="fr-FR" sz="2400" smtClean="0"/>
          </a:p>
          <a:p>
            <a:pPr eaLnBrk="1" hangingPunct="1">
              <a:buFont typeface="Wingdings 2" pitchFamily="18" charset="2"/>
              <a:buNone/>
            </a:pPr>
            <a:endParaRPr lang="fr-FR" sz="2400" smtClean="0"/>
          </a:p>
          <a:p>
            <a:pPr eaLnBrk="1" hangingPunct="1"/>
            <a:r>
              <a:rPr lang="fr-FR" sz="2400" smtClean="0"/>
              <a:t>Un professeur pour chaque matière ET UN PP</a:t>
            </a:r>
          </a:p>
          <a:p>
            <a:pPr eaLnBrk="1" hangingPunct="1"/>
            <a:endParaRPr lang="fr-FR" sz="2400" smtClean="0"/>
          </a:p>
          <a:p>
            <a:pPr eaLnBrk="1" hangingPunct="1"/>
            <a:r>
              <a:rPr lang="fr-FR" sz="2400" smtClean="0"/>
              <a:t>Plusieurs salles de cours</a:t>
            </a:r>
          </a:p>
          <a:p>
            <a:pPr eaLnBrk="1" hangingPunct="1"/>
            <a:endParaRPr lang="fr-FR" sz="2400" smtClean="0"/>
          </a:p>
          <a:p>
            <a:pPr eaLnBrk="1" hangingPunct="1"/>
            <a:r>
              <a:rPr lang="fr-FR" sz="2400" smtClean="0"/>
              <a:t>Un emploi du temps variable selon les jours ,les semaines et les périodes</a:t>
            </a:r>
          </a:p>
          <a:p>
            <a:pPr eaLnBrk="1" hangingPunct="1"/>
            <a:endParaRPr lang="fr-FR" sz="2400" smtClean="0"/>
          </a:p>
          <a:p>
            <a:pPr eaLnBrk="1" hangingPunct="1"/>
            <a:r>
              <a:rPr lang="fr-FR" sz="2400" smtClean="0"/>
              <a:t>Une organisation des temps de travail différente</a:t>
            </a:r>
          </a:p>
          <a:p>
            <a:pPr eaLnBrk="1" hangingPunct="1"/>
            <a:endParaRPr lang="fr-FR" sz="2400" smtClean="0"/>
          </a:p>
          <a:p>
            <a:pPr eaLnBrk="1" hangingPunct="1"/>
            <a:r>
              <a:rPr lang="fr-FR" sz="2400" smtClean="0"/>
              <a:t>Des nouveaux schémas de raisonnement</a:t>
            </a:r>
          </a:p>
          <a:p>
            <a:pPr eaLnBrk="1" hangingPunct="1"/>
            <a:endParaRPr lang="fr-FR" sz="2400" smtClean="0"/>
          </a:p>
          <a:p>
            <a:pPr eaLnBrk="1" hangingPunct="1"/>
            <a:r>
              <a:rPr lang="fr-FR" sz="2400" smtClean="0"/>
              <a:t>Des prises en charge en dehors des cours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3671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-L’organisation pédagogique de la classe de 6ème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0771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/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Situation actuelle : </a:t>
            </a:r>
            <a:br>
              <a:rPr lang="fr-FR" sz="3600" dirty="0" smtClean="0">
                <a:solidFill>
                  <a:srgbClr val="FFFF00"/>
                </a:solidFill>
              </a:rPr>
            </a:br>
            <a:endParaRPr lang="fr-FR" sz="3600" dirty="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3000" b="1" dirty="0" smtClean="0">
              <a:solidFill>
                <a:srgbClr val="FFFF66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Cycle </a:t>
            </a:r>
            <a:r>
              <a:rPr lang="fr-FR" sz="3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 (CM1/CM2/6</a:t>
            </a:r>
            <a:r>
              <a:rPr lang="fr-FR" sz="3000" b="1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*DEVOIRS FAITS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7H-17H</a:t>
            </a:r>
            <a:endParaRPr lang="fr-FR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Ce qui change 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pour votre enfant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*Scolarité dématérialisée (EX: 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Bourse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Cycle </a:t>
            </a:r>
            <a:r>
              <a:rPr lang="fr-FR" sz="3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 (5EME/4EME/3</a:t>
            </a:r>
            <a:r>
              <a:rPr lang="fr-FR" sz="3000" b="1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3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3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00"/>
                </a:solidFill>
              </a:rPr>
              <a:t>La classe de 6ème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33400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rgbClr val="FFFF00"/>
                </a:solidFill>
              </a:rPr>
              <a:t>Les horaires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rgbClr val="FFFF00"/>
                </a:solidFill>
              </a:rPr>
              <a:t>Une équipe pédagogique et éducative dans les cours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68313" y="1700213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Français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4067175" y="1844675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795963" y="1736725"/>
            <a:ext cx="139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4.5 heures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60375" y="2241550"/>
            <a:ext cx="353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Histoire / Géographie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68313" y="274637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Anglais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68313" y="3249613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Mathématiques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68313" y="3754438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SVT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68313" y="425767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Technologie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68313" y="4760913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Musique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68313" y="522922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Arts plastiques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23850" y="5695950"/>
            <a:ext cx="371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Education Physique et Sportive</a:t>
            </a:r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4067175" y="2349500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5795963" y="227647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heures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4068763" y="285273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4067175" y="3357563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4067175" y="3860800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3" name="AutoShape 31"/>
          <p:cNvSpPr>
            <a:spLocks noChangeArrowheads="1"/>
          </p:cNvSpPr>
          <p:nvPr/>
        </p:nvSpPr>
        <p:spPr bwMode="auto">
          <a:xfrm>
            <a:off x="4068763" y="4365625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4068763" y="4868863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5" name="AutoShape 33"/>
          <p:cNvSpPr>
            <a:spLocks noChangeArrowheads="1"/>
          </p:cNvSpPr>
          <p:nvPr/>
        </p:nvSpPr>
        <p:spPr bwMode="auto">
          <a:xfrm>
            <a:off x="4068763" y="53736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6" name="AutoShape 34"/>
          <p:cNvSpPr>
            <a:spLocks noChangeArrowheads="1"/>
          </p:cNvSpPr>
          <p:nvPr/>
        </p:nvSpPr>
        <p:spPr bwMode="auto">
          <a:xfrm>
            <a:off x="4068763" y="58054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5795963" y="2781300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heures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795963" y="3284538"/>
            <a:ext cx="139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4,5 heures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5795963" y="3752850"/>
            <a:ext cx="126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1.5 heure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5795963" y="4760913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heure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5795963" y="522922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heure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5795963" y="573405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heures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/>
      <p:bldP spid="33807" grpId="0" animBg="1"/>
      <p:bldP spid="33808" grpId="0"/>
      <p:bldP spid="33809" grpId="0"/>
      <p:bldP spid="33810" grpId="0"/>
      <p:bldP spid="33811" grpId="0"/>
      <p:bldP spid="33812" grpId="0"/>
      <p:bldP spid="33813" grpId="0"/>
      <p:bldP spid="33814" grpId="0"/>
      <p:bldP spid="33815" grpId="0"/>
      <p:bldP spid="33816" grpId="0"/>
      <p:bldP spid="33818" grpId="0" animBg="1"/>
      <p:bldP spid="33819" grpId="0"/>
      <p:bldP spid="33820" grpId="0" animBg="1"/>
      <p:bldP spid="33821" grpId="0" animBg="1"/>
      <p:bldP spid="33822" grpId="0" animBg="1"/>
      <p:bldP spid="33823" grpId="0" animBg="1"/>
      <p:bldP spid="33824" grpId="0" animBg="1"/>
      <p:bldP spid="33825" grpId="0" animBg="1"/>
      <p:bldP spid="33826" grpId="0" animBg="1"/>
      <p:bldP spid="33828" grpId="0"/>
      <p:bldP spid="33829" grpId="0"/>
      <p:bldP spid="33830" grpId="0"/>
      <p:bldP spid="33832" grpId="0"/>
      <p:bldP spid="33833" grpId="0"/>
      <p:bldP spid="33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79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Vos interlocuteurs</a:t>
            </a:r>
            <a:br>
              <a:rPr lang="fr-FR" sz="3600" dirty="0" smtClean="0">
                <a:solidFill>
                  <a:srgbClr val="FFFF00"/>
                </a:solidFill>
              </a:rPr>
            </a:b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088" y="2205038"/>
            <a:ext cx="686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Principal  et  le Principal adjoint,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58850" y="2565400"/>
            <a:ext cx="339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L’équipe des Professeurs,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Professeur Principal,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58888" y="3284538"/>
            <a:ext cx="693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conseillère principal d’éducation et  les  surveillants,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76375" y="3644900"/>
            <a:ext cx="5830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Le Psychologue de l’éducation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nationale (M/V)</a:t>
            </a:r>
            <a:endParaRPr lang="fr-F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619250" y="40052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Documentaliste (tous les jours),</a:t>
            </a:r>
            <a:endParaRPr lang="fr-F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763713" y="43656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L’Assistante Sociale,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944688" y="4724400"/>
            <a:ext cx="601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l’Infirmière</a:t>
            </a: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160588" y="5084763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Gestionnaire</a:t>
            </a:r>
            <a:endParaRPr lang="fr-F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  <p:bldP spid="32775" grpId="0"/>
      <p:bldP spid="32776" grpId="0"/>
      <p:bldP spid="32777" grpId="0"/>
      <p:bldP spid="32778" grpId="0"/>
      <p:bldP spid="32779" grpId="0"/>
      <p:bldP spid="32780" grpId="0"/>
      <p:bldP spid="327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1052513"/>
            <a:ext cx="7024688" cy="1622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hlinkClick r:id="rId2"/>
              </a:rPr>
              <a:t>Vie-scolaire1.9741386N@ac-reunion.fr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/>
              <a:t>IL VAUT MIEUX: </a:t>
            </a:r>
            <a:r>
              <a:rPr lang="fr-FR" dirty="0" smtClean="0">
                <a:hlinkClick r:id="rId3"/>
              </a:rPr>
              <a:t>ce.9741386N@ac-reunion.fr</a:t>
            </a: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4868" name="Rectangle 3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entury Gothic" pitchFamily="34" charset="0"/>
                <a:hlinkClick r:id="rId4" action="ppaction://hlinkfile"/>
              </a:rPr>
              <a:t>https://etab.ac-reunion.fr/clg-chemin-morin/creer-son-compte-dacces-parent-a-metice-avec-educonnect</a:t>
            </a:r>
            <a:r>
              <a:rPr lang="fr-FR" dirty="0">
                <a:latin typeface="Century Gothic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</a:rPr>
              <a:t>3</a:t>
            </a:r>
            <a:r>
              <a:rPr lang="fr-FR" dirty="0" smtClean="0">
                <a:solidFill>
                  <a:srgbClr val="FFFF00"/>
                </a:solidFill>
              </a:rPr>
              <a:t>-L’ORGANISATION PEDAGOGIQUE DU COLLEGE</a:t>
            </a:r>
          </a:p>
        </p:txBody>
      </p:sp>
      <p:sp>
        <p:nvSpPr>
          <p:cNvPr id="1658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b="1" smtClean="0">
              <a:solidFill>
                <a:srgbClr val="FFFF66"/>
              </a:solidFill>
            </a:endParaRPr>
          </a:p>
          <a:p>
            <a:pPr eaLnBrk="1" hangingPunct="1"/>
            <a:endParaRPr lang="fr-FR" b="1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963</TotalTime>
  <Words>1034</Words>
  <Application>Microsoft Office PowerPoint</Application>
  <PresentationFormat>Affichage à l'écran (4:3)</PresentationFormat>
  <Paragraphs>196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Pages de contenu</vt:lpstr>
      <vt:lpstr>Débit</vt:lpstr>
      <vt:lpstr>REUNION DE PARENTS 6EME COLLEGE MORIN</vt:lpstr>
      <vt:lpstr>1-L’entrée en 6ème</vt:lpstr>
      <vt:lpstr>Les principaux changements</vt:lpstr>
      <vt:lpstr>2-L’organisation pédagogique de la classe de 6ème</vt:lpstr>
      <vt:lpstr> Situation actuelle :  </vt:lpstr>
      <vt:lpstr>La classe de 6ème</vt:lpstr>
      <vt:lpstr>Vos interlocuteurs </vt:lpstr>
      <vt:lpstr>Vie-scolaire1.9741386N@ac-reunion.fr  </vt:lpstr>
      <vt:lpstr>3-L’ORGANISATION PEDAGOGIQUE DU COLLEGE</vt:lpstr>
      <vt:lpstr>Le collège en quelques chiffres……. </vt:lpstr>
      <vt:lpstr>Le projet pédagogique</vt:lpstr>
      <vt:lpstr>REFORME DU COLLEGE</vt:lpstr>
      <vt:lpstr> communication</vt:lpstr>
      <vt:lpstr>Le socle commun</vt:lpstr>
      <vt:lpstr>Les parcours éducatifs</vt:lpstr>
      <vt:lpstr>5-Le règlement intérieur du collège </vt:lpstr>
      <vt:lpstr>Le règlement intérieur : c’est la loi du collège </vt:lpstr>
      <vt:lpstr>QUELQUES CONSEILS</vt:lpstr>
      <vt:lpstr>QUELQUES DATES…</vt:lpstr>
      <vt:lpstr>Quelques questions posées par les parents</vt:lpstr>
      <vt:lpstr>QUESTIONS…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PARENTS 6EME COLLEGE ALBERT LOUGNON</dc:title>
  <dc:creator>principal</dc:creator>
  <cp:lastModifiedBy>principal</cp:lastModifiedBy>
  <cp:revision>176</cp:revision>
  <cp:lastPrinted>2018-08-22T07:55:39Z</cp:lastPrinted>
  <dcterms:created xsi:type="dcterms:W3CDTF">2016-04-14T07:58:52Z</dcterms:created>
  <dcterms:modified xsi:type="dcterms:W3CDTF">2025-09-09T05:52:19Z</dcterms:modified>
</cp:coreProperties>
</file>