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5016B8-885B-4310-9146-6012F0BEB5B8}" type="datetimeFigureOut">
              <a:rPr lang="fr-FR" smtClean="0"/>
              <a:pPr/>
              <a:t>28/01/2019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753AB-2334-4218-86D7-4EB8460FCB6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rgbClr val="FF0000"/>
                </a:solidFill>
              </a:rPr>
              <a:t>Heureux qui, comme Ulysse…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07496" y="5766520"/>
            <a:ext cx="4536504" cy="1091480"/>
          </a:xfrm>
        </p:spPr>
        <p:txBody>
          <a:bodyPr>
            <a:normAutofit/>
          </a:bodyPr>
          <a:lstStyle/>
          <a:p>
            <a:pPr lvl="1"/>
            <a:r>
              <a:rPr lang="fr-FR" sz="2000" dirty="0" smtClean="0"/>
              <a:t>J. DU BELLAY, Les regrets.</a:t>
            </a:r>
            <a:endParaRPr lang="fr-FR" sz="2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3754760" cy="1068728"/>
          </a:xfrm>
        </p:spPr>
        <p:txBody>
          <a:bodyPr>
            <a:normAutofit/>
          </a:bodyPr>
          <a:lstStyle/>
          <a:p>
            <a:pPr algn="ctr"/>
            <a:r>
              <a:rPr lang="fr-FR" sz="3600" u="sng" dirty="0" smtClean="0">
                <a:solidFill>
                  <a:srgbClr val="FF0000"/>
                </a:solidFill>
              </a:rPr>
              <a:t>Le poème : </a:t>
            </a:r>
            <a:endParaRPr lang="fr-FR" sz="3600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19256" cy="415781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regrets est un recueil </a:t>
            </a:r>
            <a:r>
              <a:rPr lang="fr-FR" sz="2400" dirty="0" smtClean="0"/>
              <a:t>de poèmes écrit pendant le voyage de Du Bellay à Rome de 1553 à </a:t>
            </a:r>
            <a:r>
              <a:rPr lang="fr-FR" sz="2400" dirty="0" smtClean="0"/>
              <a:t>1557 et </a:t>
            </a:r>
            <a:r>
              <a:rPr lang="fr-FR" sz="2400" dirty="0" smtClean="0"/>
              <a:t>publié à son retour en 1558 par </a:t>
            </a:r>
            <a:r>
              <a:rPr lang="fr-FR" sz="2400" dirty="0" smtClean="0"/>
              <a:t>l'imprimeur </a:t>
            </a:r>
            <a:r>
              <a:rPr lang="fr-FR" sz="2400" dirty="0" err="1" smtClean="0"/>
              <a:t>Fédéric</a:t>
            </a:r>
            <a:r>
              <a:rPr lang="fr-FR" sz="2400" dirty="0" smtClean="0"/>
              <a:t> </a:t>
            </a:r>
            <a:r>
              <a:rPr lang="fr-FR" sz="2400" dirty="0" smtClean="0"/>
              <a:t>Morel l'Ancien à Paris. </a:t>
            </a:r>
            <a:r>
              <a:rPr lang="fr-FR" sz="2400" u="sng" dirty="0" smtClean="0"/>
              <a:t>Heureux qui, </a:t>
            </a:r>
            <a:r>
              <a:rPr lang="fr-FR" sz="2400" u="sng" dirty="0" smtClean="0"/>
              <a:t>comme Ulysse</a:t>
            </a:r>
            <a:r>
              <a:rPr lang="fr-FR" sz="2400" dirty="0" smtClean="0"/>
              <a:t>, </a:t>
            </a:r>
            <a:r>
              <a:rPr lang="fr-FR" sz="2400" dirty="0" smtClean="0"/>
              <a:t>est le </a:t>
            </a:r>
            <a:r>
              <a:rPr lang="fr-FR" sz="2400" dirty="0" smtClean="0"/>
              <a:t>sonnet le plus célèbre de son </a:t>
            </a:r>
            <a:r>
              <a:rPr lang="fr-FR" sz="2400" dirty="0" smtClean="0"/>
              <a:t>œuvre.</a:t>
            </a:r>
          </a:p>
          <a:p>
            <a:endParaRPr lang="fr-FR" sz="2400" dirty="0" smtClean="0"/>
          </a:p>
          <a:p>
            <a:r>
              <a:rPr lang="fr-FR" sz="2400" dirty="0" smtClean="0"/>
              <a:t>Le poème contient 191 sonnets, tous en alexandrins</a:t>
            </a:r>
            <a:r>
              <a:rPr lang="fr-FR" sz="2400" dirty="0" smtClean="0"/>
              <a:t>. </a:t>
            </a:r>
            <a:r>
              <a:rPr lang="fr-FR" sz="2400" dirty="0" smtClean="0"/>
              <a:t>Le </a:t>
            </a:r>
            <a:r>
              <a:rPr lang="fr-FR" sz="2400" dirty="0" smtClean="0"/>
              <a:t>thème principal n'est pas l'amour d'une femme mais celui du pays natal et de la mélancolie due à </a:t>
            </a:r>
            <a:r>
              <a:rPr lang="fr-FR" sz="2400" dirty="0" smtClean="0"/>
              <a:t>l'éloignement.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ctr"/>
            <a:r>
              <a:rPr lang="fr-FR" sz="3600" u="sng" dirty="0" smtClean="0">
                <a:solidFill>
                  <a:srgbClr val="FF0000"/>
                </a:solidFill>
              </a:rPr>
              <a:t>Présentation du poète (1) </a:t>
            </a:r>
            <a:r>
              <a:rPr lang="fr-FR" u="sng" dirty="0" smtClean="0">
                <a:solidFill>
                  <a:srgbClr val="FF0000"/>
                </a:solidFill>
              </a:rPr>
              <a:t>:</a:t>
            </a:r>
            <a:endParaRPr lang="fr-FR" u="sng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joachim_du_bella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3686810" cy="4608512"/>
          </a:xfrm>
        </p:spPr>
      </p:pic>
      <p:sp>
        <p:nvSpPr>
          <p:cNvPr id="5" name="ZoneTexte 4"/>
          <p:cNvSpPr txBox="1"/>
          <p:nvPr/>
        </p:nvSpPr>
        <p:spPr>
          <a:xfrm>
            <a:off x="4788024" y="5877272"/>
            <a:ext cx="366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Joachim </a:t>
            </a:r>
            <a:r>
              <a:rPr lang="fr-FR" sz="2400" dirty="0" smtClean="0">
                <a:solidFill>
                  <a:srgbClr val="7030A0"/>
                </a:solidFill>
              </a:rPr>
              <a:t>du</a:t>
            </a:r>
            <a:r>
              <a:rPr lang="fr-FR" dirty="0" smtClean="0">
                <a:solidFill>
                  <a:srgbClr val="7030A0"/>
                </a:solidFill>
              </a:rPr>
              <a:t> BELLAY  ( 1522 – 1560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u="sng" dirty="0" smtClean="0">
                <a:solidFill>
                  <a:srgbClr val="FF0000"/>
                </a:solidFill>
              </a:rPr>
              <a:t>Présentation du poète (2) :</a:t>
            </a:r>
            <a:endParaRPr lang="fr-FR" sz="3600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7643192" cy="3941792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Joachim du BELLAY est un </a:t>
            </a:r>
            <a:r>
              <a:rPr lang="fr-FR" sz="2400" dirty="0" smtClean="0"/>
              <a:t>poète français né vers </a:t>
            </a:r>
            <a:r>
              <a:rPr lang="fr-FR" sz="2400" dirty="0" smtClean="0"/>
              <a:t>1522, au château de la </a:t>
            </a:r>
            <a:r>
              <a:rPr lang="fr-FR" sz="2400" dirty="0" err="1" smtClean="0"/>
              <a:t>Turmelière</a:t>
            </a:r>
            <a:r>
              <a:rPr lang="fr-FR" sz="2400" dirty="0" smtClean="0"/>
              <a:t> </a:t>
            </a:r>
            <a:r>
              <a:rPr lang="fr-FR" sz="2400" dirty="0" smtClean="0"/>
              <a:t>à Liré en </a:t>
            </a:r>
            <a:r>
              <a:rPr lang="fr-FR" sz="2400" dirty="0" smtClean="0"/>
              <a:t>Anjou. </a:t>
            </a:r>
            <a:r>
              <a:rPr lang="fr-FR" sz="2400" dirty="0" smtClean="0"/>
              <a:t>Il est </a:t>
            </a:r>
            <a:r>
              <a:rPr lang="fr-FR" sz="2400" dirty="0" smtClean="0"/>
              <a:t>mort </a:t>
            </a:r>
            <a:r>
              <a:rPr lang="fr-FR" sz="2400" dirty="0" smtClean="0"/>
              <a:t>le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janvier </a:t>
            </a:r>
            <a:r>
              <a:rPr lang="fr-FR" sz="2400" dirty="0" smtClean="0"/>
              <a:t> 1560 ( à 37ans) à Paris. Sa </a:t>
            </a:r>
            <a:r>
              <a:rPr lang="fr-FR" sz="2400" dirty="0" smtClean="0"/>
              <a:t>rencontre avec Pierre </a:t>
            </a:r>
            <a:r>
              <a:rPr lang="fr-FR" sz="2400" dirty="0" smtClean="0"/>
              <a:t>de Ronsard</a:t>
            </a:r>
            <a:r>
              <a:rPr lang="fr-FR" sz="2400" dirty="0" smtClean="0"/>
              <a:t> </a:t>
            </a:r>
            <a:r>
              <a:rPr lang="fr-FR" sz="2400" dirty="0" smtClean="0"/>
              <a:t>fut </a:t>
            </a:r>
            <a:r>
              <a:rPr lang="fr-FR" sz="2400" dirty="0" smtClean="0"/>
              <a:t>à l'origine de la formation de la Pléiade, groupe de poètes pour lequel du Bellay rédigea un manifeste, la D</a:t>
            </a:r>
            <a:r>
              <a:rPr lang="fr-FR" sz="2400" dirty="0" smtClean="0"/>
              <a:t>éfense </a:t>
            </a:r>
            <a:r>
              <a:rPr lang="fr-FR" sz="2400" dirty="0" smtClean="0"/>
              <a:t>et illustration de la langue française</a:t>
            </a:r>
            <a:r>
              <a:rPr lang="fr-FR" sz="2400" dirty="0" smtClean="0"/>
              <a:t>. </a:t>
            </a:r>
          </a:p>
          <a:p>
            <a:endParaRPr lang="fr-FR" sz="2400" dirty="0" smtClean="0"/>
          </a:p>
          <a:p>
            <a:r>
              <a:rPr lang="fr-FR" sz="2400" dirty="0" smtClean="0"/>
              <a:t>Son œuvre la plus célèbre, </a:t>
            </a:r>
            <a:r>
              <a:rPr lang="fr-FR" sz="2400" i="1" dirty="0" smtClean="0"/>
              <a:t>Les Regrets</a:t>
            </a:r>
            <a:r>
              <a:rPr lang="fr-FR" sz="2400" dirty="0" smtClean="0"/>
              <a:t>, est un recueil de sonnets d'inspiration élégiaque et satirique, écrit à l'occasion de son voyage à Rome de 1553 à 1557. </a:t>
            </a:r>
            <a:endParaRPr lang="fr-FR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576064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u="sng" dirty="0" smtClean="0">
                <a:solidFill>
                  <a:srgbClr val="FF0000"/>
                </a:solidFill>
              </a:rPr>
              <a:t>Résumé de l’histoire de Du Bellay :</a:t>
            </a:r>
            <a:endParaRPr lang="fr-FR" sz="3600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44584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Joachim est le fils de Jean du Bellay, seigneur de </a:t>
            </a:r>
            <a:r>
              <a:rPr lang="fr-FR" sz="2400" dirty="0" err="1" smtClean="0"/>
              <a:t>Gonnord</a:t>
            </a:r>
            <a:r>
              <a:rPr lang="fr-FR" sz="2400" dirty="0" smtClean="0"/>
              <a:t>, et de Renée </a:t>
            </a:r>
            <a:r>
              <a:rPr lang="fr-FR" sz="2400" dirty="0" smtClean="0"/>
              <a:t>Chabot</a:t>
            </a:r>
            <a:r>
              <a:rPr lang="fr-FR" sz="2400" dirty="0" smtClean="0"/>
              <a:t>. Ses parents meurent en 1532 quand il a 10 </a:t>
            </a:r>
            <a:r>
              <a:rPr lang="fr-FR" sz="2400" dirty="0" smtClean="0"/>
              <a:t>ans, de </a:t>
            </a:r>
            <a:r>
              <a:rPr lang="fr-FR" sz="2400" dirty="0" smtClean="0"/>
              <a:t>santé </a:t>
            </a:r>
            <a:r>
              <a:rPr lang="fr-FR" sz="2400" dirty="0" smtClean="0"/>
              <a:t>fragile. Il </a:t>
            </a:r>
            <a:r>
              <a:rPr lang="fr-FR" sz="2400" dirty="0" smtClean="0"/>
              <a:t>est élevé par son frère aîné qui le néglige. Vers 1546, il part faire ses études de droit à l'université de </a:t>
            </a:r>
            <a:r>
              <a:rPr lang="fr-FR" sz="2400" dirty="0" smtClean="0"/>
              <a:t>Poitiers</a:t>
            </a:r>
            <a:r>
              <a:rPr lang="fr-FR" sz="2400" dirty="0" smtClean="0"/>
              <a:t>. En 1547 il fait la connaissance de Jacques Peletier </a:t>
            </a:r>
            <a:r>
              <a:rPr lang="fr-FR" sz="2400" dirty="0" smtClean="0"/>
              <a:t> du </a:t>
            </a:r>
            <a:r>
              <a:rPr lang="fr-FR" sz="2400" dirty="0" smtClean="0"/>
              <a:t>Mans et de Pierre de </a:t>
            </a:r>
            <a:r>
              <a:rPr lang="fr-FR" sz="2400" dirty="0" smtClean="0"/>
              <a:t>Ronsard, il </a:t>
            </a:r>
            <a:r>
              <a:rPr lang="fr-FR" sz="2400" dirty="0" smtClean="0"/>
              <a:t>rejoint </a:t>
            </a:r>
            <a:r>
              <a:rPr lang="fr-FR" sz="2400" dirty="0" smtClean="0"/>
              <a:t>ce-dernier  au </a:t>
            </a:r>
            <a:r>
              <a:rPr lang="fr-FR" sz="2400" dirty="0" smtClean="0"/>
              <a:t>collège de Coqueret à Paris. Les deux hommes décident de former un groupe de poètes appelé d'abord la </a:t>
            </a:r>
            <a:r>
              <a:rPr lang="fr-FR" sz="2400" i="1" dirty="0" smtClean="0"/>
              <a:t>Brigade</a:t>
            </a:r>
            <a:r>
              <a:rPr lang="fr-FR" sz="2400" dirty="0" smtClean="0"/>
              <a:t>. Leur objectif est de créer des chefs-d'œuvre en français d'aussi bonne facture que ceux des Latins et des </a:t>
            </a:r>
            <a:r>
              <a:rPr lang="fr-FR" sz="2400" dirty="0" smtClean="0"/>
              <a:t>Grecs.</a:t>
            </a:r>
            <a:endParaRPr lang="fr-FR" sz="2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4330824" cy="1140736"/>
          </a:xfrm>
        </p:spPr>
        <p:txBody>
          <a:bodyPr>
            <a:normAutofit/>
          </a:bodyPr>
          <a:lstStyle/>
          <a:p>
            <a:pPr algn="ctr"/>
            <a:r>
              <a:rPr lang="fr-FR" sz="3600" u="sng" dirty="0" smtClean="0">
                <a:solidFill>
                  <a:srgbClr val="FF0000"/>
                </a:solidFill>
              </a:rPr>
              <a:t>Image de ses amis :</a:t>
            </a:r>
            <a:endParaRPr lang="fr-FR" sz="3600" u="sng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220px-PierredeRonsard16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2415902" cy="2778287"/>
          </a:xfrm>
        </p:spPr>
      </p:pic>
      <p:sp>
        <p:nvSpPr>
          <p:cNvPr id="5" name="ZoneTexte 4"/>
          <p:cNvSpPr txBox="1"/>
          <p:nvPr/>
        </p:nvSpPr>
        <p:spPr>
          <a:xfrm>
            <a:off x="827584" y="4797152"/>
            <a:ext cx="1999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Pierre de Ronsard</a:t>
            </a:r>
            <a:endParaRPr lang="fr-FR" dirty="0">
              <a:solidFill>
                <a:srgbClr val="7030A0"/>
              </a:solidFill>
            </a:endParaRPr>
          </a:p>
        </p:txBody>
      </p:sp>
      <p:pic>
        <p:nvPicPr>
          <p:cNvPr id="6" name="Image 5" descr="rabela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916832"/>
            <a:ext cx="2232248" cy="278536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283968" y="4797152"/>
            <a:ext cx="4002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Jean Salmon Macrin ( vers 1490 – 1557) </a:t>
            </a:r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369</Words>
  <Application>Microsoft Office PowerPoint</Application>
  <PresentationFormat>Affichage à l'écran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Heureux qui, comme Ulysse…</vt:lpstr>
      <vt:lpstr>Le poème : </vt:lpstr>
      <vt:lpstr>Présentation du poète (1) :</vt:lpstr>
      <vt:lpstr>Présentation du poète (2) :</vt:lpstr>
      <vt:lpstr>Résumé de l’histoire de Du Bellay :</vt:lpstr>
      <vt:lpstr>Image de ses amis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l’auteur</dc:title>
  <dc:creator> </dc:creator>
  <cp:lastModifiedBy> </cp:lastModifiedBy>
  <cp:revision>17</cp:revision>
  <dcterms:created xsi:type="dcterms:W3CDTF">2019-01-21T09:42:39Z</dcterms:created>
  <dcterms:modified xsi:type="dcterms:W3CDTF">2019-01-28T14:50:41Z</dcterms:modified>
</cp:coreProperties>
</file>