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2" r:id="rId7"/>
    <p:sldId id="261"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96C1361-F297-470F-A515-AB8F9499D31E}" type="datetimeFigureOut">
              <a:rPr lang="fr-FR" smtClean="0"/>
              <a:pPr/>
              <a:t>31/10/2011</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83F5384E-5B3B-4549-BFB5-296E9B6C92E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96C1361-F297-470F-A515-AB8F9499D31E}" type="datetimeFigureOut">
              <a:rPr lang="fr-FR" smtClean="0"/>
              <a:pPr/>
              <a:t>31/10/2011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F5384E-5B3B-4549-BFB5-296E9B6C92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396C1361-F297-470F-A515-AB8F9499D31E}" type="datetimeFigureOut">
              <a:rPr lang="fr-FR" smtClean="0"/>
              <a:pPr/>
              <a:t>31/10/2011</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83F5384E-5B3B-4549-BFB5-296E9B6C92E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96C1361-F297-470F-A515-AB8F9499D31E}" type="datetimeFigureOut">
              <a:rPr lang="fr-FR" smtClean="0"/>
              <a:pPr/>
              <a:t>31/10/2011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83F5384E-5B3B-4549-BFB5-296E9B6C92E4}"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396C1361-F297-470F-A515-AB8F9499D31E}" type="datetimeFigureOut">
              <a:rPr lang="fr-FR" smtClean="0"/>
              <a:pPr/>
              <a:t>31/10/2011</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3F5384E-5B3B-4549-BFB5-296E9B6C92E4}"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396C1361-F297-470F-A515-AB8F9499D31E}" type="datetimeFigureOut">
              <a:rPr lang="fr-FR" smtClean="0"/>
              <a:pPr/>
              <a:t>31/10/2011</a:t>
            </a:fld>
            <a:endParaRPr lang="fr-FR"/>
          </a:p>
        </p:txBody>
      </p:sp>
      <p:sp>
        <p:nvSpPr>
          <p:cNvPr id="10" name="Espace réservé du numéro de diapositive 9"/>
          <p:cNvSpPr>
            <a:spLocks noGrp="1"/>
          </p:cNvSpPr>
          <p:nvPr>
            <p:ph type="sldNum" sz="quarter" idx="16"/>
          </p:nvPr>
        </p:nvSpPr>
        <p:spPr/>
        <p:txBody>
          <a:bodyPr rtlCol="0"/>
          <a:lstStyle/>
          <a:p>
            <a:fld id="{83F5384E-5B3B-4549-BFB5-296E9B6C92E4}"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396C1361-F297-470F-A515-AB8F9499D31E}" type="datetimeFigureOut">
              <a:rPr lang="fr-FR" smtClean="0"/>
              <a:pPr/>
              <a:t>31/10/2011</a:t>
            </a:fld>
            <a:endParaRPr lang="fr-FR"/>
          </a:p>
        </p:txBody>
      </p:sp>
      <p:sp>
        <p:nvSpPr>
          <p:cNvPr id="12" name="Espace réservé du numéro de diapositive 11"/>
          <p:cNvSpPr>
            <a:spLocks noGrp="1"/>
          </p:cNvSpPr>
          <p:nvPr>
            <p:ph type="sldNum" sz="quarter" idx="16"/>
          </p:nvPr>
        </p:nvSpPr>
        <p:spPr/>
        <p:txBody>
          <a:bodyPr rtlCol="0"/>
          <a:lstStyle/>
          <a:p>
            <a:fld id="{83F5384E-5B3B-4549-BFB5-296E9B6C92E4}"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96C1361-F297-470F-A515-AB8F9499D31E}" type="datetimeFigureOut">
              <a:rPr lang="fr-FR" smtClean="0"/>
              <a:pPr/>
              <a:t>31/10/2011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83F5384E-5B3B-4549-BFB5-296E9B6C92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6C1361-F297-470F-A515-AB8F9499D31E}" type="datetimeFigureOut">
              <a:rPr lang="fr-FR" smtClean="0"/>
              <a:pPr/>
              <a:t>31/10/2011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83F5384E-5B3B-4549-BFB5-296E9B6C92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396C1361-F297-470F-A515-AB8F9499D31E}" type="datetimeFigureOut">
              <a:rPr lang="fr-FR" smtClean="0"/>
              <a:pPr/>
              <a:t>31/10/2011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83F5384E-5B3B-4549-BFB5-296E9B6C92E4}"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396C1361-F297-470F-A515-AB8F9499D31E}" type="datetimeFigureOut">
              <a:rPr lang="fr-FR" smtClean="0"/>
              <a:pPr/>
              <a:t>31/10/2011</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83F5384E-5B3B-4549-BFB5-296E9B6C92E4}"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96C1361-F297-470F-A515-AB8F9499D31E}" type="datetimeFigureOut">
              <a:rPr lang="fr-FR" smtClean="0"/>
              <a:pPr/>
              <a:t>31/10/2011</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3F5384E-5B3B-4549-BFB5-296E9B6C92E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synthese%20besoins%20formation-PT-SEGPA.docx" TargetMode="External"/><Relationship Id="rId2" Type="http://schemas.openxmlformats.org/officeDocument/2006/relationships/hyperlink" Target="Circulaire%20annot&#233;e-ouverture%20champs%20pro.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STAGE_EN_ENTREPRISE-formulaire.doc"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D&#233;marche%20p&#233;dagogique-engag&#233;e.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Fiche%20de%20cours%20SEGPA.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7624" y="1268760"/>
            <a:ext cx="6477000" cy="1828800"/>
          </a:xfrm>
        </p:spPr>
        <p:txBody>
          <a:bodyPr/>
          <a:lstStyle/>
          <a:p>
            <a:r>
              <a:rPr lang="fr-FR" dirty="0" smtClean="0"/>
              <a:t>OUVERTURE AU CHAMP PROFESSIONNEL</a:t>
            </a:r>
            <a:endParaRPr lang="fr-FR" dirty="0"/>
          </a:p>
        </p:txBody>
      </p:sp>
      <p:sp>
        <p:nvSpPr>
          <p:cNvPr id="3" name="Sous-titre 2"/>
          <p:cNvSpPr>
            <a:spLocks noGrp="1"/>
          </p:cNvSpPr>
          <p:nvPr>
            <p:ph type="subTitle" idx="1"/>
          </p:nvPr>
        </p:nvSpPr>
        <p:spPr/>
        <p:txBody>
          <a:bodyPr/>
          <a:lstStyle/>
          <a:p>
            <a:r>
              <a:rPr lang="fr-FR" sz="2400" dirty="0" smtClean="0"/>
              <a:t>OUVERTURE AU CHAMP PROFESSIONNEL</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467544" y="6165304"/>
            <a:ext cx="1224136" cy="461665"/>
          </a:xfrm>
          <a:prstGeom prst="rect">
            <a:avLst/>
          </a:prstGeom>
          <a:noFill/>
        </p:spPr>
        <p:txBody>
          <a:bodyPr wrap="square" rtlCol="0">
            <a:spAutoFit/>
          </a:bodyPr>
          <a:lstStyle/>
          <a:p>
            <a:pPr algn="ctr"/>
            <a:r>
              <a:rPr lang="fr-FR" sz="2400" b="1" dirty="0" smtClean="0"/>
              <a:t>1</a:t>
            </a:r>
            <a:endParaRPr lang="fr-FR"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7624" y="1268760"/>
            <a:ext cx="6477000" cy="648072"/>
          </a:xfrm>
        </p:spPr>
        <p:txBody>
          <a:bodyPr>
            <a:normAutofit fontScale="90000"/>
          </a:bodyPr>
          <a:lstStyle/>
          <a:p>
            <a:r>
              <a:rPr lang="fr-FR" sz="2000" dirty="0" smtClean="0">
                <a:hlinkClick r:id="rId2" action="ppaction://hlinkfile"/>
              </a:rPr>
              <a:t>EXTRAITS DE LA CIRCULAIRE</a:t>
            </a:r>
            <a:r>
              <a:rPr lang="fr-FR" sz="2000" dirty="0" smtClean="0"/>
              <a:t/>
            </a:r>
            <a:br>
              <a:rPr lang="fr-FR" sz="2000" dirty="0" smtClean="0"/>
            </a:br>
            <a:r>
              <a:rPr lang="fr-FR" sz="2000" dirty="0" smtClean="0"/>
              <a:t/>
            </a:r>
            <a:br>
              <a:rPr lang="fr-FR" sz="2000" dirty="0" smtClean="0"/>
            </a:br>
            <a:r>
              <a:rPr lang="fr-FR" sz="2000" dirty="0" smtClean="0">
                <a:hlinkClick r:id="rId3" action="ppaction://hlinkfile"/>
              </a:rPr>
              <a:t>SYNTHESE DES BESOINS DE FORMATION</a:t>
            </a:r>
            <a:endParaRPr lang="fr-FR" sz="2000" dirty="0"/>
          </a:p>
        </p:txBody>
      </p:sp>
      <p:sp>
        <p:nvSpPr>
          <p:cNvPr id="3" name="Sous-titre 2"/>
          <p:cNvSpPr>
            <a:spLocks noGrp="1"/>
          </p:cNvSpPr>
          <p:nvPr>
            <p:ph type="subTitle" idx="1"/>
          </p:nvPr>
        </p:nvSpPr>
        <p:spPr/>
        <p:txBody>
          <a:bodyPr/>
          <a:lstStyle/>
          <a:p>
            <a:r>
              <a:rPr lang="fr-FR" sz="2800" dirty="0" smtClean="0"/>
              <a:t>OUVERTURE AU CHAMP PROFESSIONNEL</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467544" y="6165304"/>
            <a:ext cx="1224136" cy="461665"/>
          </a:xfrm>
          <a:prstGeom prst="rect">
            <a:avLst/>
          </a:prstGeom>
          <a:noFill/>
        </p:spPr>
        <p:txBody>
          <a:bodyPr wrap="square" rtlCol="0">
            <a:spAutoFit/>
          </a:bodyPr>
          <a:lstStyle/>
          <a:p>
            <a:pPr algn="ctr"/>
            <a:r>
              <a:rPr lang="fr-FR" sz="2400" b="1" dirty="0" smtClean="0"/>
              <a:t>1</a:t>
            </a:r>
            <a:endParaRPr lang="fr-FR"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1916832"/>
            <a:ext cx="6477000" cy="1828800"/>
          </a:xfrm>
        </p:spPr>
        <p:txBody>
          <a:bodyPr>
            <a:normAutofit fontScale="90000"/>
          </a:bodyPr>
          <a:lstStyle/>
          <a:p>
            <a:r>
              <a:rPr lang="fr-FR" dirty="0" smtClean="0"/>
              <a:t>Préparation</a:t>
            </a:r>
            <a:br>
              <a:rPr lang="fr-FR" dirty="0" smtClean="0"/>
            </a:br>
            <a:r>
              <a:rPr lang="fr-FR" dirty="0" smtClean="0"/>
              <a:t>SUIVI</a:t>
            </a:r>
            <a:br>
              <a:rPr lang="fr-FR" dirty="0" smtClean="0"/>
            </a:br>
            <a:r>
              <a:rPr lang="fr-FR" dirty="0" smtClean="0"/>
              <a:t>EXPLOITATION</a:t>
            </a:r>
            <a:endParaRPr lang="fr-FR" dirty="0"/>
          </a:p>
        </p:txBody>
      </p:sp>
      <p:sp>
        <p:nvSpPr>
          <p:cNvPr id="3" name="Sous-titre 2"/>
          <p:cNvSpPr>
            <a:spLocks noGrp="1"/>
          </p:cNvSpPr>
          <p:nvPr>
            <p:ph type="subTitle" idx="1"/>
          </p:nvPr>
        </p:nvSpPr>
        <p:spPr/>
        <p:txBody>
          <a:bodyPr/>
          <a:lstStyle/>
          <a:p>
            <a:r>
              <a:rPr lang="fr-FR" dirty="0" smtClean="0"/>
              <a:t>LES VISITES DE STAGE</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1331640" y="4149080"/>
            <a:ext cx="7056784" cy="1200329"/>
          </a:xfrm>
          <a:prstGeom prst="rect">
            <a:avLst/>
          </a:prstGeom>
          <a:noFill/>
        </p:spPr>
        <p:txBody>
          <a:bodyPr wrap="square" rtlCol="0">
            <a:spAutoFit/>
          </a:bodyPr>
          <a:lstStyle/>
          <a:p>
            <a:r>
              <a:rPr lang="fr-FR" dirty="0" smtClean="0"/>
              <a:t>Il est indispensable d’utiliser et renseigner une fiche de suivi, afin que l’ensemble de l’équipe pédagogique puisse faire une exploitation pertinente des observations faites lors des visites, et d’envisager des stratégies de </a:t>
            </a:r>
            <a:r>
              <a:rPr lang="fr-FR" dirty="0" err="1" smtClean="0"/>
              <a:t>remédiation</a:t>
            </a:r>
            <a:r>
              <a:rPr lang="fr-FR" dirty="0" smtClean="0"/>
              <a:t> et de développement. </a:t>
            </a:r>
            <a:r>
              <a:rPr lang="fr-FR" dirty="0" smtClean="0">
                <a:hlinkClick r:id="rId2" action="ppaction://hlinkfile"/>
              </a:rPr>
              <a:t>La fiche proposée</a:t>
            </a:r>
            <a:endParaRPr lang="fr-FR" dirty="0"/>
          </a:p>
        </p:txBody>
      </p:sp>
      <p:sp>
        <p:nvSpPr>
          <p:cNvPr id="6" name="ZoneTexte 5"/>
          <p:cNvSpPr txBox="1"/>
          <p:nvPr/>
        </p:nvSpPr>
        <p:spPr>
          <a:xfrm>
            <a:off x="467544" y="6165304"/>
            <a:ext cx="1224136" cy="461665"/>
          </a:xfrm>
          <a:prstGeom prst="rect">
            <a:avLst/>
          </a:prstGeom>
          <a:noFill/>
        </p:spPr>
        <p:txBody>
          <a:bodyPr wrap="square" rtlCol="0">
            <a:spAutoFit/>
          </a:bodyPr>
          <a:lstStyle/>
          <a:p>
            <a:pPr algn="ctr"/>
            <a:r>
              <a:rPr lang="fr-FR" sz="2400" b="1" dirty="0" smtClean="0"/>
              <a:t>2</a:t>
            </a:r>
            <a:endParaRPr lang="fr-FR"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87624" y="1268760"/>
            <a:ext cx="6477000" cy="1828800"/>
          </a:xfrm>
        </p:spPr>
        <p:txBody>
          <a:bodyPr/>
          <a:lstStyle/>
          <a:p>
            <a:r>
              <a:rPr lang="fr-FR" dirty="0" smtClean="0"/>
              <a:t>LES PREPARATIONS PEDAGOGIQUES</a:t>
            </a:r>
            <a:endParaRPr lang="fr-FR" dirty="0"/>
          </a:p>
        </p:txBody>
      </p:sp>
      <p:sp>
        <p:nvSpPr>
          <p:cNvPr id="3" name="Sous-titre 2"/>
          <p:cNvSpPr>
            <a:spLocks noGrp="1"/>
          </p:cNvSpPr>
          <p:nvPr>
            <p:ph type="subTitle" idx="1"/>
          </p:nvPr>
        </p:nvSpPr>
        <p:spPr/>
        <p:txBody>
          <a:bodyPr/>
          <a:lstStyle/>
          <a:p>
            <a:r>
              <a:rPr lang="fr-FR" dirty="0" smtClean="0"/>
              <a:t>LE PROJET PEDAGOGIQUE – </a:t>
            </a:r>
            <a:r>
              <a:rPr lang="fr-FR" sz="2000" dirty="0" smtClean="0">
                <a:hlinkClick r:id="rId2" action="ppaction://hlinkpres?slideindex=1&amp;slidetitle="/>
              </a:rPr>
              <a:t>rappel démarche</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467544" y="6165304"/>
            <a:ext cx="1224136" cy="461665"/>
          </a:xfrm>
          <a:prstGeom prst="rect">
            <a:avLst/>
          </a:prstGeom>
          <a:noFill/>
        </p:spPr>
        <p:txBody>
          <a:bodyPr wrap="square" rtlCol="0">
            <a:spAutoFit/>
          </a:bodyPr>
          <a:lstStyle/>
          <a:p>
            <a:pPr algn="ctr"/>
            <a:r>
              <a:rPr lang="fr-FR" sz="2400" b="1" dirty="0" smtClean="0"/>
              <a:t>3</a:t>
            </a:r>
            <a:endParaRPr lang="fr-FR"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LES PREVISIONS</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1259632" y="1124744"/>
            <a:ext cx="7272808" cy="2123658"/>
          </a:xfrm>
          <a:prstGeom prst="rect">
            <a:avLst/>
          </a:prstGeom>
          <a:noFill/>
        </p:spPr>
        <p:txBody>
          <a:bodyPr wrap="square" rtlCol="0">
            <a:spAutoFit/>
          </a:bodyPr>
          <a:lstStyle/>
          <a:p>
            <a:r>
              <a:rPr lang="fr-FR" sz="2400" dirty="0" smtClean="0">
                <a:solidFill>
                  <a:srgbClr val="00B0F0"/>
                </a:solidFill>
              </a:rPr>
              <a:t>La fiche de prévisions</a:t>
            </a:r>
          </a:p>
          <a:p>
            <a:endParaRPr lang="fr-FR" dirty="0" smtClean="0">
              <a:solidFill>
                <a:srgbClr val="00B0F0"/>
              </a:solidFill>
            </a:endParaRPr>
          </a:p>
          <a:p>
            <a:r>
              <a:rPr lang="fr-FR" dirty="0" smtClean="0"/>
              <a:t>-Elle doit permettre de comprendre une logique de progression mise en place par l’enseignant. </a:t>
            </a:r>
          </a:p>
          <a:p>
            <a:endParaRPr lang="fr-FR" dirty="0" smtClean="0"/>
          </a:p>
          <a:p>
            <a:r>
              <a:rPr lang="fr-FR" dirty="0" smtClean="0"/>
              <a:t>-Elle peut concerner une période, une année scolaire, le cycle de préparation/formation</a:t>
            </a:r>
          </a:p>
        </p:txBody>
      </p:sp>
      <p:sp>
        <p:nvSpPr>
          <p:cNvPr id="6" name="ZoneTexte 5"/>
          <p:cNvSpPr txBox="1"/>
          <p:nvPr/>
        </p:nvSpPr>
        <p:spPr>
          <a:xfrm>
            <a:off x="467544" y="6165304"/>
            <a:ext cx="1224136" cy="461665"/>
          </a:xfrm>
          <a:prstGeom prst="rect">
            <a:avLst/>
          </a:prstGeom>
          <a:noFill/>
        </p:spPr>
        <p:txBody>
          <a:bodyPr wrap="square" rtlCol="0">
            <a:spAutoFit/>
          </a:bodyPr>
          <a:lstStyle/>
          <a:p>
            <a:pPr algn="ctr"/>
            <a:r>
              <a:rPr lang="fr-FR" sz="2400" b="1" dirty="0" smtClean="0"/>
              <a:t>3</a:t>
            </a:r>
            <a:endParaRPr lang="fr-FR"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LES PREVISIONS</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1259632" y="1124744"/>
            <a:ext cx="7272808" cy="3785652"/>
          </a:xfrm>
          <a:prstGeom prst="rect">
            <a:avLst/>
          </a:prstGeom>
          <a:noFill/>
        </p:spPr>
        <p:txBody>
          <a:bodyPr wrap="square" rtlCol="0">
            <a:spAutoFit/>
          </a:bodyPr>
          <a:lstStyle/>
          <a:p>
            <a:r>
              <a:rPr lang="fr-FR" sz="2400" dirty="0" smtClean="0">
                <a:solidFill>
                  <a:srgbClr val="00B0F0"/>
                </a:solidFill>
              </a:rPr>
              <a:t>La fiche de prévisions</a:t>
            </a:r>
          </a:p>
          <a:p>
            <a:endParaRPr lang="fr-FR" dirty="0" smtClean="0">
              <a:solidFill>
                <a:srgbClr val="00B0F0"/>
              </a:solidFill>
            </a:endParaRPr>
          </a:p>
          <a:p>
            <a:r>
              <a:rPr lang="fr-FR" dirty="0" smtClean="0"/>
              <a:t>-Elle permet de contrôler sa démarche pédagogique en fonction de :</a:t>
            </a:r>
          </a:p>
          <a:p>
            <a:r>
              <a:rPr lang="fr-FR" dirty="0"/>
              <a:t>	</a:t>
            </a:r>
            <a:r>
              <a:rPr lang="fr-FR" dirty="0" smtClean="0"/>
              <a:t>- ce qui a déjà été fait</a:t>
            </a:r>
          </a:p>
          <a:p>
            <a:r>
              <a:rPr lang="fr-FR" dirty="0"/>
              <a:t>	</a:t>
            </a:r>
            <a:r>
              <a:rPr lang="fr-FR" dirty="0" smtClean="0"/>
              <a:t>- ce qui reste a explorer</a:t>
            </a:r>
          </a:p>
          <a:p>
            <a:r>
              <a:rPr lang="fr-FR" dirty="0"/>
              <a:t>	</a:t>
            </a:r>
            <a:r>
              <a:rPr lang="fr-FR" dirty="0" smtClean="0"/>
              <a:t>- la réactivité et des résultats des élèves</a:t>
            </a:r>
          </a:p>
          <a:p>
            <a:endParaRPr lang="fr-FR" dirty="0" smtClean="0"/>
          </a:p>
          <a:p>
            <a:r>
              <a:rPr lang="fr-FR" i="1" dirty="0" smtClean="0">
                <a:solidFill>
                  <a:srgbClr val="FFFF00"/>
                </a:solidFill>
              </a:rPr>
              <a:t>Les prévisions ne sont donc pas gravées dans le marbre. Elles doivent être considérées comme un support évolutif basé sur l’évolution des élèves. Elles permettent d’avoir un regard constructif sur sa propre pratique pédagogique.</a:t>
            </a:r>
          </a:p>
          <a:p>
            <a:endParaRPr lang="fr-FR" dirty="0" smtClean="0"/>
          </a:p>
          <a:p>
            <a:r>
              <a:rPr lang="fr-FR" dirty="0" smtClean="0"/>
              <a:t>- Elle permet d’affiner au fil du temps la démarche pédagogique et les actions de formation</a:t>
            </a:r>
          </a:p>
        </p:txBody>
      </p:sp>
      <p:sp>
        <p:nvSpPr>
          <p:cNvPr id="6" name="ZoneTexte 5"/>
          <p:cNvSpPr txBox="1"/>
          <p:nvPr/>
        </p:nvSpPr>
        <p:spPr>
          <a:xfrm>
            <a:off x="467544" y="6165304"/>
            <a:ext cx="1224136" cy="461665"/>
          </a:xfrm>
          <a:prstGeom prst="rect">
            <a:avLst/>
          </a:prstGeom>
          <a:noFill/>
        </p:spPr>
        <p:txBody>
          <a:bodyPr wrap="square" rtlCol="0">
            <a:spAutoFit/>
          </a:bodyPr>
          <a:lstStyle/>
          <a:p>
            <a:pPr algn="ctr"/>
            <a:r>
              <a:rPr lang="fr-FR" sz="2400" b="1" dirty="0" smtClean="0"/>
              <a:t>3</a:t>
            </a:r>
            <a:endParaRPr lang="fr-FR"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LA PREPARATION DU COURS</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1259632" y="1124744"/>
            <a:ext cx="7272808" cy="2308324"/>
          </a:xfrm>
          <a:prstGeom prst="rect">
            <a:avLst/>
          </a:prstGeom>
          <a:noFill/>
        </p:spPr>
        <p:txBody>
          <a:bodyPr wrap="square" rtlCol="0">
            <a:spAutoFit/>
          </a:bodyPr>
          <a:lstStyle/>
          <a:p>
            <a:r>
              <a:rPr lang="fr-FR" sz="2400" dirty="0" smtClean="0">
                <a:solidFill>
                  <a:srgbClr val="00B0F0"/>
                </a:solidFill>
              </a:rPr>
              <a:t>La fiche de cours</a:t>
            </a:r>
          </a:p>
          <a:p>
            <a:endParaRPr lang="fr-FR" sz="2400" dirty="0" smtClean="0"/>
          </a:p>
          <a:p>
            <a:r>
              <a:rPr lang="fr-FR" sz="2400" dirty="0" smtClean="0"/>
              <a:t>Elle doit permettre de comprendre la démarche de l’enseignant et la cohérence de ses intentions par rapport aux objectifs visés et la pertinence des moyens mis en œuvre du projet pédagogique jusqu’au projet technique.</a:t>
            </a:r>
            <a:endParaRPr lang="fr-FR" sz="2400" dirty="0"/>
          </a:p>
        </p:txBody>
      </p:sp>
      <p:sp>
        <p:nvSpPr>
          <p:cNvPr id="6" name="ZoneTexte 5"/>
          <p:cNvSpPr txBox="1"/>
          <p:nvPr/>
        </p:nvSpPr>
        <p:spPr>
          <a:xfrm>
            <a:off x="467544" y="6165304"/>
            <a:ext cx="1224136" cy="461665"/>
          </a:xfrm>
          <a:prstGeom prst="rect">
            <a:avLst/>
          </a:prstGeom>
          <a:noFill/>
        </p:spPr>
        <p:txBody>
          <a:bodyPr wrap="square" rtlCol="0">
            <a:spAutoFit/>
          </a:bodyPr>
          <a:lstStyle/>
          <a:p>
            <a:pPr algn="ctr"/>
            <a:r>
              <a:rPr lang="fr-FR" sz="2400" b="1" dirty="0" smtClean="0"/>
              <a:t>3</a:t>
            </a:r>
            <a:endParaRPr lang="fr-FR" sz="2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LA PREPARATION DU COURS</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467544" y="951111"/>
            <a:ext cx="8208912" cy="461665"/>
          </a:xfrm>
          <a:prstGeom prst="rect">
            <a:avLst/>
          </a:prstGeom>
          <a:noFill/>
        </p:spPr>
        <p:txBody>
          <a:bodyPr wrap="square" rtlCol="0">
            <a:spAutoFit/>
          </a:bodyPr>
          <a:lstStyle/>
          <a:p>
            <a:r>
              <a:rPr lang="fr-FR" sz="2400" dirty="0" smtClean="0">
                <a:solidFill>
                  <a:srgbClr val="00B0F0"/>
                </a:solidFill>
              </a:rPr>
              <a:t>La </a:t>
            </a:r>
            <a:r>
              <a:rPr lang="fr-FR" sz="2400" dirty="0" smtClean="0">
                <a:solidFill>
                  <a:srgbClr val="00B0F0"/>
                </a:solidFill>
                <a:hlinkClick r:id="rId2" action="ppaction://hlinkfile"/>
              </a:rPr>
              <a:t>fiche de cours </a:t>
            </a:r>
            <a:r>
              <a:rPr lang="fr-FR" sz="2400" dirty="0" smtClean="0">
                <a:solidFill>
                  <a:srgbClr val="00B0F0"/>
                </a:solidFill>
              </a:rPr>
              <a:t>doit renseigner sur : </a:t>
            </a:r>
            <a:endParaRPr lang="fr-FR" sz="2400" dirty="0">
              <a:solidFill>
                <a:srgbClr val="00B0F0"/>
              </a:solidFill>
            </a:endParaRPr>
          </a:p>
        </p:txBody>
      </p:sp>
      <p:sp>
        <p:nvSpPr>
          <p:cNvPr id="6" name="ZoneTexte 5"/>
          <p:cNvSpPr txBox="1"/>
          <p:nvPr/>
        </p:nvSpPr>
        <p:spPr>
          <a:xfrm>
            <a:off x="1331640" y="1946443"/>
            <a:ext cx="7128792" cy="3662541"/>
          </a:xfrm>
          <a:prstGeom prst="rect">
            <a:avLst/>
          </a:prstGeom>
          <a:noFill/>
        </p:spPr>
        <p:txBody>
          <a:bodyPr wrap="square" rtlCol="0">
            <a:spAutoFit/>
          </a:bodyPr>
          <a:lstStyle/>
          <a:p>
            <a:r>
              <a:rPr lang="fr-FR" sz="2000" dirty="0" smtClean="0">
                <a:solidFill>
                  <a:srgbClr val="00B0F0"/>
                </a:solidFill>
              </a:rPr>
              <a:t>-Le projet technique et les objectifs qu’il vise</a:t>
            </a:r>
          </a:p>
          <a:p>
            <a:r>
              <a:rPr lang="fr-FR" sz="1600" dirty="0" smtClean="0">
                <a:solidFill>
                  <a:srgbClr val="FFFF00"/>
                </a:solidFill>
              </a:rPr>
              <a:t>	</a:t>
            </a:r>
            <a:r>
              <a:rPr lang="fr-FR" sz="1600" u="sng" dirty="0" smtClean="0">
                <a:solidFill>
                  <a:srgbClr val="FFFF00"/>
                </a:solidFill>
              </a:rPr>
              <a:t>-L’objectif global </a:t>
            </a:r>
            <a:r>
              <a:rPr lang="fr-FR" sz="1600" dirty="0" smtClean="0"/>
              <a:t>de la séquence </a:t>
            </a:r>
            <a:r>
              <a:rPr lang="fr-FR" sz="1600" i="1" dirty="0" smtClean="0"/>
              <a:t>(construire un mur, réaliser une frise 	décorative, poser une cloison …)</a:t>
            </a:r>
          </a:p>
          <a:p>
            <a:r>
              <a:rPr lang="fr-FR" sz="1600" dirty="0"/>
              <a:t>	</a:t>
            </a:r>
            <a:r>
              <a:rPr lang="fr-FR" sz="1600" dirty="0" smtClean="0"/>
              <a:t>-</a:t>
            </a:r>
            <a:r>
              <a:rPr lang="fr-FR" sz="1600" u="sng" dirty="0" smtClean="0">
                <a:solidFill>
                  <a:srgbClr val="FFFF00"/>
                </a:solidFill>
              </a:rPr>
              <a:t>les objectifs opérationnels </a:t>
            </a:r>
            <a:r>
              <a:rPr lang="fr-FR" sz="1600" i="1" dirty="0" smtClean="0"/>
              <a:t>( et leur </a:t>
            </a:r>
            <a:r>
              <a:rPr lang="fr-FR" sz="1600" i="1" dirty="0" smtClean="0"/>
              <a:t>distribution dans la séquence </a:t>
            </a:r>
            <a:r>
              <a:rPr lang="fr-FR" sz="1600" i="1" dirty="0" smtClean="0"/>
              <a:t>: préparer </a:t>
            </a:r>
            <a:r>
              <a:rPr lang="fr-FR" sz="1600" i="1" dirty="0" smtClean="0"/>
              <a:t>	les fondations</a:t>
            </a:r>
            <a:r>
              <a:rPr lang="fr-FR" sz="1600" i="1" dirty="0" smtClean="0"/>
              <a:t>, préparer </a:t>
            </a:r>
            <a:r>
              <a:rPr lang="fr-FR" sz="1600" i="1" dirty="0" smtClean="0"/>
              <a:t>un </a:t>
            </a:r>
            <a:r>
              <a:rPr lang="fr-FR" sz="1600" i="1" dirty="0" smtClean="0"/>
              <a:t>support, savoir choisir l’outillage le mieux 	</a:t>
            </a:r>
            <a:r>
              <a:rPr lang="fr-FR" sz="1600" i="1" dirty="0" smtClean="0"/>
              <a:t>adapté…)</a:t>
            </a:r>
            <a:endParaRPr lang="fr-FR" sz="1600" i="1" dirty="0" smtClean="0"/>
          </a:p>
          <a:p>
            <a:r>
              <a:rPr lang="fr-FR" sz="1600" i="1" dirty="0" smtClean="0">
                <a:solidFill>
                  <a:srgbClr val="FFFF00"/>
                </a:solidFill>
              </a:rPr>
              <a:t>Afin d’éviter toute équivoque, la  rédaction des objectifs doit comporter la déclaration simple des conditions et des moyens de réalisation des objectifs.</a:t>
            </a:r>
            <a:endParaRPr lang="fr-FR" sz="1600" i="1" dirty="0">
              <a:solidFill>
                <a:srgbClr val="FFFF00"/>
              </a:solidFill>
            </a:endParaRPr>
          </a:p>
          <a:p>
            <a:r>
              <a:rPr lang="fr-FR" sz="2000" dirty="0" smtClean="0">
                <a:solidFill>
                  <a:srgbClr val="00B0F0"/>
                </a:solidFill>
              </a:rPr>
              <a:t>-Les pré-requis et pré-acquis</a:t>
            </a:r>
          </a:p>
          <a:p>
            <a:r>
              <a:rPr lang="fr-FR" sz="2000" dirty="0" smtClean="0">
                <a:solidFill>
                  <a:srgbClr val="00B0F0"/>
                </a:solidFill>
              </a:rPr>
              <a:t>-Les connaissances ou notions induites par le projet </a:t>
            </a:r>
          </a:p>
          <a:p>
            <a:r>
              <a:rPr lang="fr-FR" sz="2000" smtClean="0">
                <a:solidFill>
                  <a:srgbClr val="00B0F0"/>
                </a:solidFill>
              </a:rPr>
              <a:t>-Les </a:t>
            </a:r>
            <a:r>
              <a:rPr lang="fr-FR" sz="2000" dirty="0" smtClean="0">
                <a:solidFill>
                  <a:srgbClr val="00B0F0"/>
                </a:solidFill>
              </a:rPr>
              <a:t>compétences du socle commun abordées</a:t>
            </a:r>
          </a:p>
          <a:p>
            <a:r>
              <a:rPr lang="fr-FR" sz="2000" dirty="0" smtClean="0">
                <a:solidFill>
                  <a:srgbClr val="00B0F0"/>
                </a:solidFill>
              </a:rPr>
              <a:t>-Les moyens techniques </a:t>
            </a:r>
            <a:r>
              <a:rPr lang="fr-FR" i="1" dirty="0" smtClean="0">
                <a:solidFill>
                  <a:srgbClr val="00B0F0"/>
                </a:solidFill>
              </a:rPr>
              <a:t>(matériaux, outillages)</a:t>
            </a:r>
            <a:endParaRPr lang="fr-FR" sz="2000" i="1" dirty="0" smtClean="0">
              <a:solidFill>
                <a:srgbClr val="00B0F0"/>
              </a:solidFill>
            </a:endParaRPr>
          </a:p>
          <a:p>
            <a:r>
              <a:rPr lang="fr-FR" sz="2000" dirty="0" smtClean="0">
                <a:solidFill>
                  <a:srgbClr val="00B0F0"/>
                </a:solidFill>
              </a:rPr>
              <a:t>-Les critères d’évaluation</a:t>
            </a:r>
            <a:endParaRPr lang="fr-FR" sz="2000" dirty="0">
              <a:solidFill>
                <a:srgbClr val="00B0F0"/>
              </a:solidFill>
            </a:endParaRPr>
          </a:p>
        </p:txBody>
      </p:sp>
      <p:sp>
        <p:nvSpPr>
          <p:cNvPr id="7" name="ZoneTexte 6"/>
          <p:cNvSpPr txBox="1"/>
          <p:nvPr/>
        </p:nvSpPr>
        <p:spPr>
          <a:xfrm>
            <a:off x="467544" y="6165304"/>
            <a:ext cx="1224136" cy="461665"/>
          </a:xfrm>
          <a:prstGeom prst="rect">
            <a:avLst/>
          </a:prstGeom>
          <a:noFill/>
        </p:spPr>
        <p:txBody>
          <a:bodyPr wrap="square" rtlCol="0">
            <a:spAutoFit/>
          </a:bodyPr>
          <a:lstStyle/>
          <a:p>
            <a:pPr algn="ctr"/>
            <a:r>
              <a:rPr lang="fr-FR" sz="2400" b="1" dirty="0" smtClean="0"/>
              <a:t>3</a:t>
            </a:r>
            <a:endParaRPr lang="fr-FR" sz="2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LA PREPARATION DU COURS</a:t>
            </a:r>
            <a:endParaRPr lang="fr-FR" dirty="0"/>
          </a:p>
        </p:txBody>
      </p:sp>
      <p:sp>
        <p:nvSpPr>
          <p:cNvPr id="4" name="ZoneTexte 3"/>
          <p:cNvSpPr txBox="1"/>
          <p:nvPr/>
        </p:nvSpPr>
        <p:spPr>
          <a:xfrm>
            <a:off x="0" y="0"/>
            <a:ext cx="9144000" cy="369332"/>
          </a:xfrm>
          <a:prstGeom prst="rect">
            <a:avLst/>
          </a:prstGeom>
          <a:solidFill>
            <a:schemeClr val="accent2">
              <a:lumMod val="75000"/>
            </a:schemeClr>
          </a:solidFill>
          <a:effectLst>
            <a:outerShdw blurRad="50800" dist="38100" dir="2700000" algn="tl" rotWithShape="0">
              <a:prstClr val="black">
                <a:alpha val="40000"/>
              </a:prstClr>
            </a:outerShdw>
          </a:effectLst>
        </p:spPr>
        <p:txBody>
          <a:bodyPr wrap="square" rtlCol="0">
            <a:spAutoFit/>
          </a:bodyPr>
          <a:lstStyle/>
          <a:p>
            <a:pPr algn="ctr"/>
            <a:r>
              <a:rPr lang="fr-FR" dirty="0" smtClean="0"/>
              <a:t>REUNION CHAMP PROFESSIONNEL HABITAT –LP St PIERRE – Mercredi 26 octobre 2011</a:t>
            </a:r>
            <a:endParaRPr lang="fr-FR" dirty="0"/>
          </a:p>
        </p:txBody>
      </p:sp>
      <p:sp>
        <p:nvSpPr>
          <p:cNvPr id="5" name="ZoneTexte 4"/>
          <p:cNvSpPr txBox="1"/>
          <p:nvPr/>
        </p:nvSpPr>
        <p:spPr>
          <a:xfrm>
            <a:off x="467544" y="1052736"/>
            <a:ext cx="8208912" cy="4893647"/>
          </a:xfrm>
          <a:prstGeom prst="rect">
            <a:avLst/>
          </a:prstGeom>
          <a:noFill/>
        </p:spPr>
        <p:txBody>
          <a:bodyPr wrap="square" rtlCol="0">
            <a:spAutoFit/>
          </a:bodyPr>
          <a:lstStyle/>
          <a:p>
            <a:r>
              <a:rPr lang="fr-FR" sz="2400" dirty="0" smtClean="0">
                <a:solidFill>
                  <a:srgbClr val="00B0F0"/>
                </a:solidFill>
              </a:rPr>
              <a:t>En résumé  :</a:t>
            </a:r>
          </a:p>
          <a:p>
            <a:endParaRPr lang="fr-FR" sz="2400" dirty="0" smtClean="0">
              <a:solidFill>
                <a:srgbClr val="00B0F0"/>
              </a:solidFill>
            </a:endParaRPr>
          </a:p>
          <a:p>
            <a:r>
              <a:rPr lang="fr-FR" sz="2000" dirty="0" smtClean="0">
                <a:solidFill>
                  <a:srgbClr val="FFFF00"/>
                </a:solidFill>
              </a:rPr>
              <a:t>-Les deux fiches </a:t>
            </a:r>
            <a:r>
              <a:rPr lang="fr-FR" sz="1600" i="1" dirty="0" smtClean="0">
                <a:solidFill>
                  <a:srgbClr val="FFFF00"/>
                </a:solidFill>
              </a:rPr>
              <a:t>(« prévisions » et « de cours ») </a:t>
            </a:r>
            <a:r>
              <a:rPr lang="fr-FR" sz="2000" dirty="0" smtClean="0">
                <a:solidFill>
                  <a:srgbClr val="FFFF00"/>
                </a:solidFill>
              </a:rPr>
              <a:t>seront renseignées de façon claire et précise sans excès de rédaction inutiles ;</a:t>
            </a:r>
          </a:p>
          <a:p>
            <a:endParaRPr lang="fr-FR" sz="2000" dirty="0" smtClean="0">
              <a:solidFill>
                <a:srgbClr val="FFFF00"/>
              </a:solidFill>
            </a:endParaRPr>
          </a:p>
          <a:p>
            <a:r>
              <a:rPr lang="fr-FR" sz="2000" dirty="0" smtClean="0">
                <a:solidFill>
                  <a:srgbClr val="FFFF00"/>
                </a:solidFill>
              </a:rPr>
              <a:t>-Elles peuvent prendre des formes différentes, mais renseigneront sur les points évoqués par le document de travail proposé ;</a:t>
            </a:r>
          </a:p>
          <a:p>
            <a:endParaRPr lang="fr-FR" sz="2000" dirty="0" smtClean="0">
              <a:solidFill>
                <a:srgbClr val="FFFF00"/>
              </a:solidFill>
            </a:endParaRPr>
          </a:p>
          <a:p>
            <a:r>
              <a:rPr lang="fr-FR" sz="2000" dirty="0" smtClean="0">
                <a:solidFill>
                  <a:srgbClr val="FFFF00"/>
                </a:solidFill>
              </a:rPr>
              <a:t>-Elles permettront d’éclairer sur les intentions pédagogiques et la démarche de l’enseignant, puis de développer un dialogue constructif sur des bases communes avec tout interlocuteur </a:t>
            </a:r>
            <a:r>
              <a:rPr lang="fr-FR" i="1" dirty="0" smtClean="0">
                <a:solidFill>
                  <a:srgbClr val="FFFF00"/>
                </a:solidFill>
              </a:rPr>
              <a:t>(notamment en transversalité, équipe pédagogique) </a:t>
            </a:r>
            <a:r>
              <a:rPr lang="fr-FR" sz="2000" dirty="0" smtClean="0">
                <a:solidFill>
                  <a:srgbClr val="FFFF00"/>
                </a:solidFill>
              </a:rPr>
              <a:t>;</a:t>
            </a:r>
          </a:p>
          <a:p>
            <a:endParaRPr lang="fr-FR" sz="2000" dirty="0" smtClean="0">
              <a:solidFill>
                <a:srgbClr val="FFFF00"/>
              </a:solidFill>
            </a:endParaRPr>
          </a:p>
          <a:p>
            <a:r>
              <a:rPr lang="fr-FR" sz="2000" dirty="0" smtClean="0">
                <a:solidFill>
                  <a:srgbClr val="FFFF00"/>
                </a:solidFill>
              </a:rPr>
              <a:t>-Elles ne dispensent pas du développement et des préparations habituelles en relation au projet technique ou au déroulement des séquences.</a:t>
            </a:r>
          </a:p>
          <a:p>
            <a:endParaRPr lang="fr-FR" sz="2400" dirty="0">
              <a:solidFill>
                <a:srgbClr val="00B0F0"/>
              </a:solidFill>
            </a:endParaRPr>
          </a:p>
        </p:txBody>
      </p:sp>
      <p:sp>
        <p:nvSpPr>
          <p:cNvPr id="7" name="ZoneTexte 6"/>
          <p:cNvSpPr txBox="1"/>
          <p:nvPr/>
        </p:nvSpPr>
        <p:spPr>
          <a:xfrm>
            <a:off x="467544" y="6165304"/>
            <a:ext cx="1224136" cy="461665"/>
          </a:xfrm>
          <a:prstGeom prst="rect">
            <a:avLst/>
          </a:prstGeom>
          <a:noFill/>
        </p:spPr>
        <p:txBody>
          <a:bodyPr wrap="square" rtlCol="0">
            <a:spAutoFit/>
          </a:bodyPr>
          <a:lstStyle/>
          <a:p>
            <a:pPr algn="ctr"/>
            <a:r>
              <a:rPr lang="fr-FR" sz="2400" b="1" dirty="0" smtClean="0"/>
              <a:t>3</a:t>
            </a:r>
            <a:endParaRPr lang="fr-FR" sz="24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220</TotalTime>
  <Words>329</Words>
  <Application>Microsoft Office PowerPoint</Application>
  <PresentationFormat>Affichage à l'écran (4:3)</PresentationFormat>
  <Paragraphs>69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Médian</vt:lpstr>
      <vt:lpstr>OUVERTURE AU CHAMP PROFESSIONNEL</vt:lpstr>
      <vt:lpstr>EXTRAITS DE LA CIRCULAIRE  SYNTHESE DES BESOINS DE FORMATION</vt:lpstr>
      <vt:lpstr>Préparation SUIVI EXPLOITATION</vt:lpstr>
      <vt:lpstr>LES PREPARATIONS PEDAGOGIQUES</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OUVERTURE AU CHAMP PROFESSIONNEL</dc:title>
  <dc:creator>Alf</dc:creator>
  <cp:lastModifiedBy>Lenovo User</cp:lastModifiedBy>
  <cp:revision>29</cp:revision>
  <dcterms:created xsi:type="dcterms:W3CDTF">2011-10-23T14:46:10Z</dcterms:created>
  <dcterms:modified xsi:type="dcterms:W3CDTF">2011-10-31T10:19:08Z</dcterms:modified>
</cp:coreProperties>
</file>