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rIns="0" tIns="0" bIns="0"/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/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rIns="0" tIns="0" bIns="0"/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rIns="0" tIns="0" bIns="0"/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rIns="0" tIns="0" bIns="0"/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rIns="0" tIns="0" bIns="0"/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rIns="0" tIns="0" bIns="0"/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rIns="0" tIns="0" bIns="0"/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/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/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/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/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6" descr=""/>
          <p:cNvPicPr/>
          <p:nvPr/>
        </p:nvPicPr>
        <p:blipFill>
          <a:blip r:embed="rId2"/>
          <a:stretch/>
        </p:blipFill>
        <p:spPr>
          <a:xfrm>
            <a:off x="0" y="30960"/>
            <a:ext cx="9143640" cy="67874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buClr>
                <a:srgbClr val="034fa3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Modifiez les styles du texte du masque</a:t>
            </a:r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34fa3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34fa3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34fa3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34fa3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7468E457-1D50-4366-B475-1671A8B221F0}" type="datetime">
              <a:rPr b="0"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28/03/2019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p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AC9C500-49BE-46A8-8836-EE649B4AE4C4}" type="slidenum">
              <a:rPr b="0"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hyperlink" Target="https://www.impots.gouv.fr/portail/particulier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://www.ameli.fr/" TargetMode="External"/><Relationship Id="rId2" Type="http://schemas.openxmlformats.org/officeDocument/2006/relationships/hyperlink" Target="http://www.ameli.fr/" TargetMode="Externa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s://www.idn.laposte.fr/" TargetMode="External"/><Relationship Id="rId2" Type="http://schemas.openxmlformats.org/officeDocument/2006/relationships/hyperlink" Target="https://www.idn.laposte.fr/" TargetMode="External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481040" y="2236320"/>
            <a:ext cx="650988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5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Découvrir FranceConnect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0" lang="fr-FR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 FranceConnect, c’est quoi ?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88560" y="365040"/>
            <a:ext cx="539640" cy="5396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3"/>
          <p:cNvSpPr/>
          <p:nvPr/>
        </p:nvSpPr>
        <p:spPr>
          <a:xfrm>
            <a:off x="628560" y="1319400"/>
            <a:ext cx="7886520" cy="439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28600" indent="-228240">
              <a:lnSpc>
                <a:spcPct val="100000"/>
              </a:lnSpc>
              <a:buClr>
                <a:srgbClr val="034fa3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FranceConnect est un dispositif d’identification qui vous permet de simplifier les démarches en ligne :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>
              <a:lnSpc>
                <a:spcPct val="100000"/>
              </a:lnSpc>
              <a:buClr>
                <a:srgbClr val="034fa3"/>
              </a:buClr>
              <a:buFont typeface="Courier New"/>
              <a:buChar char="o"/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pratique, le bouton FranceConnect affiché sur une administration en ligne vous permet de vous y connecter, sans avoir à créer de compte sur le site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>
              <a:lnSpc>
                <a:spcPct val="100000"/>
              </a:lnSpc>
              <a:buClr>
                <a:srgbClr val="034fa3"/>
              </a:buClr>
              <a:buFont typeface="Courier New"/>
              <a:buChar char="o"/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Gratuit, il s’appuie sur des comptes certifiés existants 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>
              <a:lnSpc>
                <a:spcPct val="100000"/>
              </a:lnSpc>
              <a:buClr>
                <a:srgbClr val="034fa3"/>
              </a:buClr>
              <a:buFont typeface="Courier New"/>
              <a:buChar char="o"/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 ailleurs, FranceConnect agit comme un tiers de confiance entre :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buClr>
                <a:srgbClr val="034fa3"/>
              </a:buClr>
              <a:buFont typeface="Calibri"/>
              <a:buChar char="‒"/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Vous, internautes majeurs cliquant sur le bouton FranceConnect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buClr>
                <a:srgbClr val="034fa3"/>
              </a:buClr>
              <a:buFont typeface="Calibri"/>
              <a:buChar char="‒"/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Fournisseurs de Service (FS) : administrations en ligne qui peuvent profiter de la qualité de ces identités pour permettre cette fois-ci d’accéder à leurs propres services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buClr>
                <a:srgbClr val="034fa3"/>
              </a:buClr>
              <a:buFont typeface="Calibri"/>
              <a:buChar char="‒"/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Fournisseurs d’Identité (FI) : des acteurs ayant distribué à leurs utilisateurs des identités numériques délivrées après vérification des données de leur identité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0" lang="fr-FR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 FranceConnect, c’est quoi ?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88560" y="365040"/>
            <a:ext cx="539640" cy="5396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3"/>
          <p:cNvSpPr/>
          <p:nvPr/>
        </p:nvSpPr>
        <p:spPr>
          <a:xfrm>
            <a:off x="628560" y="1319400"/>
            <a:ext cx="7886520" cy="439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4"/>
          <p:cNvSpPr/>
          <p:nvPr/>
        </p:nvSpPr>
        <p:spPr>
          <a:xfrm>
            <a:off x="1017720" y="1248480"/>
            <a:ext cx="6766200" cy="360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8240">
              <a:lnSpc>
                <a:spcPct val="100000"/>
              </a:lnSpc>
              <a:buClr>
                <a:srgbClr val="034fa3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 que FranceConnect apporte ?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240" indent="-285480">
              <a:lnSpc>
                <a:spcPct val="100000"/>
              </a:lnSpc>
              <a:buClr>
                <a:srgbClr val="034fa3"/>
              </a:buClr>
              <a:buFont typeface="Courier New"/>
              <a:buChar char="o"/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 SIMPLE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FranceConnect propose à l’utilisateur d’être reconnu par l’ensemble des services en ligne en utilisant l’un de ses comptes existants.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Plus besoin de jongler avec une multitude d’identités numériques.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240" indent="-285480">
              <a:lnSpc>
                <a:spcPct val="100000"/>
              </a:lnSpc>
              <a:buClr>
                <a:srgbClr val="034fa3"/>
              </a:buClr>
              <a:buFont typeface="Courier New"/>
              <a:buChar char="o"/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+ SECURISE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FranceConnect ne stocke pas les données personnelles. Seules les données d’identité sont communiquées au service en ligne, dans le respect des contraintes de confidentialité et de manière sécurisée. A chaque connexion, un email est envoyé.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0" lang="fr-FR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 Comment ça marche ?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110880" y="3388320"/>
            <a:ext cx="2134080" cy="212760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3"/>
          <p:cNvSpPr/>
          <p:nvPr/>
        </p:nvSpPr>
        <p:spPr>
          <a:xfrm>
            <a:off x="2341440" y="3388320"/>
            <a:ext cx="2134080" cy="212760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4"/>
          <p:cNvSpPr/>
          <p:nvPr/>
        </p:nvSpPr>
        <p:spPr>
          <a:xfrm>
            <a:off x="4572000" y="3388320"/>
            <a:ext cx="2134080" cy="212760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CustomShape 5"/>
          <p:cNvSpPr/>
          <p:nvPr/>
        </p:nvSpPr>
        <p:spPr>
          <a:xfrm>
            <a:off x="6802560" y="3388320"/>
            <a:ext cx="2134080" cy="212760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CustomShape 6"/>
          <p:cNvSpPr/>
          <p:nvPr/>
        </p:nvSpPr>
        <p:spPr>
          <a:xfrm>
            <a:off x="110880" y="2941920"/>
            <a:ext cx="2134080" cy="437040"/>
          </a:xfrm>
          <a:prstGeom prst="rect">
            <a:avLst/>
          </a:prstGeom>
          <a:solidFill>
            <a:srgbClr val="034fa3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CustomShape 7"/>
          <p:cNvSpPr/>
          <p:nvPr/>
        </p:nvSpPr>
        <p:spPr>
          <a:xfrm>
            <a:off x="2341440" y="2941920"/>
            <a:ext cx="2134080" cy="437040"/>
          </a:xfrm>
          <a:prstGeom prst="rect">
            <a:avLst/>
          </a:prstGeom>
          <a:solidFill>
            <a:srgbClr val="034fa3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CustomShape 8"/>
          <p:cNvSpPr/>
          <p:nvPr/>
        </p:nvSpPr>
        <p:spPr>
          <a:xfrm>
            <a:off x="4572000" y="2941920"/>
            <a:ext cx="2134080" cy="437040"/>
          </a:xfrm>
          <a:prstGeom prst="rect">
            <a:avLst/>
          </a:prstGeom>
          <a:solidFill>
            <a:srgbClr val="034fa3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CustomShape 9"/>
          <p:cNvSpPr/>
          <p:nvPr/>
        </p:nvSpPr>
        <p:spPr>
          <a:xfrm>
            <a:off x="6802560" y="2941920"/>
            <a:ext cx="2134080" cy="437040"/>
          </a:xfrm>
          <a:prstGeom prst="rect">
            <a:avLst/>
          </a:prstGeom>
          <a:solidFill>
            <a:srgbClr val="034fa3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" name="CustomShape 10"/>
          <p:cNvSpPr/>
          <p:nvPr/>
        </p:nvSpPr>
        <p:spPr>
          <a:xfrm>
            <a:off x="110880" y="2983680"/>
            <a:ext cx="2134080" cy="33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StarSymbol"/>
              <a:buAutoNum type="arabicPeriod"/>
            </a:pPr>
            <a:r>
              <a:rPr b="0" lang="fr-F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CustomShape 11"/>
          <p:cNvSpPr/>
          <p:nvPr/>
        </p:nvSpPr>
        <p:spPr>
          <a:xfrm>
            <a:off x="2341440" y="2983680"/>
            <a:ext cx="2134080" cy="33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 Sélectionnez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CustomShape 12"/>
          <p:cNvSpPr/>
          <p:nvPr/>
        </p:nvSpPr>
        <p:spPr>
          <a:xfrm>
            <a:off x="4572000" y="2983680"/>
            <a:ext cx="2134080" cy="33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 Saisissez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CustomShape 13"/>
          <p:cNvSpPr/>
          <p:nvPr/>
        </p:nvSpPr>
        <p:spPr>
          <a:xfrm>
            <a:off x="6802560" y="2983680"/>
            <a:ext cx="2134080" cy="33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 Vous êtes identifiez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" name="Image 14" descr=""/>
          <p:cNvPicPr/>
          <p:nvPr/>
        </p:nvPicPr>
        <p:blipFill>
          <a:blip r:embed="rId1"/>
          <a:stretch/>
        </p:blipFill>
        <p:spPr>
          <a:xfrm>
            <a:off x="216000" y="4526640"/>
            <a:ext cx="1970280" cy="492480"/>
          </a:xfrm>
          <a:prstGeom prst="rect">
            <a:avLst/>
          </a:prstGeom>
          <a:ln>
            <a:noFill/>
          </a:ln>
        </p:spPr>
      </p:pic>
      <p:sp>
        <p:nvSpPr>
          <p:cNvPr id="64" name="CustomShape 14"/>
          <p:cNvSpPr/>
          <p:nvPr/>
        </p:nvSpPr>
        <p:spPr>
          <a:xfrm>
            <a:off x="134280" y="3481920"/>
            <a:ext cx="213408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sur le bouton FranceConnect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CustomShape 15"/>
          <p:cNvSpPr/>
          <p:nvPr/>
        </p:nvSpPr>
        <p:spPr>
          <a:xfrm>
            <a:off x="2364840" y="3481920"/>
            <a:ext cx="213408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compte existant pour vous identifier : Impots.gouv.fr, Ameli.fr, Loggin LaPoste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CustomShape 16"/>
          <p:cNvSpPr/>
          <p:nvPr/>
        </p:nvSpPr>
        <p:spPr>
          <a:xfrm>
            <a:off x="4595040" y="3481920"/>
            <a:ext cx="213408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votre identifiant et mot de passe pour le compte sélectionné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CustomShape 17"/>
          <p:cNvSpPr/>
          <p:nvPr/>
        </p:nvSpPr>
        <p:spPr>
          <a:xfrm>
            <a:off x="6825600" y="3481920"/>
            <a:ext cx="213408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vous êtes désormais reconnu par le service en ligne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8" name="Image 23" descr=""/>
          <p:cNvPicPr/>
          <p:nvPr/>
        </p:nvPicPr>
        <p:blipFill>
          <a:blip r:embed="rId2"/>
          <a:stretch/>
        </p:blipFill>
        <p:spPr>
          <a:xfrm>
            <a:off x="2444760" y="4452120"/>
            <a:ext cx="1687320" cy="938520"/>
          </a:xfrm>
          <a:prstGeom prst="rect">
            <a:avLst/>
          </a:prstGeom>
          <a:ln>
            <a:noFill/>
          </a:ln>
        </p:spPr>
      </p:pic>
      <p:pic>
        <p:nvPicPr>
          <p:cNvPr id="69" name="Image 24" descr=""/>
          <p:cNvPicPr/>
          <p:nvPr/>
        </p:nvPicPr>
        <p:blipFill>
          <a:blip r:embed="rId3"/>
          <a:stretch/>
        </p:blipFill>
        <p:spPr>
          <a:xfrm>
            <a:off x="4983120" y="4406760"/>
            <a:ext cx="1314000" cy="1053720"/>
          </a:xfrm>
          <a:prstGeom prst="rect">
            <a:avLst/>
          </a:prstGeom>
          <a:ln>
            <a:noFill/>
          </a:ln>
        </p:spPr>
      </p:pic>
      <p:pic>
        <p:nvPicPr>
          <p:cNvPr id="70" name="Image 25" descr=""/>
          <p:cNvPicPr/>
          <p:nvPr/>
        </p:nvPicPr>
        <p:blipFill>
          <a:blip r:embed="rId4"/>
          <a:stretch/>
        </p:blipFill>
        <p:spPr>
          <a:xfrm>
            <a:off x="7427520" y="4211640"/>
            <a:ext cx="930960" cy="1026720"/>
          </a:xfrm>
          <a:prstGeom prst="rect">
            <a:avLst/>
          </a:prstGeom>
          <a:ln>
            <a:noFill/>
          </a:ln>
        </p:spPr>
      </p:pic>
      <p:sp>
        <p:nvSpPr>
          <p:cNvPr id="71" name="CustomShape 18"/>
          <p:cNvSpPr/>
          <p:nvPr/>
        </p:nvSpPr>
        <p:spPr>
          <a:xfrm>
            <a:off x="628560" y="1236600"/>
            <a:ext cx="78865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Accédez simplement à vos services publics en ligne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seul bouton. Aucune inscription préalable.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CustomShape 19"/>
          <p:cNvSpPr/>
          <p:nvPr/>
        </p:nvSpPr>
        <p:spPr>
          <a:xfrm>
            <a:off x="88560" y="365040"/>
            <a:ext cx="539640" cy="5396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628560" y="365040"/>
            <a:ext cx="8515080" cy="1325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0" lang="fr-FR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 S’authentifier avec un des 3 comptes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CustomShape 2"/>
          <p:cNvSpPr/>
          <p:nvPr/>
        </p:nvSpPr>
        <p:spPr>
          <a:xfrm>
            <a:off x="628560" y="1987920"/>
            <a:ext cx="7886520" cy="262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28600" indent="-228240">
              <a:lnSpc>
                <a:spcPct val="100000"/>
              </a:lnSpc>
              <a:buClr>
                <a:srgbClr val="034fa3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plupart des internautes détiennent déjà des identités numériques, c’est pourquoi FranceConnect s’appuie actuellement sur 3 comptes existants  :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456840">
              <a:lnSpc>
                <a:spcPct val="100000"/>
              </a:lnSpc>
              <a:buClr>
                <a:srgbClr val="034fa3"/>
              </a:buClr>
              <a:buFont typeface="Courier New"/>
              <a:buChar char="o"/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celle du compte impôts.gouv.fr,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456840">
              <a:lnSpc>
                <a:spcPct val="100000"/>
              </a:lnSpc>
              <a:buClr>
                <a:srgbClr val="034fa3"/>
              </a:buClr>
              <a:buFont typeface="Courier New"/>
              <a:buChar char="o"/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celle du compte d’assurance maladie  Améli.fr,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456840">
              <a:lnSpc>
                <a:spcPct val="100000"/>
              </a:lnSpc>
              <a:buClr>
                <a:srgbClr val="034fa3"/>
              </a:buClr>
              <a:buFont typeface="Courier New"/>
              <a:buChar char="o"/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celle de La Poste-Loggin.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034fa3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Avec l’une des 3 identités, l’internaute peut accéder à d’autres services que ceux pour lequel cette identité était initialement prévue.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CustomShape 3"/>
          <p:cNvSpPr/>
          <p:nvPr/>
        </p:nvSpPr>
        <p:spPr>
          <a:xfrm>
            <a:off x="88560" y="365040"/>
            <a:ext cx="539640" cy="5396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628560" y="365040"/>
            <a:ext cx="828648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90000"/>
              </a:lnSpc>
            </a:pPr>
            <a:r>
              <a:rPr b="0" lang="fr-FR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 M’authentifier avec impots.gouv.fr 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88560" y="365040"/>
            <a:ext cx="539640" cy="5396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Image 7" descr=""/>
          <p:cNvPicPr/>
          <p:nvPr/>
        </p:nvPicPr>
        <p:blipFill>
          <a:blip r:embed="rId1"/>
          <a:srcRect l="50098" t="19405" r="4844" b="19853"/>
          <a:stretch/>
        </p:blipFill>
        <p:spPr>
          <a:xfrm>
            <a:off x="501480" y="4367160"/>
            <a:ext cx="3190680" cy="2418840"/>
          </a:xfrm>
          <a:prstGeom prst="rect">
            <a:avLst/>
          </a:prstGeom>
          <a:ln>
            <a:noFill/>
          </a:ln>
        </p:spPr>
      </p:pic>
      <p:pic>
        <p:nvPicPr>
          <p:cNvPr id="79" name="Image 8" descr=""/>
          <p:cNvPicPr/>
          <p:nvPr/>
        </p:nvPicPr>
        <p:blipFill>
          <a:blip r:embed="rId2"/>
          <a:srcRect l="0" t="4602" r="0" b="72353"/>
          <a:stretch/>
        </p:blipFill>
        <p:spPr>
          <a:xfrm>
            <a:off x="825120" y="2742840"/>
            <a:ext cx="7650360" cy="9918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0" name="TextShape 3"/>
          <p:cNvSpPr txBox="1"/>
          <p:nvPr/>
        </p:nvSpPr>
        <p:spPr>
          <a:xfrm>
            <a:off x="628560" y="1825560"/>
            <a:ext cx="7886520" cy="2541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034fa3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S’identifier avec IMPOTS.GOUV</a:t>
            </a:r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34fa3"/>
              </a:buClr>
              <a:buFont typeface="Courier New"/>
              <a:buChar char="o"/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sur le portail des </a:t>
            </a:r>
            <a:r>
              <a:rPr b="0" lang="fr-FR" sz="16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impôts impots.gouv.fr </a:t>
            </a: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rendez-vous sur votre </a:t>
            </a:r>
            <a:r>
              <a:rPr b="1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 espace particulier » </a:t>
            </a:r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34fa3"/>
              </a:buClr>
              <a:buFont typeface="Courier New"/>
              <a:buChar char="o"/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Puis diriger vous vers «  </a:t>
            </a:r>
            <a:r>
              <a:rPr b="1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création de mon espace particulier</a:t>
            </a: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» </a:t>
            </a:r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1" name="Image 10" descr=""/>
          <p:cNvPicPr/>
          <p:nvPr/>
        </p:nvPicPr>
        <p:blipFill>
          <a:blip r:embed="rId4"/>
          <a:srcRect l="55854" t="12535" r="28730" b="69172"/>
          <a:stretch/>
        </p:blipFill>
        <p:spPr>
          <a:xfrm>
            <a:off x="3934800" y="4244760"/>
            <a:ext cx="1729800" cy="1154160"/>
          </a:xfrm>
          <a:prstGeom prst="rect">
            <a:avLst/>
          </a:prstGeom>
          <a:ln>
            <a:noFill/>
          </a:ln>
        </p:spPr>
      </p:pic>
      <p:sp>
        <p:nvSpPr>
          <p:cNvPr id="82" name="CustomShape 4"/>
          <p:cNvSpPr/>
          <p:nvPr/>
        </p:nvSpPr>
        <p:spPr>
          <a:xfrm flipH="1">
            <a:off x="1543680" y="4822200"/>
            <a:ext cx="2391120" cy="14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5"/>
          <p:cNvSpPr/>
          <p:nvPr/>
        </p:nvSpPr>
        <p:spPr>
          <a:xfrm flipH="1" flipV="1">
            <a:off x="2054160" y="5419440"/>
            <a:ext cx="1879560" cy="69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4" name="Image 16" descr=""/>
          <p:cNvPicPr/>
          <p:nvPr/>
        </p:nvPicPr>
        <p:blipFill>
          <a:blip r:embed="rId5"/>
          <a:srcRect l="63289" t="21708" r="21193" b="57386"/>
          <a:stretch/>
        </p:blipFill>
        <p:spPr>
          <a:xfrm>
            <a:off x="3934800" y="5455800"/>
            <a:ext cx="1729800" cy="1310400"/>
          </a:xfrm>
          <a:prstGeom prst="rect">
            <a:avLst/>
          </a:prstGeom>
          <a:ln>
            <a:noFill/>
          </a:ln>
        </p:spPr>
      </p:pic>
      <p:sp>
        <p:nvSpPr>
          <p:cNvPr id="85" name="CustomShape 6"/>
          <p:cNvSpPr/>
          <p:nvPr/>
        </p:nvSpPr>
        <p:spPr>
          <a:xfrm>
            <a:off x="5742000" y="5729040"/>
            <a:ext cx="3303360" cy="102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i="1" lang="fr-FR" sz="14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À noter : Chaque membre d’un foyer fiscal peut avoir son compte personnel. Si votre conjoint a déjà un identifiant, assurez-vous de prendre le deuxième numéro de déclarant.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Image 25" descr=""/>
          <p:cNvPicPr/>
          <p:nvPr/>
        </p:nvPicPr>
        <p:blipFill>
          <a:blip r:embed="rId6"/>
          <a:srcRect l="15285" t="48812" r="62874" b="15055"/>
          <a:stretch/>
        </p:blipFill>
        <p:spPr>
          <a:xfrm>
            <a:off x="6440400" y="4086360"/>
            <a:ext cx="1601640" cy="1490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628560" y="365040"/>
            <a:ext cx="828648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90000"/>
              </a:lnSpc>
            </a:pPr>
            <a:r>
              <a:rPr b="0" lang="fr-FR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 M’authentifier avec Ameli.fr 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88560" y="365040"/>
            <a:ext cx="539640" cy="5396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TextShape 3"/>
          <p:cNvSpPr txBox="1"/>
          <p:nvPr/>
        </p:nvSpPr>
        <p:spPr>
          <a:xfrm>
            <a:off x="628560" y="1825560"/>
            <a:ext cx="6752880" cy="4731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34fa3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 vous utilisez AMELI.FR </a:t>
            </a:r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34fa3"/>
              </a:buClr>
              <a:buFont typeface="Courier New"/>
              <a:buChar char="o"/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sur le portail de l’assurance maladie  </a:t>
            </a:r>
            <a:r>
              <a:rPr b="0" lang="fr-FR" sz="16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http://www.ameli.fr</a:t>
            </a:r>
            <a:r>
              <a:rPr b="0" lang="fr-FR" sz="16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/#</a:t>
            </a:r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34fa3"/>
              </a:buClr>
              <a:buFont typeface="Courier New"/>
              <a:buChar char="o"/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sur «  </a:t>
            </a:r>
            <a:r>
              <a:rPr b="1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compte Ameli, Accédez à votre espace personnel</a:t>
            </a: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»</a:t>
            </a:r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34fa3"/>
              </a:buClr>
              <a:buFont typeface="Courier New"/>
              <a:buChar char="o"/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Puis sur « je crée mon compte »</a:t>
            </a:r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34fa3"/>
              </a:buClr>
              <a:buFont typeface="Courier New"/>
              <a:buChar char="o"/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Enfin renseignez vos informations personnelles (n° de sécurité sociale, date de naissance, nom, et code postal)</a:t>
            </a:r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34fa3"/>
              </a:buClr>
              <a:buFont typeface="Courier New"/>
              <a:buChar char="o"/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code provisoire vous sera envoyé par courrier pour plus de sécurité </a:t>
            </a:r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fr-FR" sz="1800" spc="-1" strike="noStrike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0" name="Image 1" descr=""/>
          <p:cNvPicPr/>
          <p:nvPr/>
        </p:nvPicPr>
        <p:blipFill>
          <a:blip r:embed="rId3"/>
          <a:srcRect l="19203" t="8220" r="67429" b="13239"/>
          <a:stretch/>
        </p:blipFill>
        <p:spPr>
          <a:xfrm>
            <a:off x="7524720" y="1585440"/>
            <a:ext cx="1390320" cy="4591080"/>
          </a:xfrm>
          <a:prstGeom prst="rect">
            <a:avLst/>
          </a:prstGeom>
          <a:ln>
            <a:noFill/>
          </a:ln>
        </p:spPr>
      </p:pic>
      <p:pic>
        <p:nvPicPr>
          <p:cNvPr id="91" name="Image 4" descr=""/>
          <p:cNvPicPr/>
          <p:nvPr/>
        </p:nvPicPr>
        <p:blipFill>
          <a:blip r:embed="rId4"/>
          <a:srcRect l="13646" t="30364" r="38874" b="17037"/>
          <a:stretch/>
        </p:blipFill>
        <p:spPr>
          <a:xfrm>
            <a:off x="528120" y="3143160"/>
            <a:ext cx="3333240" cy="2076120"/>
          </a:xfrm>
          <a:prstGeom prst="rect">
            <a:avLst/>
          </a:prstGeom>
          <a:ln>
            <a:noFill/>
          </a:ln>
        </p:spPr>
      </p:pic>
      <p:pic>
        <p:nvPicPr>
          <p:cNvPr id="92" name="Image 6" descr=""/>
          <p:cNvPicPr/>
          <p:nvPr/>
        </p:nvPicPr>
        <p:blipFill>
          <a:blip r:embed="rId5"/>
          <a:srcRect l="13439" t="30758" r="31775" b="7741"/>
          <a:stretch/>
        </p:blipFill>
        <p:spPr>
          <a:xfrm>
            <a:off x="4105440" y="3143160"/>
            <a:ext cx="3033000" cy="1914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628560" y="365040"/>
            <a:ext cx="8286480" cy="1325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0" lang="fr-FR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 S’authentifier avec un des 3 comptes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628560" y="1766880"/>
            <a:ext cx="8515080" cy="466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28600" indent="-228240">
              <a:lnSpc>
                <a:spcPct val="90000"/>
              </a:lnSpc>
              <a:buClr>
                <a:srgbClr val="034fa3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 vous utilisez la POSTE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8200">
              <a:lnSpc>
                <a:spcPct val="100000"/>
              </a:lnSpc>
            </a:pPr>
            <a:r>
              <a:rPr b="0" i="1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Poste est un partenaire FranceConnect. Vous pouvez utiliser votre identité numérique délivrée par La Poste pour bénéficier des services proposés par les administrations en ligne FranceConnectées.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>
              <a:lnSpc>
                <a:spcPct val="100000"/>
              </a:lnSpc>
              <a:buClr>
                <a:srgbClr val="034fa3"/>
              </a:buClr>
              <a:buFont typeface="Courier New"/>
              <a:buChar char="o"/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Pour créer votre identité numérique La Poste, vous pouvez aller sur le portail de La Poste </a:t>
            </a:r>
            <a:r>
              <a:rPr b="0" lang="fr-FR" sz="16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https://www.idn.laposte.fr</a:t>
            </a:r>
            <a:r>
              <a:rPr b="0" lang="fr-FR" sz="16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/</a:t>
            </a: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>
              <a:lnSpc>
                <a:spcPct val="100000"/>
              </a:lnSpc>
              <a:buClr>
                <a:srgbClr val="034fa3"/>
              </a:buClr>
              <a:buFont typeface="Courier New"/>
              <a:buChar char="o"/>
            </a:pPr>
            <a:r>
              <a:rPr b="1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sur «  je m’inscris » et rentrez votre adresse email et votre mot de passe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88560" y="365040"/>
            <a:ext cx="539640" cy="5396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6" name="Image 2" descr=""/>
          <p:cNvPicPr/>
          <p:nvPr/>
        </p:nvPicPr>
        <p:blipFill>
          <a:blip r:embed="rId3"/>
          <a:srcRect l="3043" t="44927" r="4754" b="12399"/>
          <a:stretch/>
        </p:blipFill>
        <p:spPr>
          <a:xfrm>
            <a:off x="1461960" y="3352680"/>
            <a:ext cx="6619680" cy="172332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0" lang="fr-FR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 Les avantages de FranceConnect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628560" y="1366560"/>
            <a:ext cx="7886520" cy="143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228600" indent="-228240">
              <a:lnSpc>
                <a:spcPct val="100000"/>
              </a:lnSpc>
              <a:buClr>
                <a:srgbClr val="034fa3"/>
              </a:buClr>
              <a:buFont typeface="Arial"/>
              <a:buChar char="•"/>
            </a:pPr>
            <a:r>
              <a:rPr b="1" lang="fr-FR" sz="18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FranceConnect  vous facilite les démarches en ligne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>
              <a:lnSpc>
                <a:spcPct val="100000"/>
              </a:lnSpc>
              <a:buClr>
                <a:srgbClr val="034fa3"/>
              </a:buClr>
              <a:buFont typeface="Courier New"/>
              <a:buChar char="o"/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évitant de fournir sans cesse les mêmes justificatifs pour diverses démarches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>
              <a:lnSpc>
                <a:spcPct val="100000"/>
              </a:lnSpc>
              <a:buClr>
                <a:srgbClr val="034fa3"/>
              </a:buClr>
              <a:buFont typeface="Courier New"/>
              <a:buChar char="o"/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évitant de devoir mémoriser et jongler avec de multiples identifiants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>
              <a:lnSpc>
                <a:spcPct val="100000"/>
              </a:lnSpc>
              <a:buClr>
                <a:srgbClr val="034fa3"/>
              </a:buClr>
              <a:buFont typeface="Courier New"/>
              <a:buChar char="o"/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évitant l’abandon des démarches au moment de la demande de création de compte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034fa3"/>
              </a:buClr>
              <a:buFont typeface="Courier New"/>
              <a:buChar char="o"/>
            </a:pPr>
            <a:r>
              <a:rPr b="1" lang="fr-FR" sz="18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FranceConnect, c’est </a:t>
            </a:r>
            <a:r>
              <a:rPr b="0" lang="fr-FR" sz="18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>
              <a:lnSpc>
                <a:spcPct val="100000"/>
              </a:lnSpc>
              <a:buClr>
                <a:srgbClr val="034fa3"/>
              </a:buClr>
              <a:buFont typeface="Courier New"/>
              <a:buChar char="o"/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connexion facilitée : vous accédez avec l’identifiant et le mot de passe de votre choix à tous les sites de l’administration.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>
              <a:lnSpc>
                <a:spcPct val="100000"/>
              </a:lnSpc>
              <a:buClr>
                <a:srgbClr val="034fa3"/>
              </a:buClr>
              <a:buFont typeface="Courier New"/>
              <a:buChar char="o"/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fluidité des parcours web : authentifiés avec FranceConnect, vous êtes automatiquement reconnus  d’un site à l’autre (Mairie, Région, fournisseur d’eau, etc).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8240">
              <a:lnSpc>
                <a:spcPct val="100000"/>
              </a:lnSpc>
              <a:buClr>
                <a:srgbClr val="034fa3"/>
              </a:buClr>
              <a:buFont typeface="Courier New"/>
              <a:buChar char="o"/>
            </a:pPr>
            <a:r>
              <a:rPr b="0" lang="fr-FR" sz="1600" spc="-1" strike="noStrike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L’assurance d’une relation de confiance : des données sécurisées.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88560" y="365040"/>
            <a:ext cx="539640" cy="5396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Application>LibreOffice/5.3.0.3$Windows_X86_64 LibreOffice_project/7074905676c47b82bbcfbea1aeefc84afe1c50e1</Application>
  <Words>537</Words>
  <Paragraphs>90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2017-01-23T09:54:26Z</dcterms:created>
  <dc:creator>adeline brogard</dc:creator>
  <dc:description/>
  <dc:language>fr-FR</dc:language>
  <cp:lastModifiedBy>Administration centrale</cp:lastModifiedBy>
  <cp:lastPrinted>2019-03-28T14:19:10Z</cp:lastPrinted>
  <dcterms:modified xsi:type="dcterms:W3CDTF">2017-07-11T09:27:02Z</dcterms:modified>
  <cp:revision>26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ntentTypeId">
    <vt:lpwstr>0x0101004C1BCC4C50187D4683BA652F74F6DBDD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9</vt:i4>
  </property>
</Properties>
</file>