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33"/>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B07E2E8F-3114-4651-BA69-1194B2999997}" type="datetimeFigureOut">
              <a:rPr lang="fr-FR" smtClean="0"/>
              <a:pPr/>
              <a:t>04/06/2020</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3DC0990D-99CD-40B7-A603-3101423D471E}"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3DC0990D-99CD-40B7-A603-3101423D471E}" type="slidenum">
              <a:rPr lang="fr-FR" smtClean="0"/>
              <a:pPr/>
              <a:t>20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338400"/>
            <a:ext cx="8229240" cy="1252440"/>
          </a:xfrm>
          <a:prstGeom prst="rect">
            <a:avLst/>
          </a:prstGeom>
        </p:spPr>
        <p:txBody>
          <a:bodyPr lIns="0" tIns="0" rIns="0" bIns="0" anchor="ctr"/>
          <a:lstStyle/>
          <a:p>
            <a:pPr algn="ctr"/>
            <a:endParaRPr lang="fr-FR" sz="4400" b="0" strike="noStrike" spc="-1">
              <a:solidFill>
                <a:srgbClr val="FFFFFF"/>
              </a:solidFill>
              <a:latin typeface="Lucida Sans Unicode"/>
            </a:endParaRPr>
          </a:p>
        </p:txBody>
      </p:sp>
      <p:sp>
        <p:nvSpPr>
          <p:cNvPr id="39" name="PlaceHolder 2"/>
          <p:cNvSpPr>
            <a:spLocks noGrp="1"/>
          </p:cNvSpPr>
          <p:nvPr>
            <p:ph type="body"/>
          </p:nvPr>
        </p:nvSpPr>
        <p:spPr>
          <a:xfrm>
            <a:off x="871920" y="2675520"/>
            <a:ext cx="740808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40" name="PlaceHolder 3"/>
          <p:cNvSpPr>
            <a:spLocks noGrp="1"/>
          </p:cNvSpPr>
          <p:nvPr>
            <p:ph type="body"/>
          </p:nvPr>
        </p:nvSpPr>
        <p:spPr>
          <a:xfrm>
            <a:off x="871920" y="4477680"/>
            <a:ext cx="7408080" cy="1645560"/>
          </a:xfrm>
          <a:prstGeom prst="rect">
            <a:avLst/>
          </a:prstGeom>
        </p:spPr>
        <p:txBody>
          <a:bodyPr lIns="0" tIns="0" rIns="0" bIns="0">
            <a:normAutofit/>
          </a:bodyPr>
          <a:lstStyle/>
          <a:p>
            <a:endParaRPr lang="fr-FR" sz="2400" b="0" strike="noStrike" spc="-1">
              <a:solidFill>
                <a:srgbClr val="073E87"/>
              </a:solidFill>
              <a:latin typeface="Candara"/>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41" name="PlaceHolder 1"/>
          <p:cNvSpPr>
            <a:spLocks noGrp="1"/>
          </p:cNvSpPr>
          <p:nvPr>
            <p:ph type="title"/>
          </p:nvPr>
        </p:nvSpPr>
        <p:spPr>
          <a:xfrm>
            <a:off x="457200" y="338400"/>
            <a:ext cx="8229240" cy="1252440"/>
          </a:xfrm>
          <a:prstGeom prst="rect">
            <a:avLst/>
          </a:prstGeom>
        </p:spPr>
        <p:txBody>
          <a:bodyPr lIns="0" tIns="0" rIns="0" bIns="0" anchor="ctr"/>
          <a:lstStyle/>
          <a:p>
            <a:pPr algn="ctr"/>
            <a:endParaRPr lang="fr-FR" sz="4400" b="0" strike="noStrike" spc="-1">
              <a:solidFill>
                <a:srgbClr val="FFFFFF"/>
              </a:solidFill>
              <a:latin typeface="Lucida Sans Unicode"/>
            </a:endParaRPr>
          </a:p>
        </p:txBody>
      </p:sp>
      <p:sp>
        <p:nvSpPr>
          <p:cNvPr id="42" name="PlaceHolder 2"/>
          <p:cNvSpPr>
            <a:spLocks noGrp="1"/>
          </p:cNvSpPr>
          <p:nvPr>
            <p:ph type="body"/>
          </p:nvPr>
        </p:nvSpPr>
        <p:spPr>
          <a:xfrm>
            <a:off x="871920" y="2675520"/>
            <a:ext cx="361512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43" name="PlaceHolder 3"/>
          <p:cNvSpPr>
            <a:spLocks noGrp="1"/>
          </p:cNvSpPr>
          <p:nvPr>
            <p:ph type="body"/>
          </p:nvPr>
        </p:nvSpPr>
        <p:spPr>
          <a:xfrm>
            <a:off x="4668120" y="2675520"/>
            <a:ext cx="361512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44" name="PlaceHolder 4"/>
          <p:cNvSpPr>
            <a:spLocks noGrp="1"/>
          </p:cNvSpPr>
          <p:nvPr>
            <p:ph type="body"/>
          </p:nvPr>
        </p:nvSpPr>
        <p:spPr>
          <a:xfrm>
            <a:off x="4668120" y="4477680"/>
            <a:ext cx="361512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45" name="PlaceHolder 5"/>
          <p:cNvSpPr>
            <a:spLocks noGrp="1"/>
          </p:cNvSpPr>
          <p:nvPr>
            <p:ph type="body"/>
          </p:nvPr>
        </p:nvSpPr>
        <p:spPr>
          <a:xfrm>
            <a:off x="871920" y="4477680"/>
            <a:ext cx="3615120" cy="1645560"/>
          </a:xfrm>
          <a:prstGeom prst="rect">
            <a:avLst/>
          </a:prstGeom>
        </p:spPr>
        <p:txBody>
          <a:bodyPr lIns="0" tIns="0" rIns="0" bIns="0">
            <a:normAutofit/>
          </a:bodyPr>
          <a:lstStyle/>
          <a:p>
            <a:endParaRPr lang="fr-FR" sz="2400" b="0" strike="noStrike" spc="-1">
              <a:solidFill>
                <a:srgbClr val="073E87"/>
              </a:solidFill>
              <a:latin typeface="Candara"/>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338400"/>
            <a:ext cx="8229240" cy="1252440"/>
          </a:xfrm>
          <a:prstGeom prst="rect">
            <a:avLst/>
          </a:prstGeom>
        </p:spPr>
        <p:txBody>
          <a:bodyPr lIns="0" tIns="0" rIns="0" bIns="0" anchor="ctr"/>
          <a:lstStyle/>
          <a:p>
            <a:pPr algn="ctr"/>
            <a:endParaRPr lang="fr-FR" sz="4400" b="0" strike="noStrike" spc="-1">
              <a:solidFill>
                <a:srgbClr val="FFFFFF"/>
              </a:solidFill>
              <a:latin typeface="Lucida Sans Unicode"/>
            </a:endParaRPr>
          </a:p>
        </p:txBody>
      </p:sp>
      <p:sp>
        <p:nvSpPr>
          <p:cNvPr id="47" name="PlaceHolder 2"/>
          <p:cNvSpPr>
            <a:spLocks noGrp="1"/>
          </p:cNvSpPr>
          <p:nvPr>
            <p:ph type="body"/>
          </p:nvPr>
        </p:nvSpPr>
        <p:spPr>
          <a:xfrm>
            <a:off x="871920" y="2675520"/>
            <a:ext cx="238500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48" name="PlaceHolder 3"/>
          <p:cNvSpPr>
            <a:spLocks noGrp="1"/>
          </p:cNvSpPr>
          <p:nvPr>
            <p:ph type="body"/>
          </p:nvPr>
        </p:nvSpPr>
        <p:spPr>
          <a:xfrm>
            <a:off x="3376440" y="2675520"/>
            <a:ext cx="238500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49" name="PlaceHolder 4"/>
          <p:cNvSpPr>
            <a:spLocks noGrp="1"/>
          </p:cNvSpPr>
          <p:nvPr>
            <p:ph type="body"/>
          </p:nvPr>
        </p:nvSpPr>
        <p:spPr>
          <a:xfrm>
            <a:off x="5881320" y="2675520"/>
            <a:ext cx="238500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50" name="PlaceHolder 5"/>
          <p:cNvSpPr>
            <a:spLocks noGrp="1"/>
          </p:cNvSpPr>
          <p:nvPr>
            <p:ph type="body"/>
          </p:nvPr>
        </p:nvSpPr>
        <p:spPr>
          <a:xfrm>
            <a:off x="5881320" y="4477680"/>
            <a:ext cx="238500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51" name="PlaceHolder 6"/>
          <p:cNvSpPr>
            <a:spLocks noGrp="1"/>
          </p:cNvSpPr>
          <p:nvPr>
            <p:ph type="body"/>
          </p:nvPr>
        </p:nvSpPr>
        <p:spPr>
          <a:xfrm>
            <a:off x="3376440" y="4477680"/>
            <a:ext cx="238500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52" name="PlaceHolder 7"/>
          <p:cNvSpPr>
            <a:spLocks noGrp="1"/>
          </p:cNvSpPr>
          <p:nvPr>
            <p:ph type="body"/>
          </p:nvPr>
        </p:nvSpPr>
        <p:spPr>
          <a:xfrm>
            <a:off x="871920" y="4477680"/>
            <a:ext cx="2385000" cy="1645560"/>
          </a:xfrm>
          <a:prstGeom prst="rect">
            <a:avLst/>
          </a:prstGeom>
        </p:spPr>
        <p:txBody>
          <a:bodyPr lIns="0" tIns="0" rIns="0" bIns="0">
            <a:normAutofit/>
          </a:bodyPr>
          <a:lstStyle/>
          <a:p>
            <a:endParaRPr lang="fr-FR" sz="2400" b="0" strike="noStrike" spc="-1">
              <a:solidFill>
                <a:srgbClr val="073E87"/>
              </a:solidFill>
              <a:latin typeface="Candara"/>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338400"/>
            <a:ext cx="8229240" cy="1252440"/>
          </a:xfrm>
          <a:prstGeom prst="rect">
            <a:avLst/>
          </a:prstGeom>
        </p:spPr>
        <p:txBody>
          <a:bodyPr lIns="0" tIns="0" rIns="0" bIns="0" anchor="ctr"/>
          <a:lstStyle/>
          <a:p>
            <a:pPr algn="ctr"/>
            <a:endParaRPr lang="fr-FR" sz="4400" b="0" strike="noStrike" spc="-1">
              <a:solidFill>
                <a:srgbClr val="FFFFFF"/>
              </a:solidFill>
              <a:latin typeface="Lucida Sans Unicode"/>
            </a:endParaRPr>
          </a:p>
        </p:txBody>
      </p:sp>
      <p:sp>
        <p:nvSpPr>
          <p:cNvPr id="65" name="PlaceHolder 2"/>
          <p:cNvSpPr>
            <a:spLocks noGrp="1"/>
          </p:cNvSpPr>
          <p:nvPr>
            <p:ph type="subTitle"/>
          </p:nvPr>
        </p:nvSpPr>
        <p:spPr>
          <a:xfrm>
            <a:off x="871920" y="2675520"/>
            <a:ext cx="7408080" cy="3450240"/>
          </a:xfrm>
          <a:prstGeom prst="rect">
            <a:avLst/>
          </a:prstGeom>
        </p:spPr>
        <p:txBody>
          <a:bodyPr lIns="0" tIns="0" rIns="0" bIns="0" anchor="ctr"/>
          <a:lstStyle/>
          <a:p>
            <a:pPr algn="ctr"/>
            <a:endParaRPr lang="fr-FR"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457200" y="338400"/>
            <a:ext cx="8229240" cy="1252440"/>
          </a:xfrm>
          <a:prstGeom prst="rect">
            <a:avLst/>
          </a:prstGeom>
        </p:spPr>
        <p:txBody>
          <a:bodyPr lIns="0" tIns="0" rIns="0" bIns="0" anchor="ctr"/>
          <a:lstStyle/>
          <a:p>
            <a:pPr algn="ctr"/>
            <a:endParaRPr lang="fr-FR" sz="4400" b="0" strike="noStrike" spc="-1">
              <a:solidFill>
                <a:srgbClr val="FFFFFF"/>
              </a:solidFill>
              <a:latin typeface="Lucida Sans Unicode"/>
            </a:endParaRPr>
          </a:p>
        </p:txBody>
      </p:sp>
      <p:sp>
        <p:nvSpPr>
          <p:cNvPr id="67" name="PlaceHolder 2"/>
          <p:cNvSpPr>
            <a:spLocks noGrp="1"/>
          </p:cNvSpPr>
          <p:nvPr>
            <p:ph type="body"/>
          </p:nvPr>
        </p:nvSpPr>
        <p:spPr>
          <a:xfrm>
            <a:off x="871920" y="2675520"/>
            <a:ext cx="7408080" cy="3450240"/>
          </a:xfrm>
          <a:prstGeom prst="rect">
            <a:avLst/>
          </a:prstGeom>
        </p:spPr>
        <p:txBody>
          <a:bodyPr lIns="0" tIns="0" rIns="0" bIns="0">
            <a:normAutofit/>
          </a:bodyPr>
          <a:lstStyle/>
          <a:p>
            <a:endParaRPr lang="fr-FR" sz="2400" b="0" strike="noStrike" spc="-1">
              <a:solidFill>
                <a:srgbClr val="073E87"/>
              </a:solidFill>
              <a:latin typeface="Candara"/>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338400"/>
            <a:ext cx="8229240" cy="1252440"/>
          </a:xfrm>
          <a:prstGeom prst="rect">
            <a:avLst/>
          </a:prstGeom>
        </p:spPr>
        <p:txBody>
          <a:bodyPr lIns="0" tIns="0" rIns="0" bIns="0" anchor="ctr"/>
          <a:lstStyle/>
          <a:p>
            <a:pPr algn="ctr"/>
            <a:endParaRPr lang="fr-FR" sz="4400" b="0" strike="noStrike" spc="-1">
              <a:solidFill>
                <a:srgbClr val="FFFFFF"/>
              </a:solidFill>
              <a:latin typeface="Lucida Sans Unicode"/>
            </a:endParaRPr>
          </a:p>
        </p:txBody>
      </p:sp>
      <p:sp>
        <p:nvSpPr>
          <p:cNvPr id="69" name="PlaceHolder 2"/>
          <p:cNvSpPr>
            <a:spLocks noGrp="1"/>
          </p:cNvSpPr>
          <p:nvPr>
            <p:ph type="body"/>
          </p:nvPr>
        </p:nvSpPr>
        <p:spPr>
          <a:xfrm>
            <a:off x="871920" y="2675520"/>
            <a:ext cx="3615120" cy="345024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70" name="PlaceHolder 3"/>
          <p:cNvSpPr>
            <a:spLocks noGrp="1"/>
          </p:cNvSpPr>
          <p:nvPr>
            <p:ph type="body"/>
          </p:nvPr>
        </p:nvSpPr>
        <p:spPr>
          <a:xfrm>
            <a:off x="4668120" y="2675520"/>
            <a:ext cx="3615120" cy="3450240"/>
          </a:xfrm>
          <a:prstGeom prst="rect">
            <a:avLst/>
          </a:prstGeom>
        </p:spPr>
        <p:txBody>
          <a:bodyPr lIns="0" tIns="0" rIns="0" bIns="0">
            <a:normAutofit/>
          </a:bodyPr>
          <a:lstStyle/>
          <a:p>
            <a:endParaRPr lang="fr-FR" sz="2400" b="0" strike="noStrike" spc="-1">
              <a:solidFill>
                <a:srgbClr val="073E87"/>
              </a:solidFill>
              <a:latin typeface="Candara"/>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338400"/>
            <a:ext cx="8229240" cy="1252440"/>
          </a:xfrm>
          <a:prstGeom prst="rect">
            <a:avLst/>
          </a:prstGeom>
        </p:spPr>
        <p:txBody>
          <a:bodyPr lIns="0" tIns="0" rIns="0" bIns="0" anchor="ctr"/>
          <a:lstStyle/>
          <a:p>
            <a:pPr algn="ctr"/>
            <a:endParaRPr lang="fr-FR" sz="4400" b="0" strike="noStrike" spc="-1">
              <a:solidFill>
                <a:srgbClr val="FFFFFF"/>
              </a:solidFill>
              <a:latin typeface="Lucida Sans Unicode"/>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72" name="PlaceHolder 1"/>
          <p:cNvSpPr>
            <a:spLocks noGrp="1"/>
          </p:cNvSpPr>
          <p:nvPr>
            <p:ph type="subTitle"/>
          </p:nvPr>
        </p:nvSpPr>
        <p:spPr>
          <a:xfrm>
            <a:off x="457200" y="338400"/>
            <a:ext cx="8229240" cy="5806800"/>
          </a:xfrm>
          <a:prstGeom prst="rect">
            <a:avLst/>
          </a:prstGeom>
        </p:spPr>
        <p:txBody>
          <a:bodyPr lIns="0" tIns="0" rIns="0" bIns="0" anchor="ctr"/>
          <a:lstStyle/>
          <a:p>
            <a:pPr algn="ctr"/>
            <a:endParaRPr lang="fr-FR"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338400"/>
            <a:ext cx="8229240" cy="1252440"/>
          </a:xfrm>
          <a:prstGeom prst="rect">
            <a:avLst/>
          </a:prstGeom>
        </p:spPr>
        <p:txBody>
          <a:bodyPr lIns="0" tIns="0" rIns="0" bIns="0" anchor="ctr"/>
          <a:lstStyle/>
          <a:p>
            <a:pPr algn="ctr"/>
            <a:endParaRPr lang="fr-FR" sz="4400" b="0" strike="noStrike" spc="-1">
              <a:solidFill>
                <a:srgbClr val="FFFFFF"/>
              </a:solidFill>
              <a:latin typeface="Lucida Sans Unicode"/>
            </a:endParaRPr>
          </a:p>
        </p:txBody>
      </p:sp>
      <p:sp>
        <p:nvSpPr>
          <p:cNvPr id="74" name="PlaceHolder 2"/>
          <p:cNvSpPr>
            <a:spLocks noGrp="1"/>
          </p:cNvSpPr>
          <p:nvPr>
            <p:ph type="body"/>
          </p:nvPr>
        </p:nvSpPr>
        <p:spPr>
          <a:xfrm>
            <a:off x="871920" y="2675520"/>
            <a:ext cx="361512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75" name="PlaceHolder 3"/>
          <p:cNvSpPr>
            <a:spLocks noGrp="1"/>
          </p:cNvSpPr>
          <p:nvPr>
            <p:ph type="body"/>
          </p:nvPr>
        </p:nvSpPr>
        <p:spPr>
          <a:xfrm>
            <a:off x="871920" y="4477680"/>
            <a:ext cx="361512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76" name="PlaceHolder 4"/>
          <p:cNvSpPr>
            <a:spLocks noGrp="1"/>
          </p:cNvSpPr>
          <p:nvPr>
            <p:ph type="body"/>
          </p:nvPr>
        </p:nvSpPr>
        <p:spPr>
          <a:xfrm>
            <a:off x="4668120" y="2675520"/>
            <a:ext cx="3615120" cy="3450240"/>
          </a:xfrm>
          <a:prstGeom prst="rect">
            <a:avLst/>
          </a:prstGeom>
        </p:spPr>
        <p:txBody>
          <a:bodyPr lIns="0" tIns="0" rIns="0" bIns="0">
            <a:normAutofit/>
          </a:bodyPr>
          <a:lstStyle/>
          <a:p>
            <a:endParaRPr lang="fr-FR" sz="2400" b="0" strike="noStrike" spc="-1">
              <a:solidFill>
                <a:srgbClr val="073E87"/>
              </a:solidFill>
              <a:latin typeface="Candar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338400"/>
            <a:ext cx="8229240" cy="1252440"/>
          </a:xfrm>
          <a:prstGeom prst="rect">
            <a:avLst/>
          </a:prstGeom>
        </p:spPr>
        <p:txBody>
          <a:bodyPr lIns="0" tIns="0" rIns="0" bIns="0" anchor="ctr"/>
          <a:lstStyle/>
          <a:p>
            <a:pPr algn="ctr"/>
            <a:endParaRPr lang="fr-FR" sz="4400" b="0" strike="noStrike" spc="-1">
              <a:solidFill>
                <a:srgbClr val="FFFFFF"/>
              </a:solidFill>
              <a:latin typeface="Lucida Sans Unicode"/>
            </a:endParaRPr>
          </a:p>
        </p:txBody>
      </p:sp>
      <p:sp>
        <p:nvSpPr>
          <p:cNvPr id="18" name="PlaceHolder 2"/>
          <p:cNvSpPr>
            <a:spLocks noGrp="1"/>
          </p:cNvSpPr>
          <p:nvPr>
            <p:ph type="subTitle"/>
          </p:nvPr>
        </p:nvSpPr>
        <p:spPr>
          <a:xfrm>
            <a:off x="871920" y="2675520"/>
            <a:ext cx="7408080" cy="3450240"/>
          </a:xfrm>
          <a:prstGeom prst="rect">
            <a:avLst/>
          </a:prstGeom>
        </p:spPr>
        <p:txBody>
          <a:bodyPr lIns="0" tIns="0" rIns="0" bIns="0" anchor="ctr"/>
          <a:lstStyle/>
          <a:p>
            <a:pPr algn="ctr"/>
            <a:endParaRPr lang="fr-FR"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338400"/>
            <a:ext cx="8229240" cy="1252440"/>
          </a:xfrm>
          <a:prstGeom prst="rect">
            <a:avLst/>
          </a:prstGeom>
        </p:spPr>
        <p:txBody>
          <a:bodyPr lIns="0" tIns="0" rIns="0" bIns="0" anchor="ctr"/>
          <a:lstStyle/>
          <a:p>
            <a:pPr algn="ctr"/>
            <a:endParaRPr lang="fr-FR" sz="4400" b="0" strike="noStrike" spc="-1">
              <a:solidFill>
                <a:srgbClr val="FFFFFF"/>
              </a:solidFill>
              <a:latin typeface="Lucida Sans Unicode"/>
            </a:endParaRPr>
          </a:p>
        </p:txBody>
      </p:sp>
      <p:sp>
        <p:nvSpPr>
          <p:cNvPr id="78" name="PlaceHolder 2"/>
          <p:cNvSpPr>
            <a:spLocks noGrp="1"/>
          </p:cNvSpPr>
          <p:nvPr>
            <p:ph type="body"/>
          </p:nvPr>
        </p:nvSpPr>
        <p:spPr>
          <a:xfrm>
            <a:off x="871920" y="2675520"/>
            <a:ext cx="3615120" cy="345024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79" name="PlaceHolder 3"/>
          <p:cNvSpPr>
            <a:spLocks noGrp="1"/>
          </p:cNvSpPr>
          <p:nvPr>
            <p:ph type="body"/>
          </p:nvPr>
        </p:nvSpPr>
        <p:spPr>
          <a:xfrm>
            <a:off x="4668120" y="2675520"/>
            <a:ext cx="361512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80" name="PlaceHolder 4"/>
          <p:cNvSpPr>
            <a:spLocks noGrp="1"/>
          </p:cNvSpPr>
          <p:nvPr>
            <p:ph type="body"/>
          </p:nvPr>
        </p:nvSpPr>
        <p:spPr>
          <a:xfrm>
            <a:off x="4668120" y="4477680"/>
            <a:ext cx="3615120" cy="1645560"/>
          </a:xfrm>
          <a:prstGeom prst="rect">
            <a:avLst/>
          </a:prstGeom>
        </p:spPr>
        <p:txBody>
          <a:bodyPr lIns="0" tIns="0" rIns="0" bIns="0">
            <a:normAutofit/>
          </a:bodyPr>
          <a:lstStyle/>
          <a:p>
            <a:endParaRPr lang="fr-FR" sz="2400" b="0" strike="noStrike" spc="-1">
              <a:solidFill>
                <a:srgbClr val="073E87"/>
              </a:solidFill>
              <a:latin typeface="Candara"/>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338400"/>
            <a:ext cx="8229240" cy="1252440"/>
          </a:xfrm>
          <a:prstGeom prst="rect">
            <a:avLst/>
          </a:prstGeom>
        </p:spPr>
        <p:txBody>
          <a:bodyPr lIns="0" tIns="0" rIns="0" bIns="0" anchor="ctr"/>
          <a:lstStyle/>
          <a:p>
            <a:pPr algn="ctr"/>
            <a:endParaRPr lang="fr-FR" sz="4400" b="0" strike="noStrike" spc="-1">
              <a:solidFill>
                <a:srgbClr val="FFFFFF"/>
              </a:solidFill>
              <a:latin typeface="Lucida Sans Unicode"/>
            </a:endParaRPr>
          </a:p>
        </p:txBody>
      </p:sp>
      <p:sp>
        <p:nvSpPr>
          <p:cNvPr id="82" name="PlaceHolder 2"/>
          <p:cNvSpPr>
            <a:spLocks noGrp="1"/>
          </p:cNvSpPr>
          <p:nvPr>
            <p:ph type="body"/>
          </p:nvPr>
        </p:nvSpPr>
        <p:spPr>
          <a:xfrm>
            <a:off x="871920" y="2675520"/>
            <a:ext cx="361512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83" name="PlaceHolder 3"/>
          <p:cNvSpPr>
            <a:spLocks noGrp="1"/>
          </p:cNvSpPr>
          <p:nvPr>
            <p:ph type="body"/>
          </p:nvPr>
        </p:nvSpPr>
        <p:spPr>
          <a:xfrm>
            <a:off x="4668120" y="2675520"/>
            <a:ext cx="361512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84" name="PlaceHolder 4"/>
          <p:cNvSpPr>
            <a:spLocks noGrp="1"/>
          </p:cNvSpPr>
          <p:nvPr>
            <p:ph type="body"/>
          </p:nvPr>
        </p:nvSpPr>
        <p:spPr>
          <a:xfrm>
            <a:off x="871920" y="4477680"/>
            <a:ext cx="7408080" cy="1645560"/>
          </a:xfrm>
          <a:prstGeom prst="rect">
            <a:avLst/>
          </a:prstGeom>
        </p:spPr>
        <p:txBody>
          <a:bodyPr lIns="0" tIns="0" rIns="0" bIns="0">
            <a:normAutofit/>
          </a:bodyPr>
          <a:lstStyle/>
          <a:p>
            <a:endParaRPr lang="fr-FR" sz="2400" b="0" strike="noStrike" spc="-1">
              <a:solidFill>
                <a:srgbClr val="073E87"/>
              </a:solidFill>
              <a:latin typeface="Candara"/>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338400"/>
            <a:ext cx="8229240" cy="1252440"/>
          </a:xfrm>
          <a:prstGeom prst="rect">
            <a:avLst/>
          </a:prstGeom>
        </p:spPr>
        <p:txBody>
          <a:bodyPr lIns="0" tIns="0" rIns="0" bIns="0" anchor="ctr"/>
          <a:lstStyle/>
          <a:p>
            <a:pPr algn="ctr"/>
            <a:endParaRPr lang="fr-FR" sz="4400" b="0" strike="noStrike" spc="-1">
              <a:solidFill>
                <a:srgbClr val="FFFFFF"/>
              </a:solidFill>
              <a:latin typeface="Lucida Sans Unicode"/>
            </a:endParaRPr>
          </a:p>
        </p:txBody>
      </p:sp>
      <p:sp>
        <p:nvSpPr>
          <p:cNvPr id="86" name="PlaceHolder 2"/>
          <p:cNvSpPr>
            <a:spLocks noGrp="1"/>
          </p:cNvSpPr>
          <p:nvPr>
            <p:ph type="body"/>
          </p:nvPr>
        </p:nvSpPr>
        <p:spPr>
          <a:xfrm>
            <a:off x="871920" y="2675520"/>
            <a:ext cx="740808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87" name="PlaceHolder 3"/>
          <p:cNvSpPr>
            <a:spLocks noGrp="1"/>
          </p:cNvSpPr>
          <p:nvPr>
            <p:ph type="body"/>
          </p:nvPr>
        </p:nvSpPr>
        <p:spPr>
          <a:xfrm>
            <a:off x="871920" y="4477680"/>
            <a:ext cx="7408080" cy="1645560"/>
          </a:xfrm>
          <a:prstGeom prst="rect">
            <a:avLst/>
          </a:prstGeom>
        </p:spPr>
        <p:txBody>
          <a:bodyPr lIns="0" tIns="0" rIns="0" bIns="0">
            <a:normAutofit/>
          </a:bodyPr>
          <a:lstStyle/>
          <a:p>
            <a:endParaRPr lang="fr-FR" sz="2400" b="0" strike="noStrike" spc="-1">
              <a:solidFill>
                <a:srgbClr val="073E87"/>
              </a:solidFill>
              <a:latin typeface="Candara"/>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338400"/>
            <a:ext cx="8229240" cy="1252440"/>
          </a:xfrm>
          <a:prstGeom prst="rect">
            <a:avLst/>
          </a:prstGeom>
        </p:spPr>
        <p:txBody>
          <a:bodyPr lIns="0" tIns="0" rIns="0" bIns="0" anchor="ctr"/>
          <a:lstStyle/>
          <a:p>
            <a:pPr algn="ctr"/>
            <a:endParaRPr lang="fr-FR" sz="4400" b="0" strike="noStrike" spc="-1">
              <a:solidFill>
                <a:srgbClr val="FFFFFF"/>
              </a:solidFill>
              <a:latin typeface="Lucida Sans Unicode"/>
            </a:endParaRPr>
          </a:p>
        </p:txBody>
      </p:sp>
      <p:sp>
        <p:nvSpPr>
          <p:cNvPr id="89" name="PlaceHolder 2"/>
          <p:cNvSpPr>
            <a:spLocks noGrp="1"/>
          </p:cNvSpPr>
          <p:nvPr>
            <p:ph type="body"/>
          </p:nvPr>
        </p:nvSpPr>
        <p:spPr>
          <a:xfrm>
            <a:off x="871920" y="2675520"/>
            <a:ext cx="361512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90" name="PlaceHolder 3"/>
          <p:cNvSpPr>
            <a:spLocks noGrp="1"/>
          </p:cNvSpPr>
          <p:nvPr>
            <p:ph type="body"/>
          </p:nvPr>
        </p:nvSpPr>
        <p:spPr>
          <a:xfrm>
            <a:off x="4668120" y="2675520"/>
            <a:ext cx="361512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91" name="PlaceHolder 4"/>
          <p:cNvSpPr>
            <a:spLocks noGrp="1"/>
          </p:cNvSpPr>
          <p:nvPr>
            <p:ph type="body"/>
          </p:nvPr>
        </p:nvSpPr>
        <p:spPr>
          <a:xfrm>
            <a:off x="4668120" y="4477680"/>
            <a:ext cx="361512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92" name="PlaceHolder 5"/>
          <p:cNvSpPr>
            <a:spLocks noGrp="1"/>
          </p:cNvSpPr>
          <p:nvPr>
            <p:ph type="body"/>
          </p:nvPr>
        </p:nvSpPr>
        <p:spPr>
          <a:xfrm>
            <a:off x="871920" y="4477680"/>
            <a:ext cx="3615120" cy="1645560"/>
          </a:xfrm>
          <a:prstGeom prst="rect">
            <a:avLst/>
          </a:prstGeom>
        </p:spPr>
        <p:txBody>
          <a:bodyPr lIns="0" tIns="0" rIns="0" bIns="0">
            <a:normAutofit/>
          </a:bodyPr>
          <a:lstStyle/>
          <a:p>
            <a:endParaRPr lang="fr-FR" sz="2400" b="0" strike="noStrike" spc="-1">
              <a:solidFill>
                <a:srgbClr val="073E87"/>
              </a:solidFill>
              <a:latin typeface="Candara"/>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457200" y="338400"/>
            <a:ext cx="8229240" cy="1252440"/>
          </a:xfrm>
          <a:prstGeom prst="rect">
            <a:avLst/>
          </a:prstGeom>
        </p:spPr>
        <p:txBody>
          <a:bodyPr lIns="0" tIns="0" rIns="0" bIns="0" anchor="ctr"/>
          <a:lstStyle/>
          <a:p>
            <a:pPr algn="ctr"/>
            <a:endParaRPr lang="fr-FR" sz="4400" b="0" strike="noStrike" spc="-1">
              <a:solidFill>
                <a:srgbClr val="FFFFFF"/>
              </a:solidFill>
              <a:latin typeface="Lucida Sans Unicode"/>
            </a:endParaRPr>
          </a:p>
        </p:txBody>
      </p:sp>
      <p:sp>
        <p:nvSpPr>
          <p:cNvPr id="94" name="PlaceHolder 2"/>
          <p:cNvSpPr>
            <a:spLocks noGrp="1"/>
          </p:cNvSpPr>
          <p:nvPr>
            <p:ph type="body"/>
          </p:nvPr>
        </p:nvSpPr>
        <p:spPr>
          <a:xfrm>
            <a:off x="871920" y="2675520"/>
            <a:ext cx="238500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95" name="PlaceHolder 3"/>
          <p:cNvSpPr>
            <a:spLocks noGrp="1"/>
          </p:cNvSpPr>
          <p:nvPr>
            <p:ph type="body"/>
          </p:nvPr>
        </p:nvSpPr>
        <p:spPr>
          <a:xfrm>
            <a:off x="3376440" y="2675520"/>
            <a:ext cx="238500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96" name="PlaceHolder 4"/>
          <p:cNvSpPr>
            <a:spLocks noGrp="1"/>
          </p:cNvSpPr>
          <p:nvPr>
            <p:ph type="body"/>
          </p:nvPr>
        </p:nvSpPr>
        <p:spPr>
          <a:xfrm>
            <a:off x="5881320" y="2675520"/>
            <a:ext cx="238500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97" name="PlaceHolder 5"/>
          <p:cNvSpPr>
            <a:spLocks noGrp="1"/>
          </p:cNvSpPr>
          <p:nvPr>
            <p:ph type="body"/>
          </p:nvPr>
        </p:nvSpPr>
        <p:spPr>
          <a:xfrm>
            <a:off x="5881320" y="4477680"/>
            <a:ext cx="238500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98" name="PlaceHolder 6"/>
          <p:cNvSpPr>
            <a:spLocks noGrp="1"/>
          </p:cNvSpPr>
          <p:nvPr>
            <p:ph type="body"/>
          </p:nvPr>
        </p:nvSpPr>
        <p:spPr>
          <a:xfrm>
            <a:off x="3376440" y="4477680"/>
            <a:ext cx="238500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99" name="PlaceHolder 7"/>
          <p:cNvSpPr>
            <a:spLocks noGrp="1"/>
          </p:cNvSpPr>
          <p:nvPr>
            <p:ph type="body"/>
          </p:nvPr>
        </p:nvSpPr>
        <p:spPr>
          <a:xfrm>
            <a:off x="871920" y="4477680"/>
            <a:ext cx="2385000" cy="1645560"/>
          </a:xfrm>
          <a:prstGeom prst="rect">
            <a:avLst/>
          </a:prstGeom>
        </p:spPr>
        <p:txBody>
          <a:bodyPr lIns="0" tIns="0" rIns="0" bIns="0">
            <a:normAutofit/>
          </a:bodyPr>
          <a:lstStyle/>
          <a:p>
            <a:endParaRPr lang="fr-FR" sz="2400" b="0" strike="noStrike" spc="-1">
              <a:solidFill>
                <a:srgbClr val="073E87"/>
              </a:solidFill>
              <a:latin typeface="Candara"/>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338400"/>
            <a:ext cx="8229240" cy="1252440"/>
          </a:xfrm>
          <a:prstGeom prst="rect">
            <a:avLst/>
          </a:prstGeom>
        </p:spPr>
        <p:txBody>
          <a:bodyPr lIns="0" tIns="0" rIns="0" bIns="0" anchor="ctr"/>
          <a:lstStyle/>
          <a:p>
            <a:pPr algn="ctr"/>
            <a:endParaRPr lang="fr-FR" sz="4400" b="0" strike="noStrike" spc="-1">
              <a:solidFill>
                <a:srgbClr val="FFFFFF"/>
              </a:solidFill>
              <a:latin typeface="Lucida Sans Unicode"/>
            </a:endParaRPr>
          </a:p>
        </p:txBody>
      </p:sp>
      <p:sp>
        <p:nvSpPr>
          <p:cNvPr id="20" name="PlaceHolder 2"/>
          <p:cNvSpPr>
            <a:spLocks noGrp="1"/>
          </p:cNvSpPr>
          <p:nvPr>
            <p:ph type="body"/>
          </p:nvPr>
        </p:nvSpPr>
        <p:spPr>
          <a:xfrm>
            <a:off x="871920" y="2675520"/>
            <a:ext cx="7408080" cy="3450240"/>
          </a:xfrm>
          <a:prstGeom prst="rect">
            <a:avLst/>
          </a:prstGeom>
        </p:spPr>
        <p:txBody>
          <a:bodyPr lIns="0" tIns="0" rIns="0" bIns="0">
            <a:normAutofit/>
          </a:bodyPr>
          <a:lstStyle/>
          <a:p>
            <a:endParaRPr lang="fr-FR" sz="2400" b="0" strike="noStrike" spc="-1">
              <a:solidFill>
                <a:srgbClr val="073E87"/>
              </a:solidFill>
              <a:latin typeface="Candara"/>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457200" y="338400"/>
            <a:ext cx="8229240" cy="1252440"/>
          </a:xfrm>
          <a:prstGeom prst="rect">
            <a:avLst/>
          </a:prstGeom>
        </p:spPr>
        <p:txBody>
          <a:bodyPr lIns="0" tIns="0" rIns="0" bIns="0" anchor="ctr"/>
          <a:lstStyle/>
          <a:p>
            <a:pPr algn="ctr"/>
            <a:endParaRPr lang="fr-FR" sz="4400" b="0" strike="noStrike" spc="-1">
              <a:solidFill>
                <a:srgbClr val="FFFFFF"/>
              </a:solidFill>
              <a:latin typeface="Lucida Sans Unicode"/>
            </a:endParaRPr>
          </a:p>
        </p:txBody>
      </p:sp>
      <p:sp>
        <p:nvSpPr>
          <p:cNvPr id="22" name="PlaceHolder 2"/>
          <p:cNvSpPr>
            <a:spLocks noGrp="1"/>
          </p:cNvSpPr>
          <p:nvPr>
            <p:ph type="body"/>
          </p:nvPr>
        </p:nvSpPr>
        <p:spPr>
          <a:xfrm>
            <a:off x="871920" y="2675520"/>
            <a:ext cx="3615120" cy="345024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23" name="PlaceHolder 3"/>
          <p:cNvSpPr>
            <a:spLocks noGrp="1"/>
          </p:cNvSpPr>
          <p:nvPr>
            <p:ph type="body"/>
          </p:nvPr>
        </p:nvSpPr>
        <p:spPr>
          <a:xfrm>
            <a:off x="4668120" y="2675520"/>
            <a:ext cx="3615120" cy="3450240"/>
          </a:xfrm>
          <a:prstGeom prst="rect">
            <a:avLst/>
          </a:prstGeom>
        </p:spPr>
        <p:txBody>
          <a:bodyPr lIns="0" tIns="0" rIns="0" bIns="0">
            <a:normAutofit/>
          </a:bodyPr>
          <a:lstStyle/>
          <a:p>
            <a:endParaRPr lang="fr-FR" sz="2400" b="0" strike="noStrike" spc="-1">
              <a:solidFill>
                <a:srgbClr val="073E87"/>
              </a:solidFill>
              <a:latin typeface="Candara"/>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338400"/>
            <a:ext cx="8229240" cy="1252440"/>
          </a:xfrm>
          <a:prstGeom prst="rect">
            <a:avLst/>
          </a:prstGeom>
        </p:spPr>
        <p:txBody>
          <a:bodyPr lIns="0" tIns="0" rIns="0" bIns="0" anchor="ctr"/>
          <a:lstStyle/>
          <a:p>
            <a:pPr algn="ctr"/>
            <a:endParaRPr lang="fr-FR" sz="4400" b="0" strike="noStrike" spc="-1">
              <a:solidFill>
                <a:srgbClr val="FFFFFF"/>
              </a:solidFill>
              <a:latin typeface="Lucida Sans Unicode"/>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5" name="PlaceHolder 1"/>
          <p:cNvSpPr>
            <a:spLocks noGrp="1"/>
          </p:cNvSpPr>
          <p:nvPr>
            <p:ph type="subTitle"/>
          </p:nvPr>
        </p:nvSpPr>
        <p:spPr>
          <a:xfrm>
            <a:off x="457200" y="338400"/>
            <a:ext cx="8229240" cy="5806800"/>
          </a:xfrm>
          <a:prstGeom prst="rect">
            <a:avLst/>
          </a:prstGeom>
        </p:spPr>
        <p:txBody>
          <a:bodyPr lIns="0" tIns="0" rIns="0" bIns="0" anchor="ctr"/>
          <a:lstStyle/>
          <a:p>
            <a:pPr algn="ctr"/>
            <a:endParaRPr lang="fr-F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338400"/>
            <a:ext cx="8229240" cy="1252440"/>
          </a:xfrm>
          <a:prstGeom prst="rect">
            <a:avLst/>
          </a:prstGeom>
        </p:spPr>
        <p:txBody>
          <a:bodyPr lIns="0" tIns="0" rIns="0" bIns="0" anchor="ctr"/>
          <a:lstStyle/>
          <a:p>
            <a:pPr algn="ctr"/>
            <a:endParaRPr lang="fr-FR" sz="4400" b="0" strike="noStrike" spc="-1">
              <a:solidFill>
                <a:srgbClr val="FFFFFF"/>
              </a:solidFill>
              <a:latin typeface="Lucida Sans Unicode"/>
            </a:endParaRPr>
          </a:p>
        </p:txBody>
      </p:sp>
      <p:sp>
        <p:nvSpPr>
          <p:cNvPr id="27" name="PlaceHolder 2"/>
          <p:cNvSpPr>
            <a:spLocks noGrp="1"/>
          </p:cNvSpPr>
          <p:nvPr>
            <p:ph type="body"/>
          </p:nvPr>
        </p:nvSpPr>
        <p:spPr>
          <a:xfrm>
            <a:off x="871920" y="2675520"/>
            <a:ext cx="361512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28" name="PlaceHolder 3"/>
          <p:cNvSpPr>
            <a:spLocks noGrp="1"/>
          </p:cNvSpPr>
          <p:nvPr>
            <p:ph type="body"/>
          </p:nvPr>
        </p:nvSpPr>
        <p:spPr>
          <a:xfrm>
            <a:off x="871920" y="4477680"/>
            <a:ext cx="361512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29" name="PlaceHolder 4"/>
          <p:cNvSpPr>
            <a:spLocks noGrp="1"/>
          </p:cNvSpPr>
          <p:nvPr>
            <p:ph type="body"/>
          </p:nvPr>
        </p:nvSpPr>
        <p:spPr>
          <a:xfrm>
            <a:off x="4668120" y="2675520"/>
            <a:ext cx="3615120" cy="3450240"/>
          </a:xfrm>
          <a:prstGeom prst="rect">
            <a:avLst/>
          </a:prstGeom>
        </p:spPr>
        <p:txBody>
          <a:bodyPr lIns="0" tIns="0" rIns="0" bIns="0">
            <a:normAutofit/>
          </a:bodyPr>
          <a:lstStyle/>
          <a:p>
            <a:endParaRPr lang="fr-FR" sz="2400" b="0" strike="noStrike" spc="-1">
              <a:solidFill>
                <a:srgbClr val="073E87"/>
              </a:solidFill>
              <a:latin typeface="Candara"/>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338400"/>
            <a:ext cx="8229240" cy="1252440"/>
          </a:xfrm>
          <a:prstGeom prst="rect">
            <a:avLst/>
          </a:prstGeom>
        </p:spPr>
        <p:txBody>
          <a:bodyPr lIns="0" tIns="0" rIns="0" bIns="0" anchor="ctr"/>
          <a:lstStyle/>
          <a:p>
            <a:pPr algn="ctr"/>
            <a:endParaRPr lang="fr-FR" sz="4400" b="0" strike="noStrike" spc="-1">
              <a:solidFill>
                <a:srgbClr val="FFFFFF"/>
              </a:solidFill>
              <a:latin typeface="Lucida Sans Unicode"/>
            </a:endParaRPr>
          </a:p>
        </p:txBody>
      </p:sp>
      <p:sp>
        <p:nvSpPr>
          <p:cNvPr id="31" name="PlaceHolder 2"/>
          <p:cNvSpPr>
            <a:spLocks noGrp="1"/>
          </p:cNvSpPr>
          <p:nvPr>
            <p:ph type="body"/>
          </p:nvPr>
        </p:nvSpPr>
        <p:spPr>
          <a:xfrm>
            <a:off x="871920" y="2675520"/>
            <a:ext cx="3615120" cy="345024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32" name="PlaceHolder 3"/>
          <p:cNvSpPr>
            <a:spLocks noGrp="1"/>
          </p:cNvSpPr>
          <p:nvPr>
            <p:ph type="body"/>
          </p:nvPr>
        </p:nvSpPr>
        <p:spPr>
          <a:xfrm>
            <a:off x="4668120" y="2675520"/>
            <a:ext cx="361512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33" name="PlaceHolder 4"/>
          <p:cNvSpPr>
            <a:spLocks noGrp="1"/>
          </p:cNvSpPr>
          <p:nvPr>
            <p:ph type="body"/>
          </p:nvPr>
        </p:nvSpPr>
        <p:spPr>
          <a:xfrm>
            <a:off x="4668120" y="4477680"/>
            <a:ext cx="3615120" cy="1645560"/>
          </a:xfrm>
          <a:prstGeom prst="rect">
            <a:avLst/>
          </a:prstGeom>
        </p:spPr>
        <p:txBody>
          <a:bodyPr lIns="0" tIns="0" rIns="0" bIns="0">
            <a:normAutofit/>
          </a:bodyPr>
          <a:lstStyle/>
          <a:p>
            <a:endParaRPr lang="fr-FR" sz="2400" b="0" strike="noStrike" spc="-1">
              <a:solidFill>
                <a:srgbClr val="073E87"/>
              </a:solidFill>
              <a:latin typeface="Candara"/>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338400"/>
            <a:ext cx="8229240" cy="1252440"/>
          </a:xfrm>
          <a:prstGeom prst="rect">
            <a:avLst/>
          </a:prstGeom>
        </p:spPr>
        <p:txBody>
          <a:bodyPr lIns="0" tIns="0" rIns="0" bIns="0" anchor="ctr"/>
          <a:lstStyle/>
          <a:p>
            <a:pPr algn="ctr"/>
            <a:endParaRPr lang="fr-FR" sz="4400" b="0" strike="noStrike" spc="-1">
              <a:solidFill>
                <a:srgbClr val="FFFFFF"/>
              </a:solidFill>
              <a:latin typeface="Lucida Sans Unicode"/>
            </a:endParaRPr>
          </a:p>
        </p:txBody>
      </p:sp>
      <p:sp>
        <p:nvSpPr>
          <p:cNvPr id="35" name="PlaceHolder 2"/>
          <p:cNvSpPr>
            <a:spLocks noGrp="1"/>
          </p:cNvSpPr>
          <p:nvPr>
            <p:ph type="body"/>
          </p:nvPr>
        </p:nvSpPr>
        <p:spPr>
          <a:xfrm>
            <a:off x="871920" y="2675520"/>
            <a:ext cx="361512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36" name="PlaceHolder 3"/>
          <p:cNvSpPr>
            <a:spLocks noGrp="1"/>
          </p:cNvSpPr>
          <p:nvPr>
            <p:ph type="body"/>
          </p:nvPr>
        </p:nvSpPr>
        <p:spPr>
          <a:xfrm>
            <a:off x="4668120" y="2675520"/>
            <a:ext cx="3615120" cy="1645560"/>
          </a:xfrm>
          <a:prstGeom prst="rect">
            <a:avLst/>
          </a:prstGeom>
        </p:spPr>
        <p:txBody>
          <a:bodyPr lIns="0" tIns="0" rIns="0" bIns="0">
            <a:normAutofit/>
          </a:bodyPr>
          <a:lstStyle/>
          <a:p>
            <a:endParaRPr lang="fr-FR" sz="2400" b="0" strike="noStrike" spc="-1">
              <a:solidFill>
                <a:srgbClr val="073E87"/>
              </a:solidFill>
              <a:latin typeface="Candara"/>
            </a:endParaRPr>
          </a:p>
        </p:txBody>
      </p:sp>
      <p:sp>
        <p:nvSpPr>
          <p:cNvPr id="37" name="PlaceHolder 4"/>
          <p:cNvSpPr>
            <a:spLocks noGrp="1"/>
          </p:cNvSpPr>
          <p:nvPr>
            <p:ph type="body"/>
          </p:nvPr>
        </p:nvSpPr>
        <p:spPr>
          <a:xfrm>
            <a:off x="871920" y="4477680"/>
            <a:ext cx="7408080" cy="1645560"/>
          </a:xfrm>
          <a:prstGeom prst="rect">
            <a:avLst/>
          </a:prstGeom>
        </p:spPr>
        <p:txBody>
          <a:bodyPr lIns="0" tIns="0" rIns="0" bIns="0">
            <a:normAutofit/>
          </a:bodyPr>
          <a:lstStyle/>
          <a:p>
            <a:endParaRPr lang="fr-FR" sz="2400" b="0" strike="noStrike" spc="-1">
              <a:solidFill>
                <a:srgbClr val="073E87"/>
              </a:solidFill>
              <a:latin typeface="Candara"/>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 name="CustomShape 1" hidden="1"/>
          <p:cNvSpPr/>
          <p:nvPr/>
        </p:nvSpPr>
        <p:spPr>
          <a:xfrm>
            <a:off x="228600" y="228600"/>
            <a:ext cx="8695440" cy="2468520"/>
          </a:xfrm>
          <a:prstGeom prst="roundRect">
            <a:avLst>
              <a:gd name="adj" fmla="val 3362"/>
            </a:avLst>
          </a:prstGeom>
          <a:gradFill>
            <a:gsLst>
              <a:gs pos="0">
                <a:schemeClr val="accent1">
                  <a:lumMod val="75000"/>
                </a:schemeClr>
              </a:gs>
              <a:gs pos="90000">
                <a:schemeClr val="accent1">
                  <a:lumMod val="60000"/>
                  <a:lumOff val="40000"/>
                </a:schemeClr>
              </a:gs>
            </a:gsLst>
            <a:lin ang="16200000"/>
          </a:gradFill>
          <a:ln>
            <a:noFill/>
          </a:ln>
        </p:spPr>
        <p:style>
          <a:lnRef idx="2">
            <a:schemeClr val="accent1">
              <a:shade val="50000"/>
            </a:schemeClr>
          </a:lnRef>
          <a:fillRef idx="1">
            <a:schemeClr val="accent1"/>
          </a:fillRef>
          <a:effectRef idx="0">
            <a:schemeClr val="accent1"/>
          </a:effectRef>
          <a:fontRef idx="minor"/>
        </p:style>
      </p:sp>
      <p:sp>
        <p:nvSpPr>
          <p:cNvPr id="18" name="CustomShape 2"/>
          <p:cNvSpPr/>
          <p:nvPr/>
        </p:nvSpPr>
        <p:spPr>
          <a:xfrm>
            <a:off x="6047280" y="1824480"/>
            <a:ext cx="2876040" cy="713520"/>
          </a:xfrm>
          <a:custGeom>
            <a:avLst/>
            <a:gdLst/>
            <a:ahLst/>
            <a:cxnLst/>
            <a:rect l="l" t="t"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360">
            <a:noFill/>
          </a:ln>
        </p:spPr>
        <p:style>
          <a:lnRef idx="0">
            <a:scrgbClr r="0" g="0" b="0"/>
          </a:lnRef>
          <a:fillRef idx="0">
            <a:scrgbClr r="0" g="0" b="0"/>
          </a:fillRef>
          <a:effectRef idx="0">
            <a:scrgbClr r="0" g="0" b="0"/>
          </a:effectRef>
          <a:fontRef idx="minor"/>
        </p:style>
      </p:sp>
      <p:sp>
        <p:nvSpPr>
          <p:cNvPr id="2" name="CustomShape 3"/>
          <p:cNvSpPr/>
          <p:nvPr/>
        </p:nvSpPr>
        <p:spPr>
          <a:xfrm>
            <a:off x="2619360" y="1696320"/>
            <a:ext cx="5544000" cy="849600"/>
          </a:xfrm>
          <a:custGeom>
            <a:avLst/>
            <a:gdLst/>
            <a:ahLst/>
            <a:cxnLst/>
            <a:rect l="l" t="t"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360">
            <a:noFill/>
          </a:ln>
        </p:spPr>
        <p:style>
          <a:lnRef idx="0">
            <a:scrgbClr r="0" g="0" b="0"/>
          </a:lnRef>
          <a:fillRef idx="0">
            <a:scrgbClr r="0" g="0" b="0"/>
          </a:fillRef>
          <a:effectRef idx="0">
            <a:scrgbClr r="0" g="0" b="0"/>
          </a:effectRef>
          <a:fontRef idx="minor"/>
        </p:style>
      </p:sp>
      <p:sp>
        <p:nvSpPr>
          <p:cNvPr id="3" name="CustomShape 4"/>
          <p:cNvSpPr/>
          <p:nvPr/>
        </p:nvSpPr>
        <p:spPr>
          <a:xfrm>
            <a:off x="2828880" y="1708560"/>
            <a:ext cx="5467680" cy="774000"/>
          </a:xfrm>
          <a:custGeom>
            <a:avLst/>
            <a:gdLst/>
            <a:ahLst/>
            <a:cxnLst/>
            <a:rect l="l" t="t"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a:solidFill>
              <a:srgbClr val="FFFFFF"/>
            </a:solidFill>
          </a:ln>
        </p:spPr>
        <p:style>
          <a:lnRef idx="0">
            <a:scrgbClr r="0" g="0" b="0"/>
          </a:lnRef>
          <a:fillRef idx="0">
            <a:scrgbClr r="0" g="0" b="0"/>
          </a:fillRef>
          <a:effectRef idx="0">
            <a:scrgbClr r="0" g="0" b="0"/>
          </a:effectRef>
          <a:fontRef idx="minor"/>
        </p:style>
      </p:sp>
      <p:sp>
        <p:nvSpPr>
          <p:cNvPr id="4" name="CustomShape 5"/>
          <p:cNvSpPr/>
          <p:nvPr/>
        </p:nvSpPr>
        <p:spPr>
          <a:xfrm>
            <a:off x="5609520" y="1694880"/>
            <a:ext cx="3307680" cy="651240"/>
          </a:xfrm>
          <a:custGeom>
            <a:avLst/>
            <a:gdLst/>
            <a:ahLst/>
            <a:cxnLst/>
            <a:rect l="l" t="t"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a:solidFill>
              <a:srgbClr val="FFFFFF"/>
            </a:solidFill>
          </a:ln>
        </p:spPr>
        <p:style>
          <a:lnRef idx="0">
            <a:scrgbClr r="0" g="0" b="0"/>
          </a:lnRef>
          <a:fillRef idx="0">
            <a:scrgbClr r="0" g="0" b="0"/>
          </a:fillRef>
          <a:effectRef idx="0">
            <a:scrgbClr r="0" g="0" b="0"/>
          </a:effectRef>
          <a:fontRef idx="minor"/>
        </p:style>
      </p:sp>
      <p:sp>
        <p:nvSpPr>
          <p:cNvPr id="5" name="CustomShape 6"/>
          <p:cNvSpPr/>
          <p:nvPr/>
        </p:nvSpPr>
        <p:spPr>
          <a:xfrm>
            <a:off x="211680" y="1679400"/>
            <a:ext cx="8723160" cy="1329480"/>
          </a:xfrm>
          <a:custGeom>
            <a:avLst/>
            <a:gdLst/>
            <a:ahLst/>
            <a:cxnLst/>
            <a:rect l="l" t="t"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rgbClr val="FFFFFF"/>
          </a:solidFill>
          <a:ln w="9360">
            <a:noFill/>
          </a:ln>
        </p:spPr>
        <p:style>
          <a:lnRef idx="0">
            <a:scrgbClr r="0" g="0" b="0"/>
          </a:lnRef>
          <a:fillRef idx="0">
            <a:scrgbClr r="0" g="0" b="0"/>
          </a:fillRef>
          <a:effectRef idx="0">
            <a:scrgbClr r="0" g="0" b="0"/>
          </a:effectRef>
          <a:fontRef idx="minor"/>
        </p:style>
      </p:sp>
      <p:sp>
        <p:nvSpPr>
          <p:cNvPr id="6" name="CustomShape 7"/>
          <p:cNvSpPr/>
          <p:nvPr/>
        </p:nvSpPr>
        <p:spPr>
          <a:xfrm>
            <a:off x="228600" y="228600"/>
            <a:ext cx="8695440" cy="6034680"/>
          </a:xfrm>
          <a:prstGeom prst="roundRect">
            <a:avLst>
              <a:gd name="adj" fmla="val 1272"/>
            </a:avLst>
          </a:prstGeom>
          <a:gradFill>
            <a:gsLst>
              <a:gs pos="0">
                <a:schemeClr val="accent1">
                  <a:lumMod val="75000"/>
                </a:schemeClr>
              </a:gs>
              <a:gs pos="100000">
                <a:schemeClr val="accent1">
                  <a:lumMod val="60000"/>
                  <a:lumOff val="40000"/>
                </a:schemeClr>
              </a:gs>
            </a:gsLst>
            <a:lin ang="5400000"/>
          </a:gradFill>
          <a:ln>
            <a:noFill/>
          </a:ln>
        </p:spPr>
        <p:style>
          <a:lnRef idx="2">
            <a:schemeClr val="accent1">
              <a:shade val="50000"/>
            </a:schemeClr>
          </a:lnRef>
          <a:fillRef idx="1">
            <a:schemeClr val="accent1"/>
          </a:fillRef>
          <a:effectRef idx="0">
            <a:schemeClr val="accent1"/>
          </a:effectRef>
          <a:fontRef idx="minor"/>
        </p:style>
      </p:sp>
      <p:sp>
        <p:nvSpPr>
          <p:cNvPr id="7" name="CustomShape 8"/>
          <p:cNvSpPr/>
          <p:nvPr/>
        </p:nvSpPr>
        <p:spPr>
          <a:xfrm>
            <a:off x="6054840" y="5499360"/>
            <a:ext cx="2879640" cy="714600"/>
          </a:xfrm>
          <a:custGeom>
            <a:avLst/>
            <a:gdLst/>
            <a:ahLst/>
            <a:cxnLst/>
            <a:rect l="l" t="t"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360">
            <a:noFill/>
          </a:ln>
        </p:spPr>
        <p:style>
          <a:lnRef idx="0">
            <a:scrgbClr r="0" g="0" b="0"/>
          </a:lnRef>
          <a:fillRef idx="0">
            <a:scrgbClr r="0" g="0" b="0"/>
          </a:fillRef>
          <a:effectRef idx="0">
            <a:scrgbClr r="0" g="0" b="0"/>
          </a:effectRef>
          <a:fontRef idx="minor"/>
        </p:style>
      </p:sp>
      <p:sp>
        <p:nvSpPr>
          <p:cNvPr id="8" name="CustomShape 9"/>
          <p:cNvSpPr/>
          <p:nvPr/>
        </p:nvSpPr>
        <p:spPr>
          <a:xfrm>
            <a:off x="2622240" y="5370840"/>
            <a:ext cx="5551200" cy="851040"/>
          </a:xfrm>
          <a:custGeom>
            <a:avLst/>
            <a:gdLst/>
            <a:ahLst/>
            <a:cxnLst/>
            <a:rect l="l" t="t"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360">
            <a:noFill/>
          </a:ln>
        </p:spPr>
        <p:style>
          <a:lnRef idx="0">
            <a:scrgbClr r="0" g="0" b="0"/>
          </a:lnRef>
          <a:fillRef idx="0">
            <a:scrgbClr r="0" g="0" b="0"/>
          </a:fillRef>
          <a:effectRef idx="0">
            <a:scrgbClr r="0" g="0" b="0"/>
          </a:effectRef>
          <a:fontRef idx="minor"/>
        </p:style>
      </p:sp>
      <p:sp>
        <p:nvSpPr>
          <p:cNvPr id="9" name="CustomShape 10"/>
          <p:cNvSpPr/>
          <p:nvPr/>
        </p:nvSpPr>
        <p:spPr>
          <a:xfrm>
            <a:off x="2832120" y="5383080"/>
            <a:ext cx="5474520" cy="775080"/>
          </a:xfrm>
          <a:custGeom>
            <a:avLst/>
            <a:gdLst/>
            <a:ahLst/>
            <a:cxnLst/>
            <a:rect l="l" t="t"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a:solidFill>
              <a:srgbClr val="FFFFFF"/>
            </a:solidFill>
          </a:ln>
        </p:spPr>
        <p:style>
          <a:lnRef idx="0">
            <a:scrgbClr r="0" g="0" b="0"/>
          </a:lnRef>
          <a:fillRef idx="0">
            <a:scrgbClr r="0" g="0" b="0"/>
          </a:fillRef>
          <a:effectRef idx="0">
            <a:scrgbClr r="0" g="0" b="0"/>
          </a:effectRef>
          <a:fontRef idx="minor"/>
        </p:style>
      </p:sp>
      <p:sp>
        <p:nvSpPr>
          <p:cNvPr id="10" name="CustomShape 11"/>
          <p:cNvSpPr/>
          <p:nvPr/>
        </p:nvSpPr>
        <p:spPr>
          <a:xfrm>
            <a:off x="5616360" y="5369760"/>
            <a:ext cx="3312000" cy="651960"/>
          </a:xfrm>
          <a:custGeom>
            <a:avLst/>
            <a:gdLst/>
            <a:ahLst/>
            <a:cxnLst/>
            <a:rect l="l" t="t"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a:solidFill>
              <a:srgbClr val="FFFFFF"/>
            </a:solidFill>
          </a:ln>
        </p:spPr>
        <p:style>
          <a:lnRef idx="0">
            <a:scrgbClr r="0" g="0" b="0"/>
          </a:lnRef>
          <a:fillRef idx="0">
            <a:scrgbClr r="0" g="0" b="0"/>
          </a:fillRef>
          <a:effectRef idx="0">
            <a:scrgbClr r="0" g="0" b="0"/>
          </a:effectRef>
          <a:fontRef idx="minor"/>
        </p:style>
      </p:sp>
      <p:sp>
        <p:nvSpPr>
          <p:cNvPr id="11" name="CustomShape 12"/>
          <p:cNvSpPr/>
          <p:nvPr/>
        </p:nvSpPr>
        <p:spPr>
          <a:xfrm>
            <a:off x="211680" y="5353920"/>
            <a:ext cx="8723160" cy="1331280"/>
          </a:xfrm>
          <a:custGeom>
            <a:avLst/>
            <a:gdLst/>
            <a:ahLst/>
            <a:cxnLst/>
            <a:rect l="l" t="t"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rgbClr val="FFFFFF"/>
          </a:solidFill>
          <a:ln w="9360">
            <a:noFill/>
          </a:ln>
        </p:spPr>
        <p:style>
          <a:lnRef idx="0">
            <a:scrgbClr r="0" g="0" b="0"/>
          </a:lnRef>
          <a:fillRef idx="0">
            <a:scrgbClr r="0" g="0" b="0"/>
          </a:fillRef>
          <a:effectRef idx="0">
            <a:scrgbClr r="0" g="0" b="0"/>
          </a:effectRef>
          <a:fontRef idx="minor"/>
        </p:style>
      </p:sp>
      <p:sp>
        <p:nvSpPr>
          <p:cNvPr id="12" name="PlaceHolder 13"/>
          <p:cNvSpPr>
            <a:spLocks noGrp="1"/>
          </p:cNvSpPr>
          <p:nvPr>
            <p:ph type="title"/>
          </p:nvPr>
        </p:nvSpPr>
        <p:spPr>
          <a:xfrm>
            <a:off x="685800" y="1600200"/>
            <a:ext cx="7772040" cy="1779840"/>
          </a:xfrm>
          <a:prstGeom prst="rect">
            <a:avLst/>
          </a:prstGeom>
        </p:spPr>
        <p:txBody>
          <a:bodyPr anchor="b">
            <a:normAutofit/>
          </a:bodyPr>
          <a:lstStyle/>
          <a:p>
            <a:pPr algn="ctr">
              <a:lnSpc>
                <a:spcPct val="100000"/>
              </a:lnSpc>
            </a:pPr>
            <a:r>
              <a:rPr lang="fr-FR" sz="4400" b="0" strike="noStrike" spc="-1">
                <a:solidFill>
                  <a:srgbClr val="FFFFFF"/>
                </a:solidFill>
                <a:latin typeface="Candara"/>
              </a:rPr>
              <a:t>Modifiez le style du titre</a:t>
            </a:r>
            <a:endParaRPr lang="fr-FR" sz="4400" b="0" strike="noStrike" spc="-1">
              <a:solidFill>
                <a:srgbClr val="FFFFFF"/>
              </a:solidFill>
              <a:latin typeface="Lucida Sans Unicode"/>
            </a:endParaRPr>
          </a:p>
        </p:txBody>
      </p:sp>
      <p:sp>
        <p:nvSpPr>
          <p:cNvPr id="13" name="PlaceHolder 14"/>
          <p:cNvSpPr>
            <a:spLocks noGrp="1"/>
          </p:cNvSpPr>
          <p:nvPr>
            <p:ph type="dt"/>
          </p:nvPr>
        </p:nvSpPr>
        <p:spPr>
          <a:xfrm>
            <a:off x="5163840" y="6250320"/>
            <a:ext cx="3786480" cy="364680"/>
          </a:xfrm>
          <a:prstGeom prst="rect">
            <a:avLst/>
          </a:prstGeom>
        </p:spPr>
        <p:txBody>
          <a:bodyPr anchor="ctr"/>
          <a:lstStyle/>
          <a:p>
            <a:pPr algn="r">
              <a:lnSpc>
                <a:spcPct val="100000"/>
              </a:lnSpc>
            </a:pPr>
            <a:fld id="{F71025E2-051A-4D65-AD4C-12B9E9972A20}" type="datetime1">
              <a:rPr lang="fr-FR" sz="1000" b="0" strike="noStrike" spc="-1">
                <a:solidFill>
                  <a:srgbClr val="073E87"/>
                </a:solidFill>
                <a:latin typeface="Lucida Sans Unicode"/>
                <a:ea typeface="Lucida Sans Unicode"/>
              </a:rPr>
              <a:pPr algn="r">
                <a:lnSpc>
                  <a:spcPct val="100000"/>
                </a:lnSpc>
              </a:pPr>
              <a:t>04/06/2020</a:t>
            </a:fld>
            <a:endParaRPr lang="fr-FR" sz="1000" b="0" strike="noStrike" spc="-1">
              <a:latin typeface="Times New Roman"/>
            </a:endParaRPr>
          </a:p>
        </p:txBody>
      </p:sp>
      <p:sp>
        <p:nvSpPr>
          <p:cNvPr id="14" name="PlaceHolder 15"/>
          <p:cNvSpPr>
            <a:spLocks noGrp="1"/>
          </p:cNvSpPr>
          <p:nvPr>
            <p:ph type="ftr"/>
          </p:nvPr>
        </p:nvSpPr>
        <p:spPr>
          <a:xfrm>
            <a:off x="193680" y="6250320"/>
            <a:ext cx="3786480" cy="364680"/>
          </a:xfrm>
          <a:prstGeom prst="rect">
            <a:avLst/>
          </a:prstGeom>
        </p:spPr>
        <p:txBody>
          <a:bodyPr anchor="ctr"/>
          <a:lstStyle/>
          <a:p>
            <a:endParaRPr lang="fr-FR" sz="2400" b="0" strike="noStrike" spc="-1">
              <a:latin typeface="Times New Roman"/>
            </a:endParaRPr>
          </a:p>
        </p:txBody>
      </p:sp>
      <p:sp>
        <p:nvSpPr>
          <p:cNvPr id="15" name="PlaceHolder 16"/>
          <p:cNvSpPr>
            <a:spLocks noGrp="1"/>
          </p:cNvSpPr>
          <p:nvPr>
            <p:ph type="sldNum"/>
          </p:nvPr>
        </p:nvSpPr>
        <p:spPr>
          <a:xfrm>
            <a:off x="3990960" y="6250320"/>
            <a:ext cx="1161360" cy="364680"/>
          </a:xfrm>
          <a:prstGeom prst="rect">
            <a:avLst/>
          </a:prstGeom>
        </p:spPr>
        <p:txBody>
          <a:bodyPr anchor="ctr"/>
          <a:lstStyle/>
          <a:p>
            <a:pPr algn="ctr">
              <a:lnSpc>
                <a:spcPct val="100000"/>
              </a:lnSpc>
            </a:pPr>
            <a:fld id="{8A4BB0AF-5AF5-46E8-9EEA-7899EC54808C}" type="slidenum">
              <a:rPr lang="fr-FR" sz="1000" b="0" strike="noStrike" spc="-1">
                <a:solidFill>
                  <a:srgbClr val="073E87"/>
                </a:solidFill>
                <a:latin typeface="Lucida Sans Unicode"/>
                <a:ea typeface="Lucida Sans Unicode"/>
              </a:rPr>
              <a:pPr algn="ctr">
                <a:lnSpc>
                  <a:spcPct val="100000"/>
                </a:lnSpc>
              </a:pPr>
              <a:t>‹N°›</a:t>
            </a:fld>
            <a:endParaRPr lang="fr-FR" sz="1000" b="0" strike="noStrike" spc="-1">
              <a:latin typeface="Times New Roman"/>
            </a:endParaRPr>
          </a:p>
        </p:txBody>
      </p:sp>
      <p:sp>
        <p:nvSpPr>
          <p:cNvPr id="16" name="PlaceHolder 17"/>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2400" b="0" strike="noStrike" spc="-1">
                <a:solidFill>
                  <a:srgbClr val="073E87"/>
                </a:solidFill>
                <a:latin typeface="Candara"/>
              </a:rPr>
              <a:t>Cliquez pour éditer le format du plan de texte</a:t>
            </a:r>
          </a:p>
          <a:p>
            <a:pPr marL="864000" lvl="1" indent="-324000">
              <a:spcBef>
                <a:spcPts val="1134"/>
              </a:spcBef>
              <a:buClr>
                <a:srgbClr val="000000"/>
              </a:buClr>
              <a:buSzPct val="75000"/>
              <a:buFont typeface="Symbol" charset="2"/>
              <a:buChar char=""/>
            </a:pPr>
            <a:r>
              <a:rPr lang="fr-FR" sz="2000" b="0" strike="noStrike" spc="-1">
                <a:solidFill>
                  <a:srgbClr val="073E87"/>
                </a:solidFill>
                <a:latin typeface="Candara"/>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73E87"/>
                </a:solidFill>
                <a:latin typeface="Candara"/>
              </a:rPr>
              <a:t>Troisième niveau de plan</a:t>
            </a:r>
          </a:p>
          <a:p>
            <a:pPr marL="1728000" lvl="3" indent="-216000">
              <a:spcBef>
                <a:spcPts val="567"/>
              </a:spcBef>
              <a:buClr>
                <a:srgbClr val="000000"/>
              </a:buClr>
              <a:buSzPct val="75000"/>
              <a:buFont typeface="Symbol" charset="2"/>
              <a:buChar char=""/>
            </a:pPr>
            <a:r>
              <a:rPr lang="fr-FR" sz="1600" b="0" strike="noStrike" spc="-1">
                <a:solidFill>
                  <a:srgbClr val="073E87"/>
                </a:solidFill>
                <a:latin typeface="Candara"/>
              </a:rPr>
              <a:t>Quatrième niveau de plan</a:t>
            </a:r>
          </a:p>
          <a:p>
            <a:pPr marL="2160000" lvl="4" indent="-216000">
              <a:spcBef>
                <a:spcPts val="283"/>
              </a:spcBef>
              <a:buClr>
                <a:srgbClr val="000000"/>
              </a:buClr>
              <a:buSzPct val="45000"/>
              <a:buFont typeface="Wingdings" charset="2"/>
              <a:buChar char=""/>
            </a:pPr>
            <a:r>
              <a:rPr lang="fr-FR" sz="2000" b="0" strike="noStrike" spc="-1">
                <a:solidFill>
                  <a:srgbClr val="073E87"/>
                </a:solidFill>
                <a:latin typeface="Candara"/>
              </a:rPr>
              <a:t>Cinquième niveau de plan</a:t>
            </a:r>
          </a:p>
          <a:p>
            <a:pPr marL="2592000" lvl="5" indent="-216000">
              <a:spcBef>
                <a:spcPts val="283"/>
              </a:spcBef>
              <a:buClr>
                <a:srgbClr val="000000"/>
              </a:buClr>
              <a:buSzPct val="45000"/>
              <a:buFont typeface="Wingdings" charset="2"/>
              <a:buChar char=""/>
            </a:pPr>
            <a:r>
              <a:rPr lang="fr-FR" sz="2000" b="0" strike="noStrike" spc="-1">
                <a:solidFill>
                  <a:srgbClr val="073E87"/>
                </a:solidFill>
                <a:latin typeface="Candara"/>
              </a:rPr>
              <a:t>Sixième niveau de plan</a:t>
            </a:r>
          </a:p>
          <a:p>
            <a:pPr marL="3024000" lvl="6" indent="-216000">
              <a:spcBef>
                <a:spcPts val="283"/>
              </a:spcBef>
              <a:buClr>
                <a:srgbClr val="000000"/>
              </a:buClr>
              <a:buSzPct val="45000"/>
              <a:buFont typeface="Wingdings" charset="2"/>
              <a:buChar char=""/>
            </a:pPr>
            <a:r>
              <a:rPr lang="fr-FR" sz="2000" b="0" strike="noStrike" spc="-1">
                <a:solidFill>
                  <a:srgbClr val="073E87"/>
                </a:solidFill>
                <a:latin typeface="Candara"/>
              </a:rPr>
              <a:t>Septième niveau de plan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 name="CustomShape 1"/>
          <p:cNvSpPr/>
          <p:nvPr/>
        </p:nvSpPr>
        <p:spPr>
          <a:xfrm>
            <a:off x="228600" y="228600"/>
            <a:ext cx="8695440" cy="2468520"/>
          </a:xfrm>
          <a:prstGeom prst="roundRect">
            <a:avLst>
              <a:gd name="adj" fmla="val 3362"/>
            </a:avLst>
          </a:prstGeom>
          <a:gradFill>
            <a:gsLst>
              <a:gs pos="0">
                <a:schemeClr val="accent1">
                  <a:lumMod val="75000"/>
                </a:schemeClr>
              </a:gs>
              <a:gs pos="90000">
                <a:schemeClr val="accent1">
                  <a:lumMod val="60000"/>
                  <a:lumOff val="40000"/>
                </a:schemeClr>
              </a:gs>
            </a:gsLst>
            <a:lin ang="16200000"/>
          </a:gradFill>
          <a:ln>
            <a:noFill/>
          </a:ln>
        </p:spPr>
        <p:style>
          <a:lnRef idx="2">
            <a:schemeClr val="accent1">
              <a:shade val="50000"/>
            </a:schemeClr>
          </a:lnRef>
          <a:fillRef idx="1">
            <a:schemeClr val="accent1"/>
          </a:fillRef>
          <a:effectRef idx="0">
            <a:schemeClr val="accent1"/>
          </a:effectRef>
          <a:fontRef idx="minor"/>
        </p:style>
      </p:sp>
      <p:sp>
        <p:nvSpPr>
          <p:cNvPr id="54" name="CustomShape 2"/>
          <p:cNvSpPr/>
          <p:nvPr/>
        </p:nvSpPr>
        <p:spPr>
          <a:xfrm>
            <a:off x="6047280" y="1824480"/>
            <a:ext cx="2876040" cy="713520"/>
          </a:xfrm>
          <a:custGeom>
            <a:avLst/>
            <a:gdLst/>
            <a:ahLst/>
            <a:cxnLst/>
            <a:rect l="l" t="t"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360">
            <a:noFill/>
          </a:ln>
        </p:spPr>
        <p:style>
          <a:lnRef idx="0">
            <a:scrgbClr r="0" g="0" b="0"/>
          </a:lnRef>
          <a:fillRef idx="0">
            <a:scrgbClr r="0" g="0" b="0"/>
          </a:fillRef>
          <a:effectRef idx="0">
            <a:scrgbClr r="0" g="0" b="0"/>
          </a:effectRef>
          <a:fontRef idx="minor"/>
        </p:style>
      </p:sp>
      <p:sp>
        <p:nvSpPr>
          <p:cNvPr id="55" name="CustomShape 3"/>
          <p:cNvSpPr/>
          <p:nvPr/>
        </p:nvSpPr>
        <p:spPr>
          <a:xfrm>
            <a:off x="2619360" y="1696320"/>
            <a:ext cx="5544000" cy="849600"/>
          </a:xfrm>
          <a:custGeom>
            <a:avLst/>
            <a:gdLst/>
            <a:ahLst/>
            <a:cxnLst/>
            <a:rect l="l" t="t"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360">
            <a:noFill/>
          </a:ln>
        </p:spPr>
        <p:style>
          <a:lnRef idx="0">
            <a:scrgbClr r="0" g="0" b="0"/>
          </a:lnRef>
          <a:fillRef idx="0">
            <a:scrgbClr r="0" g="0" b="0"/>
          </a:fillRef>
          <a:effectRef idx="0">
            <a:scrgbClr r="0" g="0" b="0"/>
          </a:effectRef>
          <a:fontRef idx="minor"/>
        </p:style>
      </p:sp>
      <p:sp>
        <p:nvSpPr>
          <p:cNvPr id="56" name="CustomShape 4"/>
          <p:cNvSpPr/>
          <p:nvPr/>
        </p:nvSpPr>
        <p:spPr>
          <a:xfrm>
            <a:off x="2828880" y="1708560"/>
            <a:ext cx="5467680" cy="774000"/>
          </a:xfrm>
          <a:custGeom>
            <a:avLst/>
            <a:gdLst/>
            <a:ahLst/>
            <a:cxnLst/>
            <a:rect l="l" t="t"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a:solidFill>
              <a:srgbClr val="FFFFFF"/>
            </a:solidFill>
          </a:ln>
        </p:spPr>
        <p:style>
          <a:lnRef idx="0">
            <a:scrgbClr r="0" g="0" b="0"/>
          </a:lnRef>
          <a:fillRef idx="0">
            <a:scrgbClr r="0" g="0" b="0"/>
          </a:fillRef>
          <a:effectRef idx="0">
            <a:scrgbClr r="0" g="0" b="0"/>
          </a:effectRef>
          <a:fontRef idx="minor"/>
        </p:style>
      </p:sp>
      <p:sp>
        <p:nvSpPr>
          <p:cNvPr id="57" name="CustomShape 5"/>
          <p:cNvSpPr/>
          <p:nvPr/>
        </p:nvSpPr>
        <p:spPr>
          <a:xfrm>
            <a:off x="5609520" y="1694880"/>
            <a:ext cx="3307680" cy="651240"/>
          </a:xfrm>
          <a:custGeom>
            <a:avLst/>
            <a:gdLst/>
            <a:ahLst/>
            <a:cxnLst/>
            <a:rect l="l" t="t"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a:solidFill>
              <a:srgbClr val="FFFFFF"/>
            </a:solidFill>
          </a:ln>
        </p:spPr>
        <p:style>
          <a:lnRef idx="0">
            <a:scrgbClr r="0" g="0" b="0"/>
          </a:lnRef>
          <a:fillRef idx="0">
            <a:scrgbClr r="0" g="0" b="0"/>
          </a:fillRef>
          <a:effectRef idx="0">
            <a:scrgbClr r="0" g="0" b="0"/>
          </a:effectRef>
          <a:fontRef idx="minor"/>
        </p:style>
      </p:sp>
      <p:sp>
        <p:nvSpPr>
          <p:cNvPr id="58" name="CustomShape 6"/>
          <p:cNvSpPr/>
          <p:nvPr/>
        </p:nvSpPr>
        <p:spPr>
          <a:xfrm>
            <a:off x="211680" y="1679400"/>
            <a:ext cx="8723160" cy="1329480"/>
          </a:xfrm>
          <a:custGeom>
            <a:avLst/>
            <a:gdLst/>
            <a:ahLst/>
            <a:cxnLst/>
            <a:rect l="l" t="t"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rgbClr val="FFFFFF"/>
          </a:solidFill>
          <a:ln w="9360">
            <a:noFill/>
          </a:ln>
        </p:spPr>
        <p:style>
          <a:lnRef idx="0">
            <a:scrgbClr r="0" g="0" b="0"/>
          </a:lnRef>
          <a:fillRef idx="0">
            <a:scrgbClr r="0" g="0" b="0"/>
          </a:fillRef>
          <a:effectRef idx="0">
            <a:scrgbClr r="0" g="0" b="0"/>
          </a:effectRef>
          <a:fontRef idx="minor"/>
        </p:style>
      </p:sp>
      <p:sp>
        <p:nvSpPr>
          <p:cNvPr id="59" name="PlaceHolder 7"/>
          <p:cNvSpPr>
            <a:spLocks noGrp="1"/>
          </p:cNvSpPr>
          <p:nvPr>
            <p:ph type="body"/>
          </p:nvPr>
        </p:nvSpPr>
        <p:spPr>
          <a:xfrm>
            <a:off x="871920" y="2675520"/>
            <a:ext cx="7408080" cy="3450240"/>
          </a:xfrm>
          <a:prstGeom prst="rect">
            <a:avLst/>
          </a:prstGeom>
        </p:spPr>
        <p:txBody>
          <a:bodyPr/>
          <a:lstStyle/>
          <a:p>
            <a:pPr marL="274320" indent="-273960">
              <a:lnSpc>
                <a:spcPct val="100000"/>
              </a:lnSpc>
              <a:spcBef>
                <a:spcPts val="479"/>
              </a:spcBef>
              <a:buClr>
                <a:srgbClr val="31B6FD"/>
              </a:buClr>
              <a:buFont typeface="Symbol"/>
              <a:buChar char=""/>
            </a:pPr>
            <a:r>
              <a:rPr lang="fr-FR" sz="2400" b="0" strike="noStrike" spc="-1">
                <a:solidFill>
                  <a:srgbClr val="073E87"/>
                </a:solidFill>
                <a:latin typeface="Candara"/>
              </a:rPr>
              <a:t>Modifiez les styles du texte du masque</a:t>
            </a:r>
          </a:p>
          <a:p>
            <a:pPr marL="576360" lvl="1" indent="-273960">
              <a:lnSpc>
                <a:spcPct val="100000"/>
              </a:lnSpc>
              <a:spcBef>
                <a:spcPts val="439"/>
              </a:spcBef>
              <a:buClr>
                <a:srgbClr val="31B6FD"/>
              </a:buClr>
              <a:buFont typeface="Symbol"/>
              <a:buChar char=""/>
            </a:pPr>
            <a:r>
              <a:rPr lang="fr-FR" sz="2200" b="0" strike="noStrike" spc="-1">
                <a:solidFill>
                  <a:srgbClr val="073E87"/>
                </a:solidFill>
                <a:latin typeface="Candara"/>
              </a:rPr>
              <a:t>Deuxième niveau</a:t>
            </a:r>
          </a:p>
          <a:p>
            <a:pPr marL="855720" lvl="2" indent="-228240">
              <a:lnSpc>
                <a:spcPct val="100000"/>
              </a:lnSpc>
              <a:spcBef>
                <a:spcPts val="400"/>
              </a:spcBef>
              <a:buClr>
                <a:srgbClr val="31B6FD"/>
              </a:buClr>
              <a:buFont typeface="Symbol"/>
              <a:buChar char=""/>
            </a:pPr>
            <a:r>
              <a:rPr lang="fr-FR" sz="2000" b="0" strike="noStrike" spc="-1">
                <a:solidFill>
                  <a:srgbClr val="073E87"/>
                </a:solidFill>
                <a:latin typeface="Candara"/>
              </a:rPr>
              <a:t>Troisième niveau</a:t>
            </a:r>
          </a:p>
          <a:p>
            <a:pPr marL="1143000" lvl="3" indent="-228240">
              <a:lnSpc>
                <a:spcPct val="100000"/>
              </a:lnSpc>
              <a:spcBef>
                <a:spcPts val="360"/>
              </a:spcBef>
              <a:buClr>
                <a:srgbClr val="31B6FD"/>
              </a:buClr>
              <a:buFont typeface="Symbol"/>
              <a:buChar char=""/>
            </a:pPr>
            <a:r>
              <a:rPr lang="fr-FR" sz="1800" b="0" strike="noStrike" spc="-1">
                <a:solidFill>
                  <a:srgbClr val="073E87"/>
                </a:solidFill>
                <a:latin typeface="Candara"/>
              </a:rPr>
              <a:t>Quatrième niveau</a:t>
            </a:r>
          </a:p>
          <a:p>
            <a:pPr marL="1463040" lvl="4" indent="-228240">
              <a:lnSpc>
                <a:spcPct val="100000"/>
              </a:lnSpc>
              <a:spcBef>
                <a:spcPts val="320"/>
              </a:spcBef>
              <a:buClr>
                <a:srgbClr val="31B6FD"/>
              </a:buClr>
              <a:buFont typeface="Symbol"/>
              <a:buChar char=""/>
            </a:pPr>
            <a:r>
              <a:rPr lang="fr-FR" sz="1600" b="0" strike="noStrike" spc="-1">
                <a:solidFill>
                  <a:srgbClr val="073E87"/>
                </a:solidFill>
                <a:latin typeface="Candara"/>
              </a:rPr>
              <a:t>Cinquième niveau</a:t>
            </a:r>
          </a:p>
        </p:txBody>
      </p:sp>
      <p:sp>
        <p:nvSpPr>
          <p:cNvPr id="60" name="PlaceHolder 8"/>
          <p:cNvSpPr>
            <a:spLocks noGrp="1"/>
          </p:cNvSpPr>
          <p:nvPr>
            <p:ph type="dt"/>
          </p:nvPr>
        </p:nvSpPr>
        <p:spPr>
          <a:xfrm>
            <a:off x="5163840" y="6250320"/>
            <a:ext cx="3786480" cy="364680"/>
          </a:xfrm>
          <a:prstGeom prst="rect">
            <a:avLst/>
          </a:prstGeom>
        </p:spPr>
        <p:txBody>
          <a:bodyPr anchor="ctr"/>
          <a:lstStyle/>
          <a:p>
            <a:pPr algn="r">
              <a:lnSpc>
                <a:spcPct val="100000"/>
              </a:lnSpc>
            </a:pPr>
            <a:fld id="{D60E578D-9F74-47F6-B77F-A59D502A96E6}" type="datetime1">
              <a:rPr lang="fr-FR" sz="1000" b="0" strike="noStrike" spc="-1">
                <a:solidFill>
                  <a:srgbClr val="073E87"/>
                </a:solidFill>
                <a:latin typeface="Lucida Sans Unicode"/>
                <a:ea typeface="Lucida Sans Unicode"/>
              </a:rPr>
              <a:pPr algn="r">
                <a:lnSpc>
                  <a:spcPct val="100000"/>
                </a:lnSpc>
              </a:pPr>
              <a:t>04/06/2020</a:t>
            </a:fld>
            <a:endParaRPr lang="fr-FR" sz="1000" b="0" strike="noStrike" spc="-1">
              <a:latin typeface="Times New Roman"/>
            </a:endParaRPr>
          </a:p>
        </p:txBody>
      </p:sp>
      <p:sp>
        <p:nvSpPr>
          <p:cNvPr id="61" name="PlaceHolder 9"/>
          <p:cNvSpPr>
            <a:spLocks noGrp="1"/>
          </p:cNvSpPr>
          <p:nvPr>
            <p:ph type="ftr"/>
          </p:nvPr>
        </p:nvSpPr>
        <p:spPr>
          <a:xfrm>
            <a:off x="193680" y="6250320"/>
            <a:ext cx="3786480" cy="364680"/>
          </a:xfrm>
          <a:prstGeom prst="rect">
            <a:avLst/>
          </a:prstGeom>
        </p:spPr>
        <p:txBody>
          <a:bodyPr anchor="ctr"/>
          <a:lstStyle/>
          <a:p>
            <a:endParaRPr lang="fr-FR" sz="2400" b="0" strike="noStrike" spc="-1">
              <a:latin typeface="Times New Roman"/>
            </a:endParaRPr>
          </a:p>
        </p:txBody>
      </p:sp>
      <p:sp>
        <p:nvSpPr>
          <p:cNvPr id="62" name="PlaceHolder 10"/>
          <p:cNvSpPr>
            <a:spLocks noGrp="1"/>
          </p:cNvSpPr>
          <p:nvPr>
            <p:ph type="sldNum"/>
          </p:nvPr>
        </p:nvSpPr>
        <p:spPr>
          <a:xfrm>
            <a:off x="3990960" y="6250320"/>
            <a:ext cx="1161360" cy="364680"/>
          </a:xfrm>
          <a:prstGeom prst="rect">
            <a:avLst/>
          </a:prstGeom>
        </p:spPr>
        <p:txBody>
          <a:bodyPr anchor="ctr"/>
          <a:lstStyle/>
          <a:p>
            <a:pPr algn="ctr">
              <a:lnSpc>
                <a:spcPct val="100000"/>
              </a:lnSpc>
            </a:pPr>
            <a:fld id="{8467F1C2-C5FB-4B2C-8E51-41134EA16F91}" type="slidenum">
              <a:rPr lang="fr-FR" sz="1000" b="0" strike="noStrike" spc="-1">
                <a:solidFill>
                  <a:srgbClr val="073E87"/>
                </a:solidFill>
                <a:latin typeface="Lucida Sans Unicode"/>
                <a:ea typeface="Lucida Sans Unicode"/>
              </a:rPr>
              <a:pPr algn="ctr">
                <a:lnSpc>
                  <a:spcPct val="100000"/>
                </a:lnSpc>
              </a:pPr>
              <a:t>‹N°›</a:t>
            </a:fld>
            <a:endParaRPr lang="fr-FR" sz="1000" b="0" strike="noStrike" spc="-1">
              <a:latin typeface="Times New Roman"/>
            </a:endParaRPr>
          </a:p>
        </p:txBody>
      </p:sp>
      <p:sp>
        <p:nvSpPr>
          <p:cNvPr id="63" name="PlaceHolder 11"/>
          <p:cNvSpPr>
            <a:spLocks noGrp="1"/>
          </p:cNvSpPr>
          <p:nvPr>
            <p:ph type="title"/>
          </p:nvPr>
        </p:nvSpPr>
        <p:spPr>
          <a:xfrm>
            <a:off x="457200" y="338400"/>
            <a:ext cx="8229240" cy="1252440"/>
          </a:xfrm>
          <a:prstGeom prst="rect">
            <a:avLst/>
          </a:prstGeom>
        </p:spPr>
        <p:txBody>
          <a:bodyPr anchor="ctr"/>
          <a:lstStyle/>
          <a:p>
            <a:pPr algn="ctr">
              <a:lnSpc>
                <a:spcPct val="100000"/>
              </a:lnSpc>
            </a:pPr>
            <a:r>
              <a:rPr lang="fr-FR" sz="4400" b="0" strike="noStrike" spc="-1">
                <a:solidFill>
                  <a:srgbClr val="FFFFFF"/>
                </a:solidFill>
                <a:latin typeface="Candara"/>
              </a:rPr>
              <a:t>Modifiez le style du titre</a:t>
            </a:r>
            <a:endParaRPr lang="fr-FR" sz="4400" b="0" strike="noStrike" spc="-1">
              <a:solidFill>
                <a:srgbClr val="FFFFFF"/>
              </a:solidFill>
              <a:latin typeface="Lucida Sans Unicode"/>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Shape 1"/>
          <p:cNvSpPr txBox="1"/>
          <p:nvPr/>
        </p:nvSpPr>
        <p:spPr>
          <a:xfrm>
            <a:off x="755640" y="2781000"/>
            <a:ext cx="7772040" cy="1829520"/>
          </a:xfrm>
          <a:prstGeom prst="rect">
            <a:avLst/>
          </a:prstGeom>
          <a:noFill/>
          <a:ln>
            <a:noFill/>
          </a:ln>
        </p:spPr>
        <p:txBody>
          <a:bodyPr anchor="b">
            <a:normAutofit fontScale="62500" lnSpcReduction="20000"/>
          </a:bodyPr>
          <a:lstStyle/>
          <a:p>
            <a:pPr algn="ctr">
              <a:lnSpc>
                <a:spcPct val="100000"/>
              </a:lnSpc>
            </a:pPr>
            <a:r>
              <a:rPr lang="fr-FR" sz="3409" b="1" strike="noStrike" spc="-1">
                <a:solidFill>
                  <a:srgbClr val="464646"/>
                </a:solidFill>
                <a:latin typeface="Candara"/>
              </a:rPr>
              <a:t> </a:t>
            </a:r>
            <a:r>
              <a:t/>
            </a:r>
            <a:br/>
            <a:r>
              <a:t/>
            </a:r>
            <a:br/>
            <a:r>
              <a:rPr lang="fr-FR" sz="5400" b="1" strike="noStrike" spc="-1">
                <a:solidFill>
                  <a:srgbClr val="464646"/>
                </a:solidFill>
                <a:latin typeface="Candara"/>
              </a:rPr>
              <a:t>BILAN ANNEE SCOLAIRE</a:t>
            </a:r>
            <a:r>
              <a:t/>
            </a:r>
            <a:br/>
            <a:r>
              <a:rPr lang="fr-FR" sz="5400" b="1" strike="noStrike" spc="-1">
                <a:solidFill>
                  <a:srgbClr val="464646"/>
                </a:solidFill>
                <a:latin typeface="Candara"/>
              </a:rPr>
              <a:t>2017 - 2018</a:t>
            </a:r>
            <a:r>
              <a:t/>
            </a:r>
            <a:br/>
            <a:endParaRPr lang="fr-FR" sz="5400" b="0" strike="noStrike" spc="-1">
              <a:solidFill>
                <a:srgbClr val="FFFFFF"/>
              </a:solidFill>
              <a:latin typeface="Lucida Sans Unicode"/>
            </a:endParaRPr>
          </a:p>
        </p:txBody>
      </p:sp>
      <p:sp>
        <p:nvSpPr>
          <p:cNvPr id="101" name="CustomShape 2"/>
          <p:cNvSpPr/>
          <p:nvPr/>
        </p:nvSpPr>
        <p:spPr>
          <a:xfrm>
            <a:off x="755640" y="692640"/>
            <a:ext cx="4536000" cy="45612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lstStyle/>
          <a:p>
            <a:pPr>
              <a:lnSpc>
                <a:spcPct val="100000"/>
              </a:lnSpc>
            </a:pPr>
            <a:r>
              <a:rPr lang="fr-FR" sz="2400" b="1" u="sng" strike="noStrike" spc="-1">
                <a:uFillTx/>
                <a:latin typeface="Lucida Sans Unicode"/>
                <a:ea typeface="Lucida Sans Unicode"/>
              </a:rPr>
              <a:t>Collège La Châtoire</a:t>
            </a:r>
            <a:endParaRPr lang="fr-FR" sz="2400" b="0" strike="noStrike" spc="-1">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TextShape 1"/>
          <p:cNvSpPr txBox="1"/>
          <p:nvPr/>
        </p:nvSpPr>
        <p:spPr>
          <a:xfrm>
            <a:off x="871920" y="500040"/>
            <a:ext cx="7408080" cy="5625720"/>
          </a:xfrm>
          <a:prstGeom prst="rect">
            <a:avLst/>
          </a:prstGeom>
          <a:noFill/>
          <a:ln>
            <a:noFill/>
          </a:ln>
        </p:spPr>
        <p:txBody>
          <a:bodyPr>
            <a:normAutofit fontScale="85000" lnSpcReduction="20000"/>
          </a:bodyPr>
          <a:lstStyle/>
          <a:p>
            <a:pPr marL="274320" indent="-273960">
              <a:lnSpc>
                <a:spcPct val="100000"/>
              </a:lnSpc>
              <a:spcBef>
                <a:spcPts val="479"/>
              </a:spcBef>
              <a:buClr>
                <a:srgbClr val="000000"/>
              </a:buClr>
              <a:buFont typeface="Wingdings" charset="2"/>
              <a:buChar char=""/>
            </a:pPr>
            <a:r>
              <a:rPr lang="fr-FR" sz="2400" b="1" strike="noStrike" spc="-1" dirty="0">
                <a:solidFill>
                  <a:srgbClr val="000000"/>
                </a:solidFill>
                <a:latin typeface="Candara"/>
              </a:rPr>
              <a:t>Les retenues pédagogiques</a:t>
            </a:r>
            <a:endParaRPr lang="fr-FR" sz="2400" b="0" strike="noStrike" spc="-1" dirty="0">
              <a:solidFill>
                <a:srgbClr val="073E87"/>
              </a:solidFill>
              <a:latin typeface="Candara"/>
            </a:endParaRPr>
          </a:p>
          <a:p>
            <a:pPr>
              <a:lnSpc>
                <a:spcPct val="100000"/>
              </a:lnSpc>
              <a:spcBef>
                <a:spcPts val="479"/>
              </a:spcBef>
            </a:pPr>
            <a:endParaRPr lang="fr-FR" sz="2400" b="0" strike="noStrike" spc="-1" dirty="0">
              <a:solidFill>
                <a:srgbClr val="073E87"/>
              </a:solidFill>
              <a:latin typeface="Candara"/>
            </a:endParaRPr>
          </a:p>
          <a:p>
            <a:pPr marL="274320" indent="-273960">
              <a:lnSpc>
                <a:spcPct val="100000"/>
              </a:lnSpc>
              <a:spcBef>
                <a:spcPts val="281"/>
              </a:spcBef>
              <a:buClr>
                <a:srgbClr val="31B6FD"/>
              </a:buClr>
              <a:buFont typeface="Symbol"/>
              <a:buChar char=""/>
            </a:pPr>
            <a:r>
              <a:rPr lang="fr-FR" sz="1400" b="0" strike="noStrike" spc="-1" dirty="0">
                <a:solidFill>
                  <a:srgbClr val="000000"/>
                </a:solidFill>
                <a:latin typeface="Candara"/>
              </a:rPr>
              <a:t>Dès la rentrée, un protocole de persévérance scolaire a été mis en place. Il a consisté à redéfinir les modalités des retenues. </a:t>
            </a:r>
            <a:endParaRPr lang="fr-FR" sz="1400" b="0" strike="noStrike" spc="-1" dirty="0">
              <a:solidFill>
                <a:srgbClr val="073E87"/>
              </a:solidFill>
              <a:latin typeface="Candara"/>
            </a:endParaRPr>
          </a:p>
          <a:p>
            <a:pPr marL="274320" indent="-273960">
              <a:lnSpc>
                <a:spcPct val="100000"/>
              </a:lnSpc>
              <a:spcBef>
                <a:spcPts val="281"/>
              </a:spcBef>
            </a:pPr>
            <a:r>
              <a:rPr lang="fr-FR" sz="1400" b="0" strike="noStrike" spc="-1" dirty="0">
                <a:solidFill>
                  <a:srgbClr val="000000"/>
                </a:solidFill>
                <a:latin typeface="Candara"/>
              </a:rPr>
              <a:t>	Celles qui concernent le comportement, perturbations de cours </a:t>
            </a:r>
            <a:r>
              <a:rPr lang="fr-FR" sz="1400" b="0" strike="noStrike" spc="-1" dirty="0" err="1">
                <a:solidFill>
                  <a:srgbClr val="000000"/>
                </a:solidFill>
                <a:latin typeface="Candara"/>
              </a:rPr>
              <a:t>etc</a:t>
            </a:r>
            <a:r>
              <a:rPr lang="fr-FR" sz="1400" b="0" strike="noStrike" spc="-1" dirty="0">
                <a:solidFill>
                  <a:srgbClr val="000000"/>
                </a:solidFill>
                <a:latin typeface="Candara"/>
              </a:rPr>
              <a:t>… sont gérées par la vie scolaire, celles qui sont d’ordre </a:t>
            </a:r>
            <a:r>
              <a:rPr lang="fr-FR" sz="1400" b="0" strike="noStrike" spc="-1" dirty="0" smtClean="0">
                <a:solidFill>
                  <a:srgbClr val="000000"/>
                </a:solidFill>
                <a:latin typeface="Candara"/>
              </a:rPr>
              <a:t>pédagogiques </a:t>
            </a:r>
            <a:r>
              <a:rPr lang="fr-FR" sz="1400" b="0" strike="noStrike" spc="-1" dirty="0">
                <a:solidFill>
                  <a:srgbClr val="000000"/>
                </a:solidFill>
                <a:latin typeface="Candara"/>
              </a:rPr>
              <a:t>doivent être prises en charge par l’équipe enseignante dans l’emploi du temps d’un professeur.</a:t>
            </a:r>
            <a:endParaRPr lang="fr-FR" sz="1400" b="0" strike="noStrike" spc="-1" dirty="0">
              <a:solidFill>
                <a:srgbClr val="073E87"/>
              </a:solidFill>
              <a:latin typeface="Candara"/>
            </a:endParaRPr>
          </a:p>
          <a:p>
            <a:pPr marL="274320" indent="-273960">
              <a:lnSpc>
                <a:spcPct val="100000"/>
              </a:lnSpc>
              <a:spcBef>
                <a:spcPts val="281"/>
              </a:spcBef>
            </a:pPr>
            <a:r>
              <a:rPr lang="fr-FR" sz="1400" b="0" strike="noStrike" spc="-1" dirty="0">
                <a:solidFill>
                  <a:srgbClr val="000000"/>
                </a:solidFill>
                <a:latin typeface="Candara"/>
              </a:rPr>
              <a:t>	Il reste essentiel que l’enseignant garde l’autorité pédagogique pour tout manquement lié au travail scolaire.</a:t>
            </a:r>
            <a:endParaRPr lang="fr-FR" sz="1400" b="0" strike="noStrike" spc="-1" dirty="0">
              <a:solidFill>
                <a:srgbClr val="073E87"/>
              </a:solidFill>
              <a:latin typeface="Candara"/>
            </a:endParaRPr>
          </a:p>
          <a:p>
            <a:pPr marL="274320" indent="-273960">
              <a:lnSpc>
                <a:spcPct val="100000"/>
              </a:lnSpc>
              <a:spcBef>
                <a:spcPts val="281"/>
              </a:spcBef>
            </a:pPr>
            <a:r>
              <a:rPr lang="fr-FR" sz="1400" b="0" strike="noStrike" spc="-1" dirty="0">
                <a:solidFill>
                  <a:srgbClr val="000000"/>
                </a:solidFill>
                <a:latin typeface="Candara"/>
              </a:rPr>
              <a:t>	Toutes les retenues sont saisies dans PRONOTE.</a:t>
            </a:r>
            <a:endParaRPr lang="fr-FR" sz="1400" b="0" strike="noStrike" spc="-1" dirty="0">
              <a:solidFill>
                <a:srgbClr val="073E87"/>
              </a:solidFill>
              <a:latin typeface="Candara"/>
            </a:endParaRPr>
          </a:p>
          <a:p>
            <a:pPr marL="274320" indent="-273960">
              <a:lnSpc>
                <a:spcPct val="100000"/>
              </a:lnSpc>
              <a:spcBef>
                <a:spcPts val="241"/>
              </a:spcBef>
            </a:pPr>
            <a:r>
              <a:rPr lang="fr-FR" sz="1200" b="0" strike="noStrike" spc="-1" dirty="0">
                <a:solidFill>
                  <a:srgbClr val="000000"/>
                </a:solidFill>
                <a:latin typeface="Candara"/>
              </a:rPr>
              <a:t>	</a:t>
            </a:r>
            <a:endParaRPr lang="fr-FR" sz="1200" b="0" strike="noStrike" spc="-1" dirty="0">
              <a:solidFill>
                <a:srgbClr val="073E87"/>
              </a:solidFill>
              <a:latin typeface="Candara"/>
            </a:endParaRPr>
          </a:p>
          <a:p>
            <a:pPr marL="274320" indent="-273960">
              <a:lnSpc>
                <a:spcPct val="100000"/>
              </a:lnSpc>
              <a:spcBef>
                <a:spcPts val="479"/>
              </a:spcBef>
              <a:buClr>
                <a:srgbClr val="000000"/>
              </a:buClr>
              <a:buFont typeface="Wingdings" charset="2"/>
              <a:buChar char=""/>
            </a:pPr>
            <a:r>
              <a:rPr lang="fr-FR" sz="2400" b="1" strike="noStrike" spc="-1" dirty="0">
                <a:solidFill>
                  <a:srgbClr val="000000"/>
                </a:solidFill>
                <a:latin typeface="Candara"/>
              </a:rPr>
              <a:t>Les exclusions de cours</a:t>
            </a:r>
            <a:endParaRPr lang="fr-FR" sz="2400" b="0" strike="noStrike" spc="-1" dirty="0">
              <a:solidFill>
                <a:srgbClr val="073E87"/>
              </a:solidFill>
              <a:latin typeface="Candara"/>
            </a:endParaRPr>
          </a:p>
          <a:p>
            <a:pPr marL="274320" indent="-273960">
              <a:lnSpc>
                <a:spcPct val="100000"/>
              </a:lnSpc>
              <a:spcBef>
                <a:spcPts val="241"/>
              </a:spcBef>
            </a:pPr>
            <a:endParaRPr lang="fr-FR" sz="2400" b="0" strike="noStrike" spc="-1" dirty="0">
              <a:solidFill>
                <a:srgbClr val="073E87"/>
              </a:solidFill>
              <a:latin typeface="Candara"/>
            </a:endParaRPr>
          </a:p>
          <a:p>
            <a:pPr marL="274320" indent="-273960">
              <a:lnSpc>
                <a:spcPct val="100000"/>
              </a:lnSpc>
              <a:spcBef>
                <a:spcPts val="281"/>
              </a:spcBef>
            </a:pPr>
            <a:r>
              <a:rPr lang="fr-FR" sz="1200" b="0" strike="noStrike" spc="-1" dirty="0">
                <a:solidFill>
                  <a:srgbClr val="000000"/>
                </a:solidFill>
                <a:latin typeface="Candara"/>
              </a:rPr>
              <a:t>	</a:t>
            </a:r>
            <a:r>
              <a:rPr lang="fr-FR" sz="1400" b="0" strike="noStrike" spc="-1" dirty="0">
                <a:solidFill>
                  <a:srgbClr val="000000"/>
                </a:solidFill>
                <a:latin typeface="Candara"/>
              </a:rPr>
              <a:t>Les exclusions de cours ont été saisies sur PRONOTE par la vie scolaire, ce qui a permis un suivi plus fin des élèves perturbateurs.</a:t>
            </a:r>
            <a:endParaRPr lang="fr-FR" sz="1400" b="0" strike="noStrike" spc="-1" dirty="0">
              <a:solidFill>
                <a:srgbClr val="073E87"/>
              </a:solidFill>
              <a:latin typeface="Candara"/>
            </a:endParaRPr>
          </a:p>
          <a:p>
            <a:pPr marL="274320" indent="-273960">
              <a:lnSpc>
                <a:spcPct val="100000"/>
              </a:lnSpc>
              <a:spcBef>
                <a:spcPts val="241"/>
              </a:spcBef>
            </a:pPr>
            <a:endParaRPr lang="fr-FR" sz="1400" b="0" strike="noStrike" spc="-1" dirty="0">
              <a:solidFill>
                <a:srgbClr val="073E87"/>
              </a:solidFill>
              <a:latin typeface="Candara"/>
            </a:endParaRPr>
          </a:p>
          <a:p>
            <a:pPr marL="274320" indent="-273960">
              <a:lnSpc>
                <a:spcPct val="100000"/>
              </a:lnSpc>
              <a:spcBef>
                <a:spcPts val="479"/>
              </a:spcBef>
              <a:buClr>
                <a:srgbClr val="000000"/>
              </a:buClr>
              <a:buFont typeface="Wingdings" charset="2"/>
              <a:buChar char=""/>
            </a:pPr>
            <a:r>
              <a:rPr lang="fr-FR" sz="2400" b="1" strike="noStrike" spc="-1" dirty="0">
                <a:solidFill>
                  <a:srgbClr val="000000"/>
                </a:solidFill>
                <a:latin typeface="Candara"/>
              </a:rPr>
              <a:t>L’accueil des élèves</a:t>
            </a:r>
            <a:endParaRPr lang="fr-FR" sz="2400" b="0" strike="noStrike" spc="-1" dirty="0">
              <a:solidFill>
                <a:srgbClr val="073E87"/>
              </a:solidFill>
              <a:latin typeface="Candara"/>
            </a:endParaRPr>
          </a:p>
          <a:p>
            <a:pPr marL="274320" indent="-273960">
              <a:lnSpc>
                <a:spcPct val="100000"/>
              </a:lnSpc>
              <a:spcBef>
                <a:spcPts val="479"/>
              </a:spcBef>
            </a:pPr>
            <a:r>
              <a:rPr lang="fr-FR" sz="1400" b="1" strike="noStrike" spc="-1" dirty="0">
                <a:solidFill>
                  <a:srgbClr val="000000"/>
                </a:solidFill>
                <a:latin typeface="Candara"/>
              </a:rPr>
              <a:t>	</a:t>
            </a:r>
            <a:r>
              <a:rPr lang="fr-FR" sz="1400" b="0" strike="noStrike" spc="-1" dirty="0">
                <a:solidFill>
                  <a:srgbClr val="000000"/>
                </a:solidFill>
                <a:latin typeface="Candara"/>
              </a:rPr>
              <a:t>L’un des objectifs de la vie scolaire est le </a:t>
            </a:r>
            <a:r>
              <a:rPr lang="fr-FR" sz="1400" b="0" strike="noStrike" spc="-1" dirty="0" smtClean="0">
                <a:solidFill>
                  <a:srgbClr val="000000"/>
                </a:solidFill>
                <a:latin typeface="Candara"/>
              </a:rPr>
              <a:t>bien-être </a:t>
            </a:r>
            <a:r>
              <a:rPr lang="fr-FR" sz="1400" b="0" strike="noStrike" spc="-1" dirty="0">
                <a:solidFill>
                  <a:srgbClr val="000000"/>
                </a:solidFill>
                <a:latin typeface="Candara"/>
              </a:rPr>
              <a:t>des élèves. C’est pourquoi il leur est offert l’accès au FSE tout au long de la journée. </a:t>
            </a:r>
            <a:endParaRPr lang="fr-FR" sz="1400" b="0" strike="noStrike" spc="-1" dirty="0">
              <a:solidFill>
                <a:srgbClr val="073E87"/>
              </a:solidFill>
              <a:latin typeface="Candara"/>
            </a:endParaRPr>
          </a:p>
          <a:p>
            <a:pPr marL="274320" indent="-273960">
              <a:lnSpc>
                <a:spcPct val="100000"/>
              </a:lnSpc>
              <a:spcBef>
                <a:spcPts val="241"/>
              </a:spcBef>
            </a:pPr>
            <a:r>
              <a:rPr lang="fr-FR" sz="1400" b="0" strike="noStrike" spc="-1" dirty="0">
                <a:solidFill>
                  <a:srgbClr val="000000"/>
                </a:solidFill>
                <a:latin typeface="Candara"/>
              </a:rPr>
              <a:t>	Le temps libre des élèves se partage entre la salle d’étude pour les leçons avec la possibilité de travail de groupe, le CDI pour la lecture, les recherches ou l’espace mandala, Le FSE et des tâches liées aux différents projets.</a:t>
            </a:r>
            <a:endParaRPr lang="fr-FR" sz="1400" b="0" strike="noStrike" spc="-1" dirty="0">
              <a:solidFill>
                <a:srgbClr val="073E87"/>
              </a:solidFill>
              <a:latin typeface="Candara"/>
            </a:endParaRPr>
          </a:p>
          <a:p>
            <a:pPr marL="274320" indent="-273960">
              <a:lnSpc>
                <a:spcPct val="100000"/>
              </a:lnSpc>
              <a:spcBef>
                <a:spcPts val="459"/>
              </a:spcBef>
            </a:pPr>
            <a:r>
              <a:rPr lang="fr-FR" sz="1400" b="1" strike="noStrike" spc="-1" dirty="0">
                <a:solidFill>
                  <a:srgbClr val="000000"/>
                </a:solidFill>
                <a:latin typeface="Candara"/>
              </a:rPr>
              <a:t> 	</a:t>
            </a:r>
            <a:r>
              <a:rPr lang="fr-FR" sz="1400" b="0" strike="noStrike" spc="-1" dirty="0">
                <a:solidFill>
                  <a:srgbClr val="000000"/>
                </a:solidFill>
                <a:latin typeface="Candara"/>
              </a:rPr>
              <a:t>Cette organisation a permis d’instaurer un climat plus serein </a:t>
            </a:r>
            <a:r>
              <a:rPr lang="fr-FR" sz="1400" b="0" strike="noStrike" spc="-1" dirty="0" smtClean="0">
                <a:solidFill>
                  <a:srgbClr val="000000"/>
                </a:solidFill>
                <a:latin typeface="Candara"/>
              </a:rPr>
              <a:t>sur </a:t>
            </a:r>
            <a:r>
              <a:rPr lang="fr-FR" sz="1400" b="0" strike="noStrike" spc="-1" dirty="0">
                <a:solidFill>
                  <a:srgbClr val="000000"/>
                </a:solidFill>
                <a:latin typeface="Candara"/>
              </a:rPr>
              <a:t>les différents sites.</a:t>
            </a:r>
            <a:endParaRPr lang="fr-FR" sz="1400" b="0" strike="noStrike" spc="-1" dirty="0">
              <a:solidFill>
                <a:srgbClr val="073E87"/>
              </a:solidFill>
              <a:latin typeface="Candara"/>
            </a:endParaRPr>
          </a:p>
          <a:p>
            <a:pPr marL="274320" indent="-273960">
              <a:lnSpc>
                <a:spcPct val="100000"/>
              </a:lnSpc>
              <a:spcBef>
                <a:spcPts val="261"/>
              </a:spcBef>
            </a:pPr>
            <a:endParaRPr lang="fr-FR" sz="1200" b="0" strike="noStrike" spc="-1" dirty="0">
              <a:solidFill>
                <a:srgbClr val="073E87"/>
              </a:solidFill>
              <a:latin typeface="Candara"/>
            </a:endParaRPr>
          </a:p>
          <a:p>
            <a:pPr marL="274320" indent="-273960">
              <a:lnSpc>
                <a:spcPct val="100000"/>
              </a:lnSpc>
              <a:spcBef>
                <a:spcPts val="519"/>
              </a:spcBef>
              <a:buClr>
                <a:srgbClr val="000000"/>
              </a:buClr>
              <a:buFont typeface="Wingdings" charset="2"/>
              <a:buChar char=""/>
            </a:pPr>
            <a:r>
              <a:rPr lang="fr-FR" sz="2600" b="1" strike="noStrike" spc="-1" dirty="0">
                <a:solidFill>
                  <a:srgbClr val="000000"/>
                </a:solidFill>
                <a:latin typeface="Candara"/>
              </a:rPr>
              <a:t> La mesure de responsabilisation</a:t>
            </a:r>
            <a:endParaRPr lang="fr-FR" sz="2600" b="0" strike="noStrike" spc="-1" dirty="0">
              <a:solidFill>
                <a:srgbClr val="073E87"/>
              </a:solidFill>
              <a:latin typeface="Candara"/>
            </a:endParaRPr>
          </a:p>
          <a:p>
            <a:pPr marL="274320" indent="-273960">
              <a:lnSpc>
                <a:spcPct val="100000"/>
              </a:lnSpc>
              <a:spcBef>
                <a:spcPts val="479"/>
              </a:spcBef>
            </a:pPr>
            <a:r>
              <a:rPr lang="fr-FR" sz="2400" b="1" strike="noStrike" spc="-1" dirty="0">
                <a:solidFill>
                  <a:srgbClr val="000000"/>
                </a:solidFill>
                <a:latin typeface="Candara"/>
              </a:rPr>
              <a:t>	</a:t>
            </a:r>
            <a:r>
              <a:rPr lang="fr-FR" sz="1400" b="0" strike="noStrike" spc="-1" dirty="0">
                <a:solidFill>
                  <a:srgbClr val="000000"/>
                </a:solidFill>
                <a:latin typeface="Candara"/>
              </a:rPr>
              <a:t>Le collège a signé une convention avec l’association « Allons jouer mangue » afin de mettre en place une mesure de responsabilisation dont l’activité est liée au motif de sanction dans le collège. </a:t>
            </a:r>
            <a:endParaRPr lang="fr-FR" sz="1400" b="0" strike="noStrike" spc="-1" dirty="0">
              <a:solidFill>
                <a:srgbClr val="073E87"/>
              </a:solidFill>
              <a:latin typeface="Candara"/>
            </a:endParaRPr>
          </a:p>
          <a:p>
            <a:pPr marL="274320" indent="-273960">
              <a:lnSpc>
                <a:spcPct val="100000"/>
              </a:lnSpc>
              <a:spcBef>
                <a:spcPts val="281"/>
              </a:spcBef>
            </a:pPr>
            <a:r>
              <a:rPr lang="fr-FR" sz="1400" b="0" strike="noStrike" spc="-1" dirty="0">
                <a:solidFill>
                  <a:srgbClr val="000000"/>
                </a:solidFill>
                <a:latin typeface="Candara"/>
              </a:rPr>
              <a:t>	5 élèves ont bénéficié de ce dispositif et ont pu participer à des ateliers citoyens.</a:t>
            </a:r>
            <a:endParaRPr lang="fr-FR" sz="1400" b="0" strike="noStrike" spc="-1" dirty="0">
              <a:solidFill>
                <a:srgbClr val="073E87"/>
              </a:solidFill>
              <a:latin typeface="Candar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4" name="Table 1"/>
          <p:cNvGraphicFramePr/>
          <p:nvPr/>
        </p:nvGraphicFramePr>
        <p:xfrm>
          <a:off x="755640" y="1989000"/>
          <a:ext cx="5927040" cy="792000"/>
        </p:xfrm>
        <a:graphic>
          <a:graphicData uri="http://schemas.openxmlformats.org/drawingml/2006/table">
            <a:tbl>
              <a:tblPr/>
              <a:tblGrid>
                <a:gridCol w="1481760"/>
                <a:gridCol w="1481760"/>
                <a:gridCol w="1481760"/>
                <a:gridCol w="1481760"/>
              </a:tblGrid>
              <a:tr h="396000">
                <a:tc>
                  <a:txBody>
                    <a:bodyPr/>
                    <a:lstStyle/>
                    <a:p>
                      <a:pPr algn="ctr">
                        <a:lnSpc>
                          <a:spcPct val="100000"/>
                        </a:lnSpc>
                      </a:pPr>
                      <a:r>
                        <a:rPr lang="fr-FR" sz="1800" b="0" strike="noStrike" spc="-1">
                          <a:solidFill>
                            <a:srgbClr val="000000"/>
                          </a:solidFill>
                          <a:latin typeface="Candara"/>
                        </a:rPr>
                        <a:t>6</a:t>
                      </a:r>
                      <a:r>
                        <a:rPr lang="fr-FR" sz="1800" b="0" strike="noStrike" spc="-1" baseline="30000">
                          <a:solidFill>
                            <a:srgbClr val="000000"/>
                          </a:solidFill>
                          <a:latin typeface="Candara"/>
                        </a:rPr>
                        <a:t>ème</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5ème</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4</a:t>
                      </a:r>
                      <a:r>
                        <a:rPr lang="fr-FR" sz="1800" b="0" strike="noStrike" spc="-1" baseline="30000">
                          <a:solidFill>
                            <a:srgbClr val="000000"/>
                          </a:solidFill>
                          <a:latin typeface="Candara"/>
                        </a:rPr>
                        <a:t>ème</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3ème</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396000">
                <a:tc>
                  <a:txBody>
                    <a:bodyPr/>
                    <a:lstStyle/>
                    <a:p>
                      <a:pPr algn="ctr">
                        <a:lnSpc>
                          <a:spcPct val="100000"/>
                        </a:lnSpc>
                      </a:pPr>
                      <a:r>
                        <a:rPr lang="fr-FR" sz="1800" b="0" strike="noStrike" spc="-1">
                          <a:solidFill>
                            <a:srgbClr val="000000"/>
                          </a:solidFill>
                          <a:latin typeface="Candara"/>
                        </a:rPr>
                        <a:t>0.1%</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0.3%</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0.3%</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0.4%</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
        <p:nvSpPr>
          <p:cNvPr id="125" name="TextShape 2"/>
          <p:cNvSpPr txBox="1"/>
          <p:nvPr/>
        </p:nvSpPr>
        <p:spPr>
          <a:xfrm>
            <a:off x="457200" y="338400"/>
            <a:ext cx="8229240" cy="1252440"/>
          </a:xfrm>
          <a:prstGeom prst="rect">
            <a:avLst/>
          </a:prstGeom>
          <a:noFill/>
          <a:ln>
            <a:noFill/>
          </a:ln>
        </p:spPr>
        <p:txBody>
          <a:bodyPr anchor="ctr"/>
          <a:lstStyle/>
          <a:p>
            <a:pPr algn="ctr">
              <a:lnSpc>
                <a:spcPct val="100000"/>
              </a:lnSpc>
            </a:pPr>
            <a:r>
              <a:rPr lang="fr-FR" sz="4400" b="0" strike="noStrike" spc="-1">
                <a:solidFill>
                  <a:srgbClr val="000000"/>
                </a:solidFill>
                <a:latin typeface="Candara"/>
              </a:rPr>
              <a:t>Absentéisme et retard des élèves</a:t>
            </a:r>
            <a:endParaRPr lang="fr-FR" sz="4400" b="0" strike="noStrike" spc="-1">
              <a:solidFill>
                <a:srgbClr val="FFFFFF"/>
              </a:solidFill>
              <a:latin typeface="Lucida Sans Unicode"/>
            </a:endParaRPr>
          </a:p>
        </p:txBody>
      </p:sp>
      <p:sp>
        <p:nvSpPr>
          <p:cNvPr id="126" name="CustomShape 3"/>
          <p:cNvSpPr/>
          <p:nvPr/>
        </p:nvSpPr>
        <p:spPr>
          <a:xfrm>
            <a:off x="755640" y="1628640"/>
            <a:ext cx="7704360" cy="257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100" b="0" strike="noStrike" spc="-1">
                <a:latin typeface="Lucida Sans Unicode"/>
                <a:ea typeface="Lucida Sans Unicode"/>
              </a:rPr>
              <a:t>Un taux de retards faible quelque soit le niveau. </a:t>
            </a:r>
            <a:endParaRPr lang="fr-FR" sz="1100" b="0" strike="noStrike" spc="-1">
              <a:latin typeface="Arial"/>
            </a:endParaRPr>
          </a:p>
        </p:txBody>
      </p:sp>
      <p:sp>
        <p:nvSpPr>
          <p:cNvPr id="127" name="CustomShape 4"/>
          <p:cNvSpPr/>
          <p:nvPr/>
        </p:nvSpPr>
        <p:spPr>
          <a:xfrm>
            <a:off x="755640" y="3513240"/>
            <a:ext cx="7416360" cy="455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0" strike="noStrike" spc="-1">
                <a:latin typeface="Candara"/>
                <a:ea typeface="Lucida Sans Unicode"/>
              </a:rPr>
              <a:t>Un taux d’absentéisme important essentiellement dû à un petit nombre d’élèves très absentéistes.</a:t>
            </a:r>
            <a:endParaRPr lang="fr-FR" sz="1200" b="0" strike="noStrike" spc="-1">
              <a:latin typeface="Arial"/>
            </a:endParaRPr>
          </a:p>
          <a:p>
            <a:pPr>
              <a:lnSpc>
                <a:spcPct val="100000"/>
              </a:lnSpc>
            </a:pPr>
            <a:r>
              <a:rPr lang="fr-FR" sz="1200" b="0" strike="noStrike" spc="-1">
                <a:latin typeface="Candara"/>
                <a:ea typeface="Lucida Sans Unicode"/>
              </a:rPr>
              <a:t>La moyenne académique se situe aux environs de 3% à 4%</a:t>
            </a:r>
            <a:endParaRPr lang="fr-FR" sz="1200" b="0" strike="noStrike" spc="-1">
              <a:latin typeface="Arial"/>
            </a:endParaRPr>
          </a:p>
        </p:txBody>
      </p:sp>
      <p:graphicFrame>
        <p:nvGraphicFramePr>
          <p:cNvPr id="128" name="Table 5"/>
          <p:cNvGraphicFramePr/>
          <p:nvPr/>
        </p:nvGraphicFramePr>
        <p:xfrm>
          <a:off x="755640" y="4221000"/>
          <a:ext cx="5933160" cy="741240"/>
        </p:xfrm>
        <a:graphic>
          <a:graphicData uri="http://schemas.openxmlformats.org/drawingml/2006/table">
            <a:tbl>
              <a:tblPr/>
              <a:tblGrid>
                <a:gridCol w="1483200"/>
                <a:gridCol w="1483200"/>
                <a:gridCol w="1483200"/>
                <a:gridCol w="1483560"/>
              </a:tblGrid>
              <a:tr h="370800">
                <a:tc>
                  <a:txBody>
                    <a:bodyPr/>
                    <a:lstStyle/>
                    <a:p>
                      <a:pPr algn="ctr">
                        <a:lnSpc>
                          <a:spcPct val="100000"/>
                        </a:lnSpc>
                      </a:pPr>
                      <a:r>
                        <a:rPr lang="fr-FR" sz="1800" b="0" strike="noStrike" spc="-1">
                          <a:solidFill>
                            <a:srgbClr val="000000"/>
                          </a:solidFill>
                          <a:latin typeface="Candara"/>
                        </a:rPr>
                        <a:t>6</a:t>
                      </a:r>
                      <a:r>
                        <a:rPr lang="fr-FR" sz="1800" b="0" strike="noStrike" spc="-1" baseline="30000">
                          <a:solidFill>
                            <a:srgbClr val="000000"/>
                          </a:solidFill>
                          <a:latin typeface="Candara"/>
                        </a:rPr>
                        <a:t>ème</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5</a:t>
                      </a:r>
                      <a:r>
                        <a:rPr lang="fr-FR" sz="1800" b="0" strike="noStrike" spc="-1" baseline="30000">
                          <a:solidFill>
                            <a:srgbClr val="000000"/>
                          </a:solidFill>
                          <a:latin typeface="Candara"/>
                        </a:rPr>
                        <a:t>ème</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4</a:t>
                      </a:r>
                      <a:r>
                        <a:rPr lang="fr-FR" sz="1800" b="0" strike="noStrike" spc="-1" baseline="30000">
                          <a:solidFill>
                            <a:srgbClr val="000000"/>
                          </a:solidFill>
                          <a:latin typeface="Candara"/>
                        </a:rPr>
                        <a:t>ème</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3</a:t>
                      </a:r>
                      <a:r>
                        <a:rPr lang="fr-FR" sz="1800" b="0" strike="noStrike" spc="-1" baseline="30000">
                          <a:solidFill>
                            <a:srgbClr val="000000"/>
                          </a:solidFill>
                          <a:latin typeface="Candara"/>
                        </a:rPr>
                        <a:t>ème</a:t>
                      </a:r>
                      <a:r>
                        <a:rPr lang="fr-FR" sz="1800" b="0" strike="noStrike" spc="-1">
                          <a:solidFill>
                            <a:srgbClr val="000000"/>
                          </a:solidFill>
                          <a:latin typeface="Candara"/>
                        </a:rPr>
                        <a:t> </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370440">
                <a:tc>
                  <a:txBody>
                    <a:bodyPr/>
                    <a:lstStyle/>
                    <a:p>
                      <a:pPr algn="ctr">
                        <a:lnSpc>
                          <a:spcPct val="100000"/>
                        </a:lnSpc>
                      </a:pPr>
                      <a:r>
                        <a:rPr lang="fr-FR" sz="1600" b="0" strike="noStrike" spc="-1">
                          <a:solidFill>
                            <a:srgbClr val="000000"/>
                          </a:solidFill>
                          <a:latin typeface="Candara"/>
                        </a:rPr>
                        <a:t>4.3%</a:t>
                      </a:r>
                      <a:endParaRPr lang="fr-FR" sz="16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600" b="0" strike="noStrike" spc="-1">
                          <a:solidFill>
                            <a:srgbClr val="000000"/>
                          </a:solidFill>
                          <a:latin typeface="Candara"/>
                        </a:rPr>
                        <a:t>6.1%</a:t>
                      </a:r>
                      <a:endParaRPr lang="fr-FR" sz="16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600" b="0" strike="noStrike" spc="-1">
                          <a:solidFill>
                            <a:srgbClr val="000000"/>
                          </a:solidFill>
                          <a:latin typeface="Candara"/>
                        </a:rPr>
                        <a:t>7.9%</a:t>
                      </a:r>
                      <a:endParaRPr lang="fr-FR" sz="16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600" b="0" strike="noStrike" spc="-1">
                          <a:solidFill>
                            <a:srgbClr val="000000"/>
                          </a:solidFill>
                          <a:latin typeface="Candara"/>
                        </a:rPr>
                        <a:t>8.2%</a:t>
                      </a:r>
                      <a:endParaRPr lang="fr-FR" sz="16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
        <p:nvSpPr>
          <p:cNvPr id="129" name="CustomShape 6"/>
          <p:cNvSpPr/>
          <p:nvPr/>
        </p:nvSpPr>
        <p:spPr>
          <a:xfrm>
            <a:off x="928800" y="5429160"/>
            <a:ext cx="7416360" cy="27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0" strike="noStrike" spc="-1">
                <a:latin typeface="Candara"/>
                <a:ea typeface="Lucida Sans Unicode"/>
              </a:rPr>
              <a:t>4 signalements pour absence ont été réalisés auprès des services du rectorat</a:t>
            </a:r>
            <a:endParaRPr lang="fr-FR" sz="1200" b="0" strike="noStrike" spc="-1">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0" name="Table 1"/>
          <p:cNvGraphicFramePr/>
          <p:nvPr/>
        </p:nvGraphicFramePr>
        <p:xfrm>
          <a:off x="899640" y="2061000"/>
          <a:ext cx="7408800" cy="1005840"/>
        </p:xfrm>
        <a:graphic>
          <a:graphicData uri="http://schemas.openxmlformats.org/drawingml/2006/table">
            <a:tbl>
              <a:tblPr/>
              <a:tblGrid>
                <a:gridCol w="1481760"/>
                <a:gridCol w="1481760"/>
                <a:gridCol w="1481760"/>
                <a:gridCol w="1481760"/>
                <a:gridCol w="1481760"/>
              </a:tblGrid>
              <a:tr h="549000">
                <a:tc>
                  <a:txBody>
                    <a:bodyPr/>
                    <a:lstStyle/>
                    <a:p>
                      <a:pPr algn="ctr">
                        <a:lnSpc>
                          <a:spcPct val="100000"/>
                        </a:lnSpc>
                      </a:pPr>
                      <a:r>
                        <a:rPr lang="fr-FR" sz="1800" b="0" strike="noStrike" spc="-1">
                          <a:solidFill>
                            <a:srgbClr val="000000"/>
                          </a:solidFill>
                          <a:latin typeface="Candara"/>
                        </a:rPr>
                        <a:t>Cours programmés</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Cours assurés</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Cours remplacés</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Cours non assurés</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Pourcentage</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320400">
                <a:tc>
                  <a:txBody>
                    <a:bodyPr/>
                    <a:lstStyle/>
                    <a:p>
                      <a:pPr algn="ctr">
                        <a:lnSpc>
                          <a:spcPct val="100000"/>
                        </a:lnSpc>
                      </a:pPr>
                      <a:r>
                        <a:rPr lang="fr-FR" sz="1800" b="0" strike="noStrike" spc="-1">
                          <a:solidFill>
                            <a:srgbClr val="000000"/>
                          </a:solidFill>
                          <a:latin typeface="Candara"/>
                        </a:rPr>
                        <a:t>28004 h</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25637.5 h</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206 h</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2366.5 h</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8.7%</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
        <p:nvSpPr>
          <p:cNvPr id="131" name="TextShape 2"/>
          <p:cNvSpPr txBox="1"/>
          <p:nvPr/>
        </p:nvSpPr>
        <p:spPr>
          <a:xfrm>
            <a:off x="457200" y="338400"/>
            <a:ext cx="8229240" cy="1252440"/>
          </a:xfrm>
          <a:prstGeom prst="rect">
            <a:avLst/>
          </a:prstGeom>
          <a:noFill/>
          <a:ln>
            <a:noFill/>
          </a:ln>
        </p:spPr>
        <p:txBody>
          <a:bodyPr anchor="ctr">
            <a:normAutofit fontScale="92500"/>
          </a:bodyPr>
          <a:lstStyle/>
          <a:p>
            <a:pPr algn="ctr">
              <a:lnSpc>
                <a:spcPct val="100000"/>
              </a:lnSpc>
            </a:pPr>
            <a:r>
              <a:rPr lang="fr-FR" sz="4400" b="0" strike="noStrike" spc="-1">
                <a:solidFill>
                  <a:srgbClr val="000000"/>
                </a:solidFill>
                <a:latin typeface="Candara"/>
              </a:rPr>
              <a:t>Absences et formations enseignants</a:t>
            </a:r>
            <a:endParaRPr lang="fr-FR" sz="4400" b="0" strike="noStrike" spc="-1">
              <a:solidFill>
                <a:srgbClr val="FFFFFF"/>
              </a:solidFill>
              <a:latin typeface="Lucida Sans Unicode"/>
            </a:endParaRPr>
          </a:p>
        </p:txBody>
      </p:sp>
      <p:graphicFrame>
        <p:nvGraphicFramePr>
          <p:cNvPr id="132" name="Table 3"/>
          <p:cNvGraphicFramePr/>
          <p:nvPr/>
        </p:nvGraphicFramePr>
        <p:xfrm>
          <a:off x="1475640" y="3501000"/>
          <a:ext cx="6095520" cy="1280160"/>
        </p:xfrm>
        <a:graphic>
          <a:graphicData uri="http://schemas.openxmlformats.org/drawingml/2006/table">
            <a:tbl>
              <a:tblPr/>
              <a:tblGrid>
                <a:gridCol w="2031840"/>
                <a:gridCol w="2031840"/>
                <a:gridCol w="2031840"/>
              </a:tblGrid>
              <a:tr h="777600">
                <a:tc>
                  <a:txBody>
                    <a:bodyPr/>
                    <a:lstStyle/>
                    <a:p>
                      <a:pPr algn="ctr">
                        <a:lnSpc>
                          <a:spcPct val="100000"/>
                        </a:lnSpc>
                      </a:pPr>
                      <a:r>
                        <a:rPr lang="fr-FR" sz="1800" b="0" strike="noStrike" spc="-1">
                          <a:solidFill>
                            <a:srgbClr val="000000"/>
                          </a:solidFill>
                          <a:latin typeface="Candara"/>
                        </a:rPr>
                        <a:t>Absences administratives</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Absences Accompagnement</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Absences (maladie, garde d’enfant…)</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320400">
                <a:tc>
                  <a:txBody>
                    <a:bodyPr/>
                    <a:lstStyle/>
                    <a:p>
                      <a:pPr algn="ctr">
                        <a:lnSpc>
                          <a:spcPct val="100000"/>
                        </a:lnSpc>
                      </a:pPr>
                      <a:r>
                        <a:rPr lang="fr-FR" sz="1800" b="0" strike="noStrike" spc="-1">
                          <a:solidFill>
                            <a:srgbClr val="000000"/>
                          </a:solidFill>
                          <a:latin typeface="Candara"/>
                        </a:rPr>
                        <a:t>4.18%</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0.68%</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3.58%</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TextShape 1"/>
          <p:cNvSpPr txBox="1"/>
          <p:nvPr/>
        </p:nvSpPr>
        <p:spPr>
          <a:xfrm>
            <a:off x="871920" y="1556640"/>
            <a:ext cx="7408080" cy="4569120"/>
          </a:xfrm>
          <a:prstGeom prst="rect">
            <a:avLst/>
          </a:prstGeom>
          <a:noFill/>
          <a:ln>
            <a:noFill/>
          </a:ln>
        </p:spPr>
        <p:txBody>
          <a:bodyPr>
            <a:normAutofit/>
          </a:bodyPr>
          <a:lstStyle/>
          <a:p>
            <a:pPr marL="274320" indent="-273960">
              <a:lnSpc>
                <a:spcPct val="100000"/>
              </a:lnSpc>
              <a:spcBef>
                <a:spcPts val="360"/>
              </a:spcBef>
              <a:buClr>
                <a:srgbClr val="000000"/>
              </a:buClr>
              <a:buFont typeface="Wingdings" charset="2"/>
              <a:buChar char=""/>
            </a:pPr>
            <a:r>
              <a:rPr lang="fr-FR" sz="1800" b="1" u="sng" strike="noStrike" spc="-1" dirty="0">
                <a:solidFill>
                  <a:srgbClr val="000000"/>
                </a:solidFill>
                <a:uFillTx/>
                <a:latin typeface="Candara"/>
              </a:rPr>
              <a:t>Nombre de passages annuels </a:t>
            </a:r>
            <a:r>
              <a:rPr lang="fr-FR" sz="1800" b="0" strike="noStrike" spc="-1" dirty="0">
                <a:solidFill>
                  <a:srgbClr val="000000"/>
                </a:solidFill>
                <a:latin typeface="Candara"/>
              </a:rPr>
              <a:t>: </a:t>
            </a:r>
            <a:r>
              <a:rPr lang="fr-FR" sz="1400" b="0" strike="noStrike" spc="-1" dirty="0">
                <a:solidFill>
                  <a:srgbClr val="000000"/>
                </a:solidFill>
                <a:latin typeface="Candara"/>
              </a:rPr>
              <a:t>2200 avec 2 jours de présence par semaine. Ce nombre est très important</a:t>
            </a:r>
            <a:r>
              <a:rPr lang="fr-FR" sz="1800" b="0" strike="noStrike" spc="-1" dirty="0">
                <a:solidFill>
                  <a:srgbClr val="000000"/>
                </a:solidFill>
                <a:latin typeface="Candara"/>
              </a:rPr>
              <a:t>.</a:t>
            </a:r>
            <a:endParaRPr lang="fr-FR" sz="1800" b="0" strike="noStrike" spc="-1" dirty="0">
              <a:solidFill>
                <a:srgbClr val="073E87"/>
              </a:solidFill>
              <a:latin typeface="Candara"/>
            </a:endParaRPr>
          </a:p>
          <a:p>
            <a:pPr>
              <a:lnSpc>
                <a:spcPct val="100000"/>
              </a:lnSpc>
              <a:spcBef>
                <a:spcPts val="360"/>
              </a:spcBef>
            </a:pPr>
            <a:endParaRPr lang="fr-FR" sz="1800" b="0" strike="noStrike" spc="-1" dirty="0">
              <a:solidFill>
                <a:srgbClr val="073E87"/>
              </a:solidFill>
              <a:latin typeface="Candara"/>
            </a:endParaRPr>
          </a:p>
          <a:p>
            <a:r>
              <a:rPr lang="fr-FR" sz="1600" b="0" strike="noStrike" spc="-1" dirty="0">
                <a:solidFill>
                  <a:srgbClr val="000000"/>
                </a:solidFill>
                <a:latin typeface="Candara"/>
              </a:rPr>
              <a:t>	Dont 5 hospitalisations, 2 grossesses et 2 pilules du lendemain</a:t>
            </a:r>
            <a:endParaRPr lang="fr-FR" sz="1600" b="0" strike="noStrike" spc="-1" dirty="0">
              <a:solidFill>
                <a:srgbClr val="073E87"/>
              </a:solidFill>
              <a:latin typeface="Candara"/>
            </a:endParaRPr>
          </a:p>
          <a:p>
            <a:endParaRPr lang="fr-FR" sz="1600" b="0" strike="noStrike" spc="-1" dirty="0">
              <a:solidFill>
                <a:srgbClr val="073E87"/>
              </a:solidFill>
              <a:latin typeface="Candara"/>
            </a:endParaRPr>
          </a:p>
          <a:p>
            <a:pPr marL="343080" lvl="1" indent="-342720">
              <a:lnSpc>
                <a:spcPct val="100000"/>
              </a:lnSpc>
              <a:spcBef>
                <a:spcPts val="360"/>
              </a:spcBef>
              <a:buClr>
                <a:srgbClr val="000000"/>
              </a:buClr>
              <a:buFont typeface="Wingdings" charset="2"/>
              <a:buChar char=""/>
            </a:pPr>
            <a:r>
              <a:rPr lang="fr-FR" sz="1800" b="1" u="sng" strike="noStrike" spc="-1" dirty="0">
                <a:solidFill>
                  <a:srgbClr val="000000"/>
                </a:solidFill>
                <a:uFillTx/>
                <a:latin typeface="Candara"/>
              </a:rPr>
              <a:t>Actions mises en place </a:t>
            </a:r>
            <a:endParaRPr lang="fr-FR" sz="1800" b="0" strike="noStrike" spc="-1" dirty="0">
              <a:solidFill>
                <a:srgbClr val="073E87"/>
              </a:solidFill>
              <a:latin typeface="Candara"/>
            </a:endParaRPr>
          </a:p>
          <a:p>
            <a:endParaRPr lang="fr-FR" sz="1800" b="0" strike="noStrike" spc="-1" dirty="0">
              <a:solidFill>
                <a:srgbClr val="073E87"/>
              </a:solidFill>
              <a:latin typeface="Candara"/>
            </a:endParaRPr>
          </a:p>
          <a:p>
            <a:r>
              <a:rPr lang="fr-FR" sz="1600" b="0" strike="noStrike" spc="-1" dirty="0">
                <a:solidFill>
                  <a:srgbClr val="000000"/>
                </a:solidFill>
                <a:latin typeface="Candara"/>
              </a:rPr>
              <a:t>	Organisation de la semaine C3SO (opération petit-déjeuner, éducation à la sexualité des 4èmes, Orientation, ouverture sur la culture </a:t>
            </a:r>
            <a:r>
              <a:rPr lang="fr-FR" sz="1600" b="0" strike="noStrike" spc="-1" dirty="0" err="1">
                <a:solidFill>
                  <a:srgbClr val="000000"/>
                </a:solidFill>
                <a:latin typeface="Candara"/>
              </a:rPr>
              <a:t>etc</a:t>
            </a:r>
            <a:r>
              <a:rPr lang="fr-FR" sz="1600" b="0" strike="noStrike" spc="-1" dirty="0">
                <a:solidFill>
                  <a:srgbClr val="000000"/>
                </a:solidFill>
                <a:latin typeface="Candara"/>
              </a:rPr>
              <a:t>…) avec près de 70 intervenants.</a:t>
            </a:r>
            <a:endParaRPr lang="fr-FR" sz="1600" b="0" strike="noStrike" spc="-1" dirty="0">
              <a:solidFill>
                <a:srgbClr val="073E87"/>
              </a:solidFill>
              <a:latin typeface="Candara"/>
            </a:endParaRPr>
          </a:p>
          <a:p>
            <a:r>
              <a:rPr lang="fr-FR" sz="1600" b="0" strike="noStrike" spc="-1" dirty="0">
                <a:solidFill>
                  <a:srgbClr val="000000"/>
                </a:solidFill>
                <a:latin typeface="Candara"/>
              </a:rPr>
              <a:t>	Session de secourisme adulte à l’attention des AED</a:t>
            </a:r>
            <a:endParaRPr lang="fr-FR" sz="1600" b="0" strike="noStrike" spc="-1" dirty="0">
              <a:solidFill>
                <a:srgbClr val="073E87"/>
              </a:solidFill>
              <a:latin typeface="Candara"/>
            </a:endParaRPr>
          </a:p>
          <a:p>
            <a:r>
              <a:rPr lang="fr-FR" sz="1600" b="0" strike="noStrike" spc="-1" dirty="0">
                <a:solidFill>
                  <a:srgbClr val="000000"/>
                </a:solidFill>
                <a:latin typeface="Candara"/>
              </a:rPr>
              <a:t>	Participations aux ESS, CTS</a:t>
            </a:r>
            <a:endParaRPr lang="fr-FR" sz="1600" b="0" strike="noStrike" spc="-1" dirty="0">
              <a:solidFill>
                <a:srgbClr val="073E87"/>
              </a:solidFill>
              <a:latin typeface="Candara"/>
            </a:endParaRPr>
          </a:p>
        </p:txBody>
      </p:sp>
      <p:sp>
        <p:nvSpPr>
          <p:cNvPr id="134" name="TextShape 2"/>
          <p:cNvSpPr txBox="1"/>
          <p:nvPr/>
        </p:nvSpPr>
        <p:spPr>
          <a:xfrm>
            <a:off x="3990960" y="6250320"/>
            <a:ext cx="1161360" cy="364680"/>
          </a:xfrm>
          <a:prstGeom prst="rect">
            <a:avLst/>
          </a:prstGeom>
          <a:noFill/>
          <a:ln>
            <a:noFill/>
          </a:ln>
        </p:spPr>
        <p:txBody>
          <a:bodyPr anchor="ctr"/>
          <a:lstStyle/>
          <a:p>
            <a:pPr algn="ctr">
              <a:lnSpc>
                <a:spcPct val="100000"/>
              </a:lnSpc>
            </a:pPr>
            <a:fld id="{7D62F425-60BE-4688-A5F6-F51C1B04ABF1}" type="slidenum">
              <a:rPr lang="fr-FR" sz="1000" b="0" strike="noStrike" spc="-1">
                <a:solidFill>
                  <a:srgbClr val="073E87"/>
                </a:solidFill>
                <a:latin typeface="Lucida Sans Unicode"/>
                <a:ea typeface="Lucida Sans Unicode"/>
              </a:rPr>
              <a:pPr algn="ctr">
                <a:lnSpc>
                  <a:spcPct val="100000"/>
                </a:lnSpc>
              </a:pPr>
              <a:t>13</a:t>
            </a:fld>
            <a:endParaRPr lang="fr-FR" sz="1000" b="0" strike="noStrike" spc="-1">
              <a:latin typeface="Times New Roman"/>
            </a:endParaRPr>
          </a:p>
        </p:txBody>
      </p:sp>
      <p:sp>
        <p:nvSpPr>
          <p:cNvPr id="135" name="TextShape 3"/>
          <p:cNvSpPr txBox="1"/>
          <p:nvPr/>
        </p:nvSpPr>
        <p:spPr>
          <a:xfrm>
            <a:off x="457200" y="338400"/>
            <a:ext cx="8229240" cy="1252440"/>
          </a:xfrm>
          <a:prstGeom prst="rect">
            <a:avLst/>
          </a:prstGeom>
          <a:noFill/>
          <a:ln>
            <a:noFill/>
          </a:ln>
        </p:spPr>
        <p:txBody>
          <a:bodyPr anchor="ctr"/>
          <a:lstStyle/>
          <a:p>
            <a:pPr algn="ctr">
              <a:lnSpc>
                <a:spcPct val="100000"/>
              </a:lnSpc>
            </a:pPr>
            <a:r>
              <a:rPr lang="fr-FR" sz="4100" b="0" strike="noStrike" spc="-1">
                <a:solidFill>
                  <a:srgbClr val="000000"/>
                </a:solidFill>
                <a:latin typeface="Candara"/>
              </a:rPr>
              <a:t>Bilan Infirmerie</a:t>
            </a:r>
            <a:endParaRPr lang="fr-FR" sz="4100" b="0" strike="noStrike" spc="-1">
              <a:solidFill>
                <a:srgbClr val="FFFFFF"/>
              </a:solidFill>
              <a:latin typeface="Lucida Sans Unicode"/>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TextShape 1"/>
          <p:cNvSpPr txBox="1"/>
          <p:nvPr/>
        </p:nvSpPr>
        <p:spPr>
          <a:xfrm>
            <a:off x="871920" y="1428840"/>
            <a:ext cx="7408080" cy="4714560"/>
          </a:xfrm>
          <a:prstGeom prst="rect">
            <a:avLst/>
          </a:prstGeom>
          <a:noFill/>
          <a:ln>
            <a:noFill/>
          </a:ln>
        </p:spPr>
        <p:txBody>
          <a:bodyPr>
            <a:normAutofit fontScale="55000" lnSpcReduction="20000"/>
          </a:bodyPr>
          <a:lstStyle/>
          <a:p>
            <a:pPr marL="274320" indent="-273960" algn="ctr">
              <a:lnSpc>
                <a:spcPct val="100000"/>
              </a:lnSpc>
              <a:spcBef>
                <a:spcPts val="479"/>
              </a:spcBef>
            </a:pPr>
            <a:r>
              <a:rPr lang="fr-FR" sz="2400" b="1" strike="noStrike" spc="-1">
                <a:solidFill>
                  <a:srgbClr val="000000"/>
                </a:solidFill>
                <a:latin typeface="Candara"/>
              </a:rPr>
              <a:t>106 licenciés dont 70 garçons et 36 filles</a:t>
            </a:r>
            <a:endParaRPr lang="fr-FR" sz="2400" b="0" strike="noStrike" spc="-1">
              <a:solidFill>
                <a:srgbClr val="073E87"/>
              </a:solidFill>
              <a:latin typeface="Candara"/>
            </a:endParaRPr>
          </a:p>
          <a:p>
            <a:pPr marL="274320" indent="-273960" algn="ctr">
              <a:lnSpc>
                <a:spcPct val="100000"/>
              </a:lnSpc>
              <a:spcBef>
                <a:spcPts val="479"/>
              </a:spcBef>
            </a:pPr>
            <a:r>
              <a:rPr lang="fr-FR" sz="2400" b="1" strike="noStrike" spc="-1">
                <a:solidFill>
                  <a:srgbClr val="000000"/>
                </a:solidFill>
                <a:latin typeface="Candara"/>
              </a:rPr>
              <a:t>20 compétitions, formation de 9 jeunes officiels</a:t>
            </a:r>
            <a:endParaRPr lang="fr-FR" sz="2400" b="0" strike="noStrike" spc="-1">
              <a:solidFill>
                <a:srgbClr val="073E87"/>
              </a:solidFill>
              <a:latin typeface="Candara"/>
            </a:endParaRPr>
          </a:p>
          <a:p>
            <a:pPr marL="274320" indent="-273960" algn="ctr">
              <a:lnSpc>
                <a:spcPct val="100000"/>
              </a:lnSpc>
              <a:spcBef>
                <a:spcPts val="479"/>
              </a:spcBef>
            </a:pPr>
            <a:endParaRPr lang="fr-FR" sz="2400" b="0" strike="noStrike" spc="-1">
              <a:solidFill>
                <a:srgbClr val="073E87"/>
              </a:solidFill>
              <a:latin typeface="Candara"/>
            </a:endParaRPr>
          </a:p>
          <a:p>
            <a:pPr marL="274320" indent="-273960">
              <a:lnSpc>
                <a:spcPct val="100000"/>
              </a:lnSpc>
              <a:spcBef>
                <a:spcPts val="479"/>
              </a:spcBef>
              <a:buClr>
                <a:srgbClr val="000000"/>
              </a:buClr>
              <a:buFont typeface="Symbol"/>
              <a:buChar char=""/>
            </a:pPr>
            <a:r>
              <a:rPr lang="fr-FR" sz="2400" b="0" strike="noStrike" spc="-1">
                <a:solidFill>
                  <a:srgbClr val="000000"/>
                </a:solidFill>
                <a:latin typeface="Candara"/>
              </a:rPr>
              <a:t>Basket Ball : 26 élèves dont 19 garçons et 6 filles</a:t>
            </a:r>
            <a:endParaRPr lang="fr-FR" sz="2400" b="0" strike="noStrike" spc="-1">
              <a:solidFill>
                <a:srgbClr val="073E87"/>
              </a:solidFill>
              <a:latin typeface="Candara"/>
            </a:endParaRPr>
          </a:p>
          <a:p>
            <a:pPr marL="274320" indent="-273960">
              <a:lnSpc>
                <a:spcPct val="100000"/>
              </a:lnSpc>
              <a:spcBef>
                <a:spcPts val="479"/>
              </a:spcBef>
            </a:pPr>
            <a:endParaRPr lang="fr-FR" sz="2400" b="0" strike="noStrike" spc="-1">
              <a:solidFill>
                <a:srgbClr val="073E87"/>
              </a:solidFill>
              <a:latin typeface="Candara"/>
            </a:endParaRPr>
          </a:p>
          <a:p>
            <a:pPr marL="274320" indent="-273960">
              <a:lnSpc>
                <a:spcPct val="100000"/>
              </a:lnSpc>
              <a:spcBef>
                <a:spcPts val="479"/>
              </a:spcBef>
              <a:buClr>
                <a:srgbClr val="000000"/>
              </a:buClr>
              <a:buFont typeface="Symbol"/>
              <a:buChar char=""/>
            </a:pPr>
            <a:r>
              <a:rPr lang="fr-FR" sz="2400" b="0" strike="noStrike" spc="-1">
                <a:solidFill>
                  <a:srgbClr val="000000"/>
                </a:solidFill>
                <a:latin typeface="Candara"/>
              </a:rPr>
              <a:t> Natation sportive : 19 élèves dont 8 garçons et 11 filles. Equipe mixte minime, 1</a:t>
            </a:r>
            <a:r>
              <a:rPr lang="fr-FR" sz="2400" b="0" strike="noStrike" spc="-1" baseline="30000">
                <a:solidFill>
                  <a:srgbClr val="000000"/>
                </a:solidFill>
                <a:latin typeface="Candara"/>
              </a:rPr>
              <a:t>ère</a:t>
            </a:r>
            <a:r>
              <a:rPr lang="fr-FR" sz="2400" b="0" strike="noStrike" spc="-1">
                <a:solidFill>
                  <a:srgbClr val="000000"/>
                </a:solidFill>
                <a:latin typeface="Candara"/>
              </a:rPr>
              <a:t> au championnat du district. Water polo, benjamins 1</a:t>
            </a:r>
            <a:r>
              <a:rPr lang="fr-FR" sz="2400" b="0" strike="noStrike" spc="-1" baseline="30000">
                <a:solidFill>
                  <a:srgbClr val="000000"/>
                </a:solidFill>
                <a:latin typeface="Candara"/>
              </a:rPr>
              <a:t>er</a:t>
            </a:r>
            <a:r>
              <a:rPr lang="fr-FR" sz="2400" b="0" strike="noStrike" spc="-1">
                <a:solidFill>
                  <a:srgbClr val="000000"/>
                </a:solidFill>
                <a:latin typeface="Candara"/>
              </a:rPr>
              <a:t> et minimes 3</a:t>
            </a:r>
            <a:r>
              <a:rPr lang="fr-FR" sz="2400" b="0" strike="noStrike" spc="-1" baseline="30000">
                <a:solidFill>
                  <a:srgbClr val="000000"/>
                </a:solidFill>
                <a:latin typeface="Candara"/>
              </a:rPr>
              <a:t>ème</a:t>
            </a:r>
            <a:r>
              <a:rPr lang="fr-FR" sz="2400" b="0" strike="noStrike" spc="-1">
                <a:solidFill>
                  <a:srgbClr val="000000"/>
                </a:solidFill>
                <a:latin typeface="Candara"/>
              </a:rPr>
              <a:t> au championnat du district; Les benjamins sont champions d’académie.</a:t>
            </a:r>
            <a:endParaRPr lang="fr-FR" sz="2400" b="0" strike="noStrike" spc="-1">
              <a:solidFill>
                <a:srgbClr val="073E87"/>
              </a:solidFill>
              <a:latin typeface="Candara"/>
            </a:endParaRPr>
          </a:p>
          <a:p>
            <a:pPr marL="274320" indent="-273960">
              <a:lnSpc>
                <a:spcPct val="100000"/>
              </a:lnSpc>
              <a:spcBef>
                <a:spcPts val="479"/>
              </a:spcBef>
            </a:pPr>
            <a:endParaRPr lang="fr-FR" sz="2400" b="0" strike="noStrike" spc="-1">
              <a:solidFill>
                <a:srgbClr val="073E87"/>
              </a:solidFill>
              <a:latin typeface="Candara"/>
            </a:endParaRPr>
          </a:p>
          <a:p>
            <a:pPr marL="274320" indent="-273960">
              <a:lnSpc>
                <a:spcPct val="100000"/>
              </a:lnSpc>
              <a:spcBef>
                <a:spcPts val="479"/>
              </a:spcBef>
              <a:buClr>
                <a:srgbClr val="000000"/>
              </a:buClr>
              <a:buFont typeface="Symbol"/>
              <a:buChar char=""/>
            </a:pPr>
            <a:r>
              <a:rPr lang="fr-FR" sz="2400" b="0" strike="noStrike" spc="-1">
                <a:solidFill>
                  <a:srgbClr val="000000"/>
                </a:solidFill>
                <a:latin typeface="Candara"/>
              </a:rPr>
              <a:t>Randonnée : 20 élèves dont 13 garçons et 7 filles.</a:t>
            </a: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marL="274320" indent="-273960">
              <a:lnSpc>
                <a:spcPct val="100000"/>
              </a:lnSpc>
              <a:spcBef>
                <a:spcPts val="479"/>
              </a:spcBef>
              <a:buClr>
                <a:srgbClr val="000000"/>
              </a:buClr>
              <a:buFont typeface="Symbol"/>
              <a:buChar char=""/>
            </a:pPr>
            <a:r>
              <a:rPr lang="fr-FR" sz="2400" b="0" strike="noStrike" spc="-1">
                <a:solidFill>
                  <a:srgbClr val="000000"/>
                </a:solidFill>
                <a:latin typeface="Candara"/>
              </a:rPr>
              <a:t>Sports collectifs : 24 élèves dont 24 garçons.</a:t>
            </a: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marL="274320" indent="-273960">
              <a:lnSpc>
                <a:spcPct val="100000"/>
              </a:lnSpc>
              <a:spcBef>
                <a:spcPts val="479"/>
              </a:spcBef>
              <a:buClr>
                <a:srgbClr val="000000"/>
              </a:buClr>
              <a:buFont typeface="Symbol"/>
              <a:buChar char=""/>
            </a:pPr>
            <a:r>
              <a:rPr lang="fr-FR" sz="2400" b="0" strike="noStrike" spc="-1">
                <a:solidFill>
                  <a:srgbClr val="000000"/>
                </a:solidFill>
                <a:latin typeface="Candara"/>
              </a:rPr>
              <a:t>Tennis : 15 élèves dont 12 garçons et 3 filles.</a:t>
            </a: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marL="274320" indent="-273960">
              <a:lnSpc>
                <a:spcPct val="100000"/>
              </a:lnSpc>
              <a:spcBef>
                <a:spcPts val="479"/>
              </a:spcBef>
              <a:buClr>
                <a:srgbClr val="000000"/>
              </a:buClr>
              <a:buFont typeface="Symbol"/>
              <a:buChar char=""/>
            </a:pPr>
            <a:r>
              <a:rPr lang="fr-FR" sz="2400" b="0" strike="noStrike" spc="-1">
                <a:solidFill>
                  <a:srgbClr val="000000"/>
                </a:solidFill>
                <a:latin typeface="Candara"/>
              </a:rPr>
              <a:t>Tennis de table : 20 élèves dont 15 garçons et 5 filles.</a:t>
            </a: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marL="274320" indent="-273960">
              <a:lnSpc>
                <a:spcPct val="100000"/>
              </a:lnSpc>
              <a:spcBef>
                <a:spcPts val="479"/>
              </a:spcBef>
              <a:buClr>
                <a:srgbClr val="000000"/>
              </a:buClr>
              <a:buFont typeface="Symbol"/>
              <a:buChar char=""/>
            </a:pPr>
            <a:r>
              <a:rPr lang="fr-FR" sz="2400" b="0" strike="noStrike" spc="-1">
                <a:solidFill>
                  <a:srgbClr val="000000"/>
                </a:solidFill>
                <a:latin typeface="Candara"/>
              </a:rPr>
              <a:t>Randonnée sportive : 20 élèves dont 13 garçons et 7 filles.</a:t>
            </a: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marL="274320" indent="-273960">
              <a:lnSpc>
                <a:spcPct val="100000"/>
              </a:lnSpc>
              <a:spcBef>
                <a:spcPts val="479"/>
              </a:spcBef>
              <a:buClr>
                <a:srgbClr val="000000"/>
              </a:buClr>
              <a:buFont typeface="Symbol"/>
              <a:buChar char=""/>
            </a:pPr>
            <a:r>
              <a:rPr lang="fr-FR" sz="2400" b="0" strike="noStrike" spc="-1">
                <a:solidFill>
                  <a:srgbClr val="000000"/>
                </a:solidFill>
                <a:latin typeface="Candara"/>
              </a:rPr>
              <a:t>Tchoukball : participation au festival international de de BeachTchoukball en Italie à Rimini.</a:t>
            </a: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marL="274320" indent="-273960">
              <a:lnSpc>
                <a:spcPct val="100000"/>
              </a:lnSpc>
              <a:spcBef>
                <a:spcPts val="479"/>
              </a:spcBef>
            </a:pPr>
            <a:endParaRPr lang="fr-FR" sz="2400" b="0" strike="noStrike" spc="-1">
              <a:solidFill>
                <a:srgbClr val="073E87"/>
              </a:solidFill>
              <a:latin typeface="Candara"/>
            </a:endParaRPr>
          </a:p>
        </p:txBody>
      </p:sp>
      <p:sp>
        <p:nvSpPr>
          <p:cNvPr id="137" name="TextShape 2"/>
          <p:cNvSpPr txBox="1"/>
          <p:nvPr/>
        </p:nvSpPr>
        <p:spPr>
          <a:xfrm>
            <a:off x="457200" y="338400"/>
            <a:ext cx="8229240" cy="1252440"/>
          </a:xfrm>
          <a:prstGeom prst="rect">
            <a:avLst/>
          </a:prstGeom>
          <a:noFill/>
          <a:ln>
            <a:noFill/>
          </a:ln>
        </p:spPr>
        <p:txBody>
          <a:bodyPr anchor="ctr"/>
          <a:lstStyle/>
          <a:p>
            <a:pPr algn="ctr">
              <a:lnSpc>
                <a:spcPct val="100000"/>
              </a:lnSpc>
            </a:pPr>
            <a:r>
              <a:rPr lang="fr-FR" sz="4400" b="0" strike="noStrike" spc="-1">
                <a:solidFill>
                  <a:srgbClr val="000000"/>
                </a:solidFill>
                <a:latin typeface="Candara"/>
              </a:rPr>
              <a:t>BILAN UNSS</a:t>
            </a:r>
            <a:endParaRPr lang="fr-FR" sz="4400" b="0" strike="noStrike" spc="-1">
              <a:solidFill>
                <a:srgbClr val="FFFFFF"/>
              </a:solidFill>
              <a:latin typeface="Lucida Sans Unicode"/>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TextShape 1"/>
          <p:cNvSpPr txBox="1"/>
          <p:nvPr/>
        </p:nvSpPr>
        <p:spPr>
          <a:xfrm>
            <a:off x="871920" y="2000160"/>
            <a:ext cx="7408080" cy="4125600"/>
          </a:xfrm>
          <a:prstGeom prst="rect">
            <a:avLst/>
          </a:prstGeom>
          <a:noFill/>
          <a:ln>
            <a:noFill/>
          </a:ln>
        </p:spPr>
        <p:txBody>
          <a:bodyPr>
            <a:normAutofit/>
          </a:bodyPr>
          <a:lstStyle/>
          <a:p>
            <a:pPr marL="274320" indent="-273960">
              <a:lnSpc>
                <a:spcPct val="100000"/>
              </a:lnSpc>
              <a:spcBef>
                <a:spcPts val="281"/>
              </a:spcBef>
            </a:pPr>
            <a:r>
              <a:rPr lang="fr-FR" sz="1400" b="0" strike="noStrike" spc="-1">
                <a:solidFill>
                  <a:srgbClr val="000000"/>
                </a:solidFill>
                <a:latin typeface="Candara"/>
              </a:rPr>
              <a:t>Nombre d’élèves pris en charge par le service social : 103</a:t>
            </a:r>
            <a:endParaRPr lang="fr-FR" sz="1400" b="0" strike="noStrike" spc="-1">
              <a:solidFill>
                <a:srgbClr val="073E87"/>
              </a:solidFill>
              <a:latin typeface="Candara"/>
            </a:endParaRPr>
          </a:p>
          <a:p>
            <a:pPr marL="274320" indent="-273960">
              <a:lnSpc>
                <a:spcPct val="100000"/>
              </a:lnSpc>
              <a:spcBef>
                <a:spcPts val="281"/>
              </a:spcBef>
            </a:pPr>
            <a:r>
              <a:rPr lang="fr-FR" sz="1400" b="0" strike="noStrike" spc="-1">
                <a:solidFill>
                  <a:srgbClr val="000000"/>
                </a:solidFill>
                <a:latin typeface="Candara"/>
              </a:rPr>
              <a:t>Nombre d’entretien élèves :194</a:t>
            </a:r>
            <a:endParaRPr lang="fr-FR" sz="1400" b="0" strike="noStrike" spc="-1">
              <a:solidFill>
                <a:srgbClr val="073E87"/>
              </a:solidFill>
              <a:latin typeface="Candara"/>
            </a:endParaRPr>
          </a:p>
          <a:p>
            <a:pPr marL="274320" indent="-273960">
              <a:lnSpc>
                <a:spcPct val="100000"/>
              </a:lnSpc>
              <a:spcBef>
                <a:spcPts val="281"/>
              </a:spcBef>
            </a:pPr>
            <a:r>
              <a:rPr lang="fr-FR" sz="1400" b="0" strike="noStrike" spc="-1">
                <a:solidFill>
                  <a:srgbClr val="000000"/>
                </a:solidFill>
                <a:latin typeface="Candara"/>
              </a:rPr>
              <a:t>Nombre d’entretiens élèves avec le responsable :103</a:t>
            </a:r>
            <a:endParaRPr lang="fr-FR" sz="1400" b="0" strike="noStrike" spc="-1">
              <a:solidFill>
                <a:srgbClr val="073E87"/>
              </a:solidFill>
              <a:latin typeface="Candara"/>
            </a:endParaRPr>
          </a:p>
          <a:p>
            <a:pPr marL="274320" indent="-273960">
              <a:lnSpc>
                <a:spcPct val="100000"/>
              </a:lnSpc>
              <a:spcBef>
                <a:spcPts val="281"/>
              </a:spcBef>
            </a:pPr>
            <a:r>
              <a:rPr lang="fr-FR" sz="1400" b="0" strike="noStrike" spc="-1">
                <a:solidFill>
                  <a:srgbClr val="000000"/>
                </a:solidFill>
                <a:latin typeface="Candara"/>
              </a:rPr>
              <a:t>Nombre d’entretiens famille / élève : 22</a:t>
            </a:r>
            <a:endParaRPr lang="fr-FR" sz="1400" b="0" strike="noStrike" spc="-1">
              <a:solidFill>
                <a:srgbClr val="073E87"/>
              </a:solidFill>
              <a:latin typeface="Candara"/>
            </a:endParaRPr>
          </a:p>
          <a:p>
            <a:pPr marL="274320" indent="-273960">
              <a:lnSpc>
                <a:spcPct val="100000"/>
              </a:lnSpc>
              <a:spcBef>
                <a:spcPts val="281"/>
              </a:spcBef>
            </a:pPr>
            <a:endParaRPr lang="fr-FR" sz="1400" b="0" strike="noStrike" spc="-1">
              <a:solidFill>
                <a:srgbClr val="073E87"/>
              </a:solidFill>
              <a:latin typeface="Candara"/>
            </a:endParaRPr>
          </a:p>
          <a:p>
            <a:pPr marL="274320" indent="-273960">
              <a:lnSpc>
                <a:spcPct val="100000"/>
              </a:lnSpc>
              <a:spcBef>
                <a:spcPts val="281"/>
              </a:spcBef>
            </a:pPr>
            <a:r>
              <a:rPr lang="fr-FR" sz="1400" b="0" strike="noStrike" spc="-1">
                <a:solidFill>
                  <a:srgbClr val="000000"/>
                </a:solidFill>
                <a:latin typeface="Candara"/>
              </a:rPr>
              <a:t>3 Informations préoccupantes et 2 fiches absentéisme ont été transmises au service.</a:t>
            </a:r>
            <a:endParaRPr lang="fr-FR" sz="1400" b="0" strike="noStrike" spc="-1">
              <a:solidFill>
                <a:srgbClr val="073E87"/>
              </a:solidFill>
              <a:latin typeface="Candara"/>
            </a:endParaRPr>
          </a:p>
          <a:p>
            <a:pPr marL="274320" indent="-273960">
              <a:lnSpc>
                <a:spcPct val="100000"/>
              </a:lnSpc>
              <a:spcBef>
                <a:spcPts val="281"/>
              </a:spcBef>
            </a:pPr>
            <a:endParaRPr lang="fr-FR" sz="1400" b="0" strike="noStrike" spc="-1">
              <a:solidFill>
                <a:srgbClr val="073E87"/>
              </a:solidFill>
              <a:latin typeface="Candara"/>
            </a:endParaRPr>
          </a:p>
          <a:p>
            <a:pPr>
              <a:lnSpc>
                <a:spcPct val="100000"/>
              </a:lnSpc>
              <a:spcBef>
                <a:spcPts val="281"/>
              </a:spcBef>
            </a:pPr>
            <a:r>
              <a:rPr lang="fr-FR" sz="1400" b="0" strike="noStrike" spc="-1">
                <a:solidFill>
                  <a:srgbClr val="000000"/>
                </a:solidFill>
                <a:latin typeface="Candara"/>
              </a:rPr>
              <a:t>6 Commissions techniques de santé ont été réunies avec les CPE, la direction, l’AS, l’infirmière et la COPSY</a:t>
            </a:r>
            <a:endParaRPr lang="fr-FR" sz="1400" b="0" strike="noStrike" spc="-1">
              <a:solidFill>
                <a:srgbClr val="073E87"/>
              </a:solidFill>
              <a:latin typeface="Candara"/>
            </a:endParaRPr>
          </a:p>
          <a:p>
            <a:pPr>
              <a:lnSpc>
                <a:spcPct val="100000"/>
              </a:lnSpc>
              <a:spcBef>
                <a:spcPts val="281"/>
              </a:spcBef>
            </a:pPr>
            <a:endParaRPr lang="fr-FR" sz="1400" b="0" strike="noStrike" spc="-1">
              <a:solidFill>
                <a:srgbClr val="073E87"/>
              </a:solidFill>
              <a:latin typeface="Candara"/>
            </a:endParaRPr>
          </a:p>
          <a:p>
            <a:pPr>
              <a:lnSpc>
                <a:spcPct val="100000"/>
              </a:lnSpc>
              <a:spcBef>
                <a:spcPts val="281"/>
              </a:spcBef>
            </a:pPr>
            <a:endParaRPr lang="fr-FR" sz="1400" b="0" strike="noStrike" spc="-1">
              <a:solidFill>
                <a:srgbClr val="073E87"/>
              </a:solidFill>
              <a:latin typeface="Candara"/>
            </a:endParaRPr>
          </a:p>
          <a:p>
            <a:pPr marL="274320" indent="-273960">
              <a:lnSpc>
                <a:spcPct val="100000"/>
              </a:lnSpc>
              <a:spcBef>
                <a:spcPts val="281"/>
              </a:spcBef>
            </a:pPr>
            <a:endParaRPr lang="fr-FR" sz="1400" b="0" strike="noStrike" spc="-1">
              <a:solidFill>
                <a:srgbClr val="073E87"/>
              </a:solidFill>
              <a:latin typeface="Candara"/>
            </a:endParaRPr>
          </a:p>
        </p:txBody>
      </p:sp>
      <p:sp>
        <p:nvSpPr>
          <p:cNvPr id="139" name="TextShape 2"/>
          <p:cNvSpPr txBox="1"/>
          <p:nvPr/>
        </p:nvSpPr>
        <p:spPr>
          <a:xfrm>
            <a:off x="457200" y="338400"/>
            <a:ext cx="8229240" cy="1252440"/>
          </a:xfrm>
          <a:prstGeom prst="rect">
            <a:avLst/>
          </a:prstGeom>
          <a:noFill/>
          <a:ln>
            <a:noFill/>
          </a:ln>
        </p:spPr>
        <p:txBody>
          <a:bodyPr anchor="ctr"/>
          <a:lstStyle/>
          <a:p>
            <a:pPr algn="ctr">
              <a:lnSpc>
                <a:spcPct val="100000"/>
              </a:lnSpc>
            </a:pPr>
            <a:r>
              <a:rPr lang="fr-FR" sz="4400" b="0" strike="noStrike" spc="-1">
                <a:solidFill>
                  <a:srgbClr val="000000"/>
                </a:solidFill>
                <a:latin typeface="Candara"/>
              </a:rPr>
              <a:t>BILAN AS</a:t>
            </a:r>
            <a:endParaRPr lang="fr-FR" sz="4400" b="0" strike="noStrike" spc="-1">
              <a:solidFill>
                <a:srgbClr val="FFFFFF"/>
              </a:solidFill>
              <a:latin typeface="Lucida Sans Unicode"/>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TextShape 1"/>
          <p:cNvSpPr txBox="1"/>
          <p:nvPr/>
        </p:nvSpPr>
        <p:spPr>
          <a:xfrm>
            <a:off x="871920" y="2000160"/>
            <a:ext cx="7408080" cy="4214520"/>
          </a:xfrm>
          <a:prstGeom prst="rect">
            <a:avLst/>
          </a:prstGeom>
          <a:noFill/>
          <a:ln>
            <a:noFill/>
          </a:ln>
        </p:spPr>
        <p:txBody>
          <a:bodyPr>
            <a:normAutofit/>
          </a:bodyPr>
          <a:lstStyle/>
          <a:p>
            <a:pPr marL="274320" indent="-273960">
              <a:lnSpc>
                <a:spcPct val="100000"/>
              </a:lnSpc>
              <a:spcBef>
                <a:spcPts val="320"/>
              </a:spcBef>
              <a:buClr>
                <a:srgbClr val="000000"/>
              </a:buClr>
              <a:buFont typeface="Wingdings" charset="2"/>
              <a:buChar char=""/>
            </a:pPr>
            <a:r>
              <a:rPr lang="fr-FR" sz="1600" b="0" strike="noStrike" spc="-1">
                <a:solidFill>
                  <a:srgbClr val="000000"/>
                </a:solidFill>
                <a:latin typeface="Candara"/>
              </a:rPr>
              <a:t>Taux d’emprunteurs par élèves :</a:t>
            </a:r>
            <a:endParaRPr lang="fr-FR" sz="1600" b="0" strike="noStrike" spc="-1">
              <a:solidFill>
                <a:srgbClr val="073E87"/>
              </a:solidFill>
              <a:latin typeface="Candara"/>
            </a:endParaRPr>
          </a:p>
          <a:p>
            <a:r>
              <a:rPr lang="fr-FR" sz="1400" b="0" strike="noStrike" spc="-1">
                <a:solidFill>
                  <a:srgbClr val="000000"/>
                </a:solidFill>
                <a:latin typeface="Candara"/>
              </a:rPr>
              <a:t>	238 emprunteurs pour 701 usagers soit un taux de 34%</a:t>
            </a:r>
            <a:endParaRPr lang="fr-FR" sz="1400" b="0" strike="noStrike" spc="-1">
              <a:solidFill>
                <a:srgbClr val="073E87"/>
              </a:solidFill>
              <a:latin typeface="Candara"/>
            </a:endParaRPr>
          </a:p>
          <a:p>
            <a:endParaRPr lang="fr-FR" sz="1400" b="0" strike="noStrike" spc="-1">
              <a:solidFill>
                <a:srgbClr val="073E87"/>
              </a:solidFill>
              <a:latin typeface="Candara"/>
            </a:endParaRPr>
          </a:p>
          <a:p>
            <a:endParaRPr lang="fr-FR" sz="1400" b="0" strike="noStrike" spc="-1">
              <a:solidFill>
                <a:srgbClr val="073E87"/>
              </a:solidFill>
              <a:latin typeface="Candara"/>
            </a:endParaRPr>
          </a:p>
          <a:p>
            <a:endParaRPr lang="fr-FR" sz="1400" b="0" strike="noStrike" spc="-1">
              <a:solidFill>
                <a:srgbClr val="073E87"/>
              </a:solidFill>
              <a:latin typeface="Candara"/>
            </a:endParaRPr>
          </a:p>
          <a:p>
            <a:endParaRPr lang="fr-FR" sz="1400" b="0" strike="noStrike" spc="-1">
              <a:solidFill>
                <a:srgbClr val="073E87"/>
              </a:solidFill>
              <a:latin typeface="Candara"/>
            </a:endParaRPr>
          </a:p>
          <a:p>
            <a:endParaRPr lang="fr-FR" sz="1400" b="0" strike="noStrike" spc="-1">
              <a:solidFill>
                <a:srgbClr val="073E87"/>
              </a:solidFill>
              <a:latin typeface="Candara"/>
            </a:endParaRPr>
          </a:p>
          <a:p>
            <a:endParaRPr lang="fr-FR" sz="1400" b="0" strike="noStrike" spc="-1">
              <a:solidFill>
                <a:srgbClr val="073E87"/>
              </a:solidFill>
              <a:latin typeface="Candara"/>
            </a:endParaRPr>
          </a:p>
          <a:p>
            <a:endParaRPr lang="fr-FR" sz="1400" b="0" strike="noStrike" spc="-1">
              <a:solidFill>
                <a:srgbClr val="073E87"/>
              </a:solidFill>
              <a:latin typeface="Candara"/>
            </a:endParaRPr>
          </a:p>
          <a:p>
            <a:endParaRPr lang="fr-FR" sz="1400" b="0" strike="noStrike" spc="-1">
              <a:solidFill>
                <a:srgbClr val="073E87"/>
              </a:solidFill>
              <a:latin typeface="Candara"/>
            </a:endParaRPr>
          </a:p>
          <a:p>
            <a:endParaRPr lang="fr-FR" sz="1400" b="0" strike="noStrike" spc="-1">
              <a:solidFill>
                <a:srgbClr val="073E87"/>
              </a:solidFill>
              <a:latin typeface="Candara"/>
            </a:endParaRPr>
          </a:p>
          <a:p>
            <a:endParaRPr lang="fr-FR" sz="1400" b="0" strike="noStrike" spc="-1">
              <a:solidFill>
                <a:srgbClr val="073E87"/>
              </a:solidFill>
              <a:latin typeface="Candara"/>
            </a:endParaRPr>
          </a:p>
          <a:p>
            <a:endParaRPr lang="fr-FR" sz="1400" b="0" strike="noStrike" spc="-1">
              <a:solidFill>
                <a:srgbClr val="073E87"/>
              </a:solidFill>
              <a:latin typeface="Candara"/>
            </a:endParaRPr>
          </a:p>
          <a:p>
            <a:endParaRPr lang="fr-FR" sz="1400" b="0" strike="noStrike" spc="-1">
              <a:solidFill>
                <a:srgbClr val="073E87"/>
              </a:solidFill>
              <a:latin typeface="Candara"/>
            </a:endParaRPr>
          </a:p>
          <a:p>
            <a:endParaRPr lang="fr-FR" sz="1400" b="0" strike="noStrike" spc="-1">
              <a:solidFill>
                <a:srgbClr val="073E87"/>
              </a:solidFill>
              <a:latin typeface="Candara"/>
            </a:endParaRPr>
          </a:p>
          <a:p>
            <a:r>
              <a:rPr lang="fr-FR" sz="1400" b="0" strike="noStrike" spc="-1">
                <a:solidFill>
                  <a:srgbClr val="000000"/>
                </a:solidFill>
                <a:latin typeface="Candara"/>
              </a:rPr>
              <a:t>Un tiers des élèves ont emprunté un livre au moins une fois dans l’année.</a:t>
            </a:r>
            <a:endParaRPr lang="fr-FR" sz="1400" b="0" strike="noStrike" spc="-1">
              <a:solidFill>
                <a:srgbClr val="073E87"/>
              </a:solidFill>
              <a:latin typeface="Candara"/>
            </a:endParaRPr>
          </a:p>
          <a:p>
            <a:endParaRPr lang="fr-FR" sz="1400" b="0" strike="noStrike" spc="-1">
              <a:solidFill>
                <a:srgbClr val="073E87"/>
              </a:solidFill>
              <a:latin typeface="Candara"/>
            </a:endParaRPr>
          </a:p>
          <a:p>
            <a:r>
              <a:rPr lang="fr-FR" sz="1400" b="0" strike="noStrike" spc="-1">
                <a:solidFill>
                  <a:srgbClr val="000000"/>
                </a:solidFill>
                <a:latin typeface="Candara"/>
              </a:rPr>
              <a:t>	</a:t>
            </a:r>
            <a:endParaRPr lang="fr-FR" sz="1400" b="0" strike="noStrike" spc="-1">
              <a:solidFill>
                <a:srgbClr val="073E87"/>
              </a:solidFill>
              <a:latin typeface="Candara"/>
            </a:endParaRPr>
          </a:p>
        </p:txBody>
      </p:sp>
      <p:sp>
        <p:nvSpPr>
          <p:cNvPr id="141" name="TextShape 2"/>
          <p:cNvSpPr txBox="1"/>
          <p:nvPr/>
        </p:nvSpPr>
        <p:spPr>
          <a:xfrm>
            <a:off x="457200" y="338400"/>
            <a:ext cx="8229240" cy="1252440"/>
          </a:xfrm>
          <a:prstGeom prst="rect">
            <a:avLst/>
          </a:prstGeom>
          <a:noFill/>
          <a:ln>
            <a:noFill/>
          </a:ln>
        </p:spPr>
        <p:txBody>
          <a:bodyPr anchor="ctr"/>
          <a:lstStyle/>
          <a:p>
            <a:pPr algn="ctr">
              <a:lnSpc>
                <a:spcPct val="100000"/>
              </a:lnSpc>
            </a:pPr>
            <a:r>
              <a:rPr lang="fr-FR" sz="4400" b="0" strike="noStrike" spc="-1">
                <a:solidFill>
                  <a:srgbClr val="000000"/>
                </a:solidFill>
                <a:latin typeface="Candara"/>
              </a:rPr>
              <a:t>Bilan CDI</a:t>
            </a:r>
            <a:endParaRPr lang="fr-FR" sz="4400" b="0" strike="noStrike" spc="-1">
              <a:solidFill>
                <a:srgbClr val="FFFFFF"/>
              </a:solidFill>
              <a:latin typeface="Lucida Sans Unicode"/>
            </a:endParaRPr>
          </a:p>
        </p:txBody>
      </p:sp>
      <p:graphicFrame>
        <p:nvGraphicFramePr>
          <p:cNvPr id="142" name="Table 3"/>
          <p:cNvGraphicFramePr/>
          <p:nvPr/>
        </p:nvGraphicFramePr>
        <p:xfrm>
          <a:off x="1500120" y="2643120"/>
          <a:ext cx="6143400" cy="1981200"/>
        </p:xfrm>
        <a:graphic>
          <a:graphicData uri="http://schemas.openxmlformats.org/drawingml/2006/table">
            <a:tbl>
              <a:tblPr/>
              <a:tblGrid>
                <a:gridCol w="3071520"/>
                <a:gridCol w="3071880"/>
              </a:tblGrid>
              <a:tr h="270000">
                <a:tc>
                  <a:txBody>
                    <a:bodyPr/>
                    <a:lstStyle/>
                    <a:p>
                      <a:pPr algn="ctr">
                        <a:lnSpc>
                          <a:spcPct val="100000"/>
                        </a:lnSpc>
                      </a:pPr>
                      <a:r>
                        <a:rPr lang="fr-FR" sz="1400" b="0" strike="noStrike" spc="-1">
                          <a:solidFill>
                            <a:srgbClr val="000000"/>
                          </a:solidFill>
                          <a:latin typeface="Candara"/>
                        </a:rPr>
                        <a:t>Niveaux </a:t>
                      </a:r>
                      <a:endParaRPr lang="fr-FR" sz="1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400" b="0" strike="noStrike" spc="-1">
                          <a:solidFill>
                            <a:srgbClr val="000000"/>
                          </a:solidFill>
                          <a:latin typeface="Candara"/>
                        </a:rPr>
                        <a:t>Nombre de prêts</a:t>
                      </a:r>
                      <a:endParaRPr lang="fr-FR" sz="1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294480">
                <a:tc>
                  <a:txBody>
                    <a:bodyPr/>
                    <a:lstStyle/>
                    <a:p>
                      <a:pPr algn="ctr">
                        <a:lnSpc>
                          <a:spcPct val="100000"/>
                        </a:lnSpc>
                      </a:pPr>
                      <a:r>
                        <a:rPr lang="fr-FR" sz="1600" b="0" strike="noStrike" spc="-1">
                          <a:solidFill>
                            <a:srgbClr val="000000"/>
                          </a:solidFill>
                          <a:latin typeface="Candara"/>
                        </a:rPr>
                        <a:t>3</a:t>
                      </a:r>
                      <a:endParaRPr lang="fr-FR" sz="16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600" b="0" strike="noStrike" spc="-1">
                          <a:solidFill>
                            <a:srgbClr val="000000"/>
                          </a:solidFill>
                          <a:latin typeface="Candara"/>
                        </a:rPr>
                        <a:t>104</a:t>
                      </a:r>
                      <a:endParaRPr lang="fr-FR" sz="16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294480">
                <a:tc>
                  <a:txBody>
                    <a:bodyPr/>
                    <a:lstStyle/>
                    <a:p>
                      <a:pPr algn="ctr">
                        <a:lnSpc>
                          <a:spcPct val="100000"/>
                        </a:lnSpc>
                      </a:pPr>
                      <a:r>
                        <a:rPr lang="fr-FR" sz="1600" b="0" strike="noStrike" spc="-1">
                          <a:solidFill>
                            <a:srgbClr val="000000"/>
                          </a:solidFill>
                          <a:latin typeface="Candara"/>
                        </a:rPr>
                        <a:t>4</a:t>
                      </a:r>
                      <a:endParaRPr lang="fr-FR" sz="16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600" b="0" strike="noStrike" spc="-1">
                          <a:solidFill>
                            <a:srgbClr val="000000"/>
                          </a:solidFill>
                          <a:latin typeface="Candara"/>
                        </a:rPr>
                        <a:t>206</a:t>
                      </a:r>
                      <a:endParaRPr lang="fr-FR" sz="16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294480">
                <a:tc>
                  <a:txBody>
                    <a:bodyPr/>
                    <a:lstStyle/>
                    <a:p>
                      <a:pPr algn="ctr">
                        <a:lnSpc>
                          <a:spcPct val="100000"/>
                        </a:lnSpc>
                      </a:pPr>
                      <a:r>
                        <a:rPr lang="fr-FR" sz="1600" b="0" strike="noStrike" spc="-1">
                          <a:solidFill>
                            <a:srgbClr val="000000"/>
                          </a:solidFill>
                          <a:latin typeface="Candara"/>
                        </a:rPr>
                        <a:t>5</a:t>
                      </a:r>
                      <a:endParaRPr lang="fr-FR" sz="16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600" b="0" strike="noStrike" spc="-1">
                          <a:solidFill>
                            <a:srgbClr val="000000"/>
                          </a:solidFill>
                          <a:latin typeface="Candara"/>
                        </a:rPr>
                        <a:t>234</a:t>
                      </a:r>
                      <a:endParaRPr lang="fr-FR" sz="16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294480">
                <a:tc>
                  <a:txBody>
                    <a:bodyPr/>
                    <a:lstStyle/>
                    <a:p>
                      <a:pPr algn="ctr">
                        <a:lnSpc>
                          <a:spcPct val="100000"/>
                        </a:lnSpc>
                      </a:pPr>
                      <a:r>
                        <a:rPr lang="fr-FR" sz="1600" b="0" strike="noStrike" spc="-1">
                          <a:solidFill>
                            <a:srgbClr val="000000"/>
                          </a:solidFill>
                          <a:latin typeface="Candara"/>
                        </a:rPr>
                        <a:t>6</a:t>
                      </a:r>
                      <a:endParaRPr lang="fr-FR" sz="16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600" b="0" strike="noStrike" spc="-1">
                          <a:solidFill>
                            <a:srgbClr val="000000"/>
                          </a:solidFill>
                          <a:latin typeface="Candara"/>
                        </a:rPr>
                        <a:t>536</a:t>
                      </a:r>
                      <a:endParaRPr lang="fr-FR" sz="16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294480">
                <a:tc>
                  <a:txBody>
                    <a:bodyPr/>
                    <a:lstStyle/>
                    <a:p>
                      <a:pPr algn="ctr">
                        <a:lnSpc>
                          <a:spcPct val="100000"/>
                        </a:lnSpc>
                      </a:pPr>
                      <a:r>
                        <a:rPr lang="fr-FR" sz="1600" b="0" strike="noStrike" spc="-1">
                          <a:solidFill>
                            <a:srgbClr val="000000"/>
                          </a:solidFill>
                          <a:latin typeface="Candara"/>
                        </a:rPr>
                        <a:t>Total</a:t>
                      </a:r>
                      <a:endParaRPr lang="fr-FR" sz="16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600" b="0" strike="noStrike" spc="-1">
                          <a:solidFill>
                            <a:srgbClr val="000000"/>
                          </a:solidFill>
                          <a:latin typeface="Candara"/>
                        </a:rPr>
                        <a:t>1080</a:t>
                      </a:r>
                      <a:endParaRPr lang="fr-FR" sz="16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TextShape 1"/>
          <p:cNvSpPr txBox="1"/>
          <p:nvPr/>
        </p:nvSpPr>
        <p:spPr>
          <a:xfrm>
            <a:off x="457200" y="630360"/>
            <a:ext cx="8229240" cy="5376240"/>
          </a:xfrm>
          <a:prstGeom prst="rect">
            <a:avLst/>
          </a:prstGeom>
          <a:noFill/>
          <a:ln>
            <a:noFill/>
          </a:ln>
        </p:spPr>
        <p:txBody>
          <a:bodyPr/>
          <a:lstStyle/>
          <a:p>
            <a:pPr algn="ctr">
              <a:lnSpc>
                <a:spcPct val="100000"/>
              </a:lnSpc>
              <a:spcBef>
                <a:spcPts val="941"/>
              </a:spcBef>
            </a:pPr>
            <a:endParaRPr lang="fr-FR" sz="2400" b="0" strike="noStrike" spc="-1">
              <a:solidFill>
                <a:srgbClr val="073E87"/>
              </a:solidFill>
              <a:latin typeface="Candara"/>
            </a:endParaRPr>
          </a:p>
          <a:p>
            <a:pPr algn="ctr">
              <a:lnSpc>
                <a:spcPct val="100000"/>
              </a:lnSpc>
              <a:spcBef>
                <a:spcPts val="941"/>
              </a:spcBef>
            </a:pPr>
            <a:endParaRPr lang="fr-FR" sz="2400" b="0" strike="noStrike" spc="-1">
              <a:solidFill>
                <a:srgbClr val="073E87"/>
              </a:solidFill>
              <a:latin typeface="Candara"/>
            </a:endParaRPr>
          </a:p>
          <a:p>
            <a:pPr algn="ctr">
              <a:lnSpc>
                <a:spcPct val="100000"/>
              </a:lnSpc>
              <a:spcBef>
                <a:spcPts val="941"/>
              </a:spcBef>
            </a:pPr>
            <a:r>
              <a:rPr lang="fr-FR" sz="4700" b="1" strike="noStrike" spc="-1">
                <a:solidFill>
                  <a:srgbClr val="073E87"/>
                </a:solidFill>
                <a:latin typeface="Candara"/>
              </a:rPr>
              <a:t>BILANS PEDAGOGIQUES</a:t>
            </a:r>
            <a:endParaRPr lang="fr-FR" sz="4700" b="0" strike="noStrike" spc="-1">
              <a:solidFill>
                <a:srgbClr val="073E87"/>
              </a:solidFill>
              <a:latin typeface="Candara"/>
            </a:endParaRPr>
          </a:p>
        </p:txBody>
      </p:sp>
      <p:sp>
        <p:nvSpPr>
          <p:cNvPr id="144" name="TextShape 2"/>
          <p:cNvSpPr txBox="1"/>
          <p:nvPr/>
        </p:nvSpPr>
        <p:spPr>
          <a:xfrm>
            <a:off x="3990960" y="6250320"/>
            <a:ext cx="1161360" cy="364680"/>
          </a:xfrm>
          <a:prstGeom prst="rect">
            <a:avLst/>
          </a:prstGeom>
          <a:noFill/>
          <a:ln>
            <a:noFill/>
          </a:ln>
        </p:spPr>
        <p:txBody>
          <a:bodyPr anchor="ctr"/>
          <a:lstStyle/>
          <a:p>
            <a:pPr algn="ctr">
              <a:lnSpc>
                <a:spcPct val="100000"/>
              </a:lnSpc>
            </a:pPr>
            <a:fld id="{903EDA27-4992-4AD3-A3BE-670E45F7BB0F}" type="slidenum">
              <a:rPr lang="fr-FR" sz="1000" b="0" strike="noStrike" spc="-1">
                <a:solidFill>
                  <a:srgbClr val="073E87"/>
                </a:solidFill>
                <a:latin typeface="Lucida Sans Unicode"/>
                <a:ea typeface="Lucida Sans Unicode"/>
              </a:rPr>
              <a:pPr algn="ctr">
                <a:lnSpc>
                  <a:spcPct val="100000"/>
                </a:lnSpc>
              </a:pPr>
              <a:t>17</a:t>
            </a:fld>
            <a:endParaRPr lang="fr-FR" sz="1000" b="0" strike="noStrike" spc="-1">
              <a:latin typeface="Times New Roman"/>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TextShape 1"/>
          <p:cNvSpPr txBox="1"/>
          <p:nvPr/>
        </p:nvSpPr>
        <p:spPr>
          <a:xfrm>
            <a:off x="467640" y="642960"/>
            <a:ext cx="8229240" cy="5571720"/>
          </a:xfrm>
          <a:prstGeom prst="rect">
            <a:avLst/>
          </a:prstGeom>
          <a:noFill/>
          <a:ln>
            <a:noFill/>
          </a:ln>
        </p:spPr>
        <p:txBody>
          <a:bodyPr>
            <a:normAutofit lnSpcReduction="10000"/>
          </a:bodyPr>
          <a:lstStyle/>
          <a:p>
            <a:pPr marL="274320" indent="-273960">
              <a:lnSpc>
                <a:spcPct val="100000"/>
              </a:lnSpc>
              <a:spcBef>
                <a:spcPts val="400"/>
              </a:spcBef>
              <a:buClr>
                <a:srgbClr val="000000"/>
              </a:buClr>
              <a:buFont typeface="Wingdings" charset="2"/>
              <a:buChar char=""/>
            </a:pPr>
            <a:r>
              <a:rPr lang="fr-FR" sz="2000" b="1" u="sng" strike="noStrike" spc="-1" dirty="0">
                <a:solidFill>
                  <a:srgbClr val="000000"/>
                </a:solidFill>
                <a:uFillTx/>
                <a:latin typeface="Candara"/>
              </a:rPr>
              <a:t>Le Conseil école collège</a:t>
            </a:r>
            <a:endParaRPr lang="fr-FR" sz="2000" b="0" strike="noStrike" spc="-1" dirty="0">
              <a:solidFill>
                <a:srgbClr val="073E87"/>
              </a:solidFill>
              <a:latin typeface="Candara"/>
            </a:endParaRPr>
          </a:p>
          <a:p>
            <a:pPr marL="274320" indent="-273960">
              <a:lnSpc>
                <a:spcPct val="100000"/>
              </a:lnSpc>
              <a:spcBef>
                <a:spcPts val="281"/>
              </a:spcBef>
            </a:pPr>
            <a:r>
              <a:rPr lang="fr-FR" sz="1200" b="0" strike="noStrike" spc="-1" dirty="0">
                <a:solidFill>
                  <a:srgbClr val="000000"/>
                </a:solidFill>
                <a:latin typeface="Candara"/>
              </a:rPr>
              <a:t>	</a:t>
            </a:r>
            <a:r>
              <a:rPr lang="fr-FR" sz="1400" b="0" strike="noStrike" spc="-1" dirty="0">
                <a:solidFill>
                  <a:srgbClr val="000000"/>
                </a:solidFill>
                <a:latin typeface="Candara"/>
              </a:rPr>
              <a:t>Le CEC s’est réuni 2 fois, en début et en fin d’année.  Trois demi-journées de travail ont été organisées afin de mettre en place les différentes actions. </a:t>
            </a:r>
            <a:endParaRPr lang="fr-FR" sz="1400" b="0" strike="noStrike" spc="-1" dirty="0">
              <a:solidFill>
                <a:srgbClr val="073E87"/>
              </a:solidFill>
              <a:latin typeface="Candara"/>
            </a:endParaRPr>
          </a:p>
          <a:p>
            <a:pPr marL="274320" indent="-273960">
              <a:lnSpc>
                <a:spcPct val="100000"/>
              </a:lnSpc>
              <a:spcBef>
                <a:spcPts val="281"/>
              </a:spcBef>
            </a:pPr>
            <a:r>
              <a:rPr lang="fr-FR" sz="1400" b="0" strike="noStrike" spc="-1" dirty="0">
                <a:solidFill>
                  <a:srgbClr val="000000"/>
                </a:solidFill>
                <a:latin typeface="Candara"/>
              </a:rPr>
              <a:t>	La difficulté de ce réseau est qu’il n’est pas placé en éducation prioritaire. Aussi, il n’y a pas de coordonnatrice réseau ni de temps dédié au réseau pour les enseignants du primaire. M. CLODIC, l’IEN Tampon 1, a réussi à mettre en place des formations afin d’assurer un remplacement des enseignants lors des réunions. Il est peu probable que cette organisation soit pérenne sur l’année prochaine.</a:t>
            </a:r>
            <a:endParaRPr lang="fr-FR" sz="1400" b="0" strike="noStrike" spc="-1" dirty="0">
              <a:solidFill>
                <a:srgbClr val="073E87"/>
              </a:solidFill>
              <a:latin typeface="Candara"/>
            </a:endParaRPr>
          </a:p>
          <a:p>
            <a:pPr marL="274320" indent="-273960">
              <a:lnSpc>
                <a:spcPct val="100000"/>
              </a:lnSpc>
              <a:spcBef>
                <a:spcPts val="281"/>
              </a:spcBef>
            </a:pPr>
            <a:r>
              <a:rPr lang="fr-FR" sz="1400" b="0" strike="noStrike" spc="-1" dirty="0">
                <a:solidFill>
                  <a:srgbClr val="000000"/>
                </a:solidFill>
                <a:latin typeface="Candara"/>
              </a:rPr>
              <a:t>	Les actions qui ont été menées sont :</a:t>
            </a:r>
            <a:endParaRPr lang="fr-FR" sz="1400" b="0" strike="noStrike" spc="-1" dirty="0">
              <a:solidFill>
                <a:srgbClr val="073E87"/>
              </a:solidFill>
              <a:latin typeface="Candara"/>
            </a:endParaRPr>
          </a:p>
          <a:p>
            <a:pPr marL="274320" indent="-273960">
              <a:lnSpc>
                <a:spcPct val="100000"/>
              </a:lnSpc>
              <a:spcBef>
                <a:spcPts val="281"/>
              </a:spcBef>
            </a:pPr>
            <a:endParaRPr lang="fr-FR" sz="1400" b="0" strike="noStrike" spc="-1" dirty="0">
              <a:solidFill>
                <a:srgbClr val="073E87"/>
              </a:solidFill>
              <a:latin typeface="Candara"/>
            </a:endParaRPr>
          </a:p>
          <a:p>
            <a:pPr marL="274320" indent="-273960">
              <a:lnSpc>
                <a:spcPct val="100000"/>
              </a:lnSpc>
              <a:spcBef>
                <a:spcPts val="281"/>
              </a:spcBef>
            </a:pPr>
            <a:r>
              <a:rPr lang="fr-FR" sz="1400" b="0" strike="noStrike" spc="-1" dirty="0">
                <a:solidFill>
                  <a:srgbClr val="000000"/>
                </a:solidFill>
                <a:latin typeface="Candara"/>
              </a:rPr>
              <a:t>		Langues : semaine des langues</a:t>
            </a:r>
            <a:endParaRPr lang="fr-FR" sz="1400" b="0" strike="noStrike" spc="-1" dirty="0">
              <a:solidFill>
                <a:srgbClr val="073E87"/>
              </a:solidFill>
              <a:latin typeface="Candara"/>
            </a:endParaRPr>
          </a:p>
          <a:p>
            <a:pPr marL="274320" indent="-273960">
              <a:lnSpc>
                <a:spcPct val="100000"/>
              </a:lnSpc>
              <a:spcBef>
                <a:spcPts val="281"/>
              </a:spcBef>
            </a:pPr>
            <a:r>
              <a:rPr lang="fr-FR" sz="1400" b="0" strike="noStrike" spc="-1" dirty="0">
                <a:solidFill>
                  <a:srgbClr val="000000"/>
                </a:solidFill>
                <a:latin typeface="Candara"/>
              </a:rPr>
              <a:t>		EPS : aérobic sur la semaine C3SO, matinées sportives</a:t>
            </a:r>
            <a:endParaRPr lang="fr-FR" sz="1400" b="0" strike="noStrike" spc="-1" dirty="0">
              <a:solidFill>
                <a:srgbClr val="073E87"/>
              </a:solidFill>
              <a:latin typeface="Candara"/>
            </a:endParaRPr>
          </a:p>
          <a:p>
            <a:pPr marL="274320" indent="-273960">
              <a:lnSpc>
                <a:spcPct val="100000"/>
              </a:lnSpc>
              <a:spcBef>
                <a:spcPts val="281"/>
              </a:spcBef>
            </a:pPr>
            <a:r>
              <a:rPr lang="fr-FR" sz="1400" b="0" strike="noStrike" spc="-1" dirty="0">
                <a:solidFill>
                  <a:srgbClr val="000000"/>
                </a:solidFill>
                <a:latin typeface="Candara"/>
              </a:rPr>
              <a:t>		Mathématiques : Euréka – positionné 2</a:t>
            </a:r>
            <a:r>
              <a:rPr lang="fr-FR" sz="1400" b="0" strike="noStrike" spc="-1" baseline="30000" dirty="0">
                <a:solidFill>
                  <a:srgbClr val="000000"/>
                </a:solidFill>
                <a:latin typeface="Candara"/>
              </a:rPr>
              <a:t>nd</a:t>
            </a:r>
            <a:r>
              <a:rPr lang="fr-FR" sz="1400" b="0" strike="noStrike" spc="-1" dirty="0">
                <a:solidFill>
                  <a:srgbClr val="000000"/>
                </a:solidFill>
                <a:latin typeface="Candara"/>
              </a:rPr>
              <a:t> </a:t>
            </a:r>
            <a:endParaRPr lang="fr-FR" sz="1400" b="0" strike="noStrike" spc="-1" dirty="0">
              <a:solidFill>
                <a:srgbClr val="073E87"/>
              </a:solidFill>
              <a:latin typeface="Candara"/>
            </a:endParaRPr>
          </a:p>
          <a:p>
            <a:pPr marL="274320" indent="-273960">
              <a:lnSpc>
                <a:spcPct val="100000"/>
              </a:lnSpc>
              <a:spcBef>
                <a:spcPts val="281"/>
              </a:spcBef>
            </a:pPr>
            <a:r>
              <a:rPr lang="fr-FR" sz="1400" b="0" strike="noStrike" spc="-1" dirty="0">
                <a:solidFill>
                  <a:srgbClr val="000000"/>
                </a:solidFill>
                <a:latin typeface="Candara"/>
              </a:rPr>
              <a:t>		Sciences : </a:t>
            </a:r>
            <a:r>
              <a:rPr lang="fr-FR" sz="1400" b="0" strike="noStrike" spc="-1" dirty="0" err="1">
                <a:solidFill>
                  <a:srgbClr val="000000"/>
                </a:solidFill>
                <a:latin typeface="Candara"/>
              </a:rPr>
              <a:t>Aquaponie</a:t>
            </a:r>
            <a:r>
              <a:rPr lang="fr-FR" sz="1400" b="0" strike="noStrike" spc="-1" dirty="0">
                <a:solidFill>
                  <a:srgbClr val="000000"/>
                </a:solidFill>
                <a:latin typeface="Candara"/>
              </a:rPr>
              <a:t>, l’électricité, le tour de monde à la voile</a:t>
            </a:r>
            <a:endParaRPr lang="fr-FR" sz="1400" b="0" strike="noStrike" spc="-1" dirty="0">
              <a:solidFill>
                <a:srgbClr val="073E87"/>
              </a:solidFill>
              <a:latin typeface="Candara"/>
            </a:endParaRPr>
          </a:p>
          <a:p>
            <a:pPr marL="274320" indent="-273960">
              <a:lnSpc>
                <a:spcPct val="100000"/>
              </a:lnSpc>
              <a:spcBef>
                <a:spcPts val="281"/>
              </a:spcBef>
            </a:pPr>
            <a:r>
              <a:rPr lang="fr-FR" sz="1400" b="0" strike="noStrike" spc="-1" dirty="0">
                <a:solidFill>
                  <a:srgbClr val="000000"/>
                </a:solidFill>
                <a:latin typeface="Candara"/>
              </a:rPr>
              <a:t>		Français : Monstres et mythologie, concours de fiches de lecture, rencontres académiques des conteurs</a:t>
            </a:r>
            <a:endParaRPr lang="fr-FR" sz="1400" b="0" strike="noStrike" spc="-1" dirty="0">
              <a:solidFill>
                <a:srgbClr val="073E87"/>
              </a:solidFill>
              <a:latin typeface="Candara"/>
            </a:endParaRPr>
          </a:p>
          <a:p>
            <a:pPr marL="274320" indent="-273960">
              <a:lnSpc>
                <a:spcPct val="100000"/>
              </a:lnSpc>
              <a:spcBef>
                <a:spcPts val="281"/>
              </a:spcBef>
            </a:pPr>
            <a:r>
              <a:rPr lang="fr-FR" sz="1400" b="0" strike="noStrike" spc="-1" dirty="0">
                <a:solidFill>
                  <a:srgbClr val="000000"/>
                </a:solidFill>
                <a:latin typeface="Candara"/>
              </a:rPr>
              <a:t>		La visite du collège</a:t>
            </a:r>
            <a:endParaRPr lang="fr-FR" sz="1400" b="0" strike="noStrike" spc="-1" dirty="0">
              <a:solidFill>
                <a:srgbClr val="073E87"/>
              </a:solidFill>
              <a:latin typeface="Candara"/>
            </a:endParaRPr>
          </a:p>
          <a:p>
            <a:pPr marL="274320" indent="-273960">
              <a:lnSpc>
                <a:spcPct val="100000"/>
              </a:lnSpc>
              <a:spcBef>
                <a:spcPts val="281"/>
              </a:spcBef>
            </a:pPr>
            <a:endParaRPr lang="fr-FR" sz="1400" b="0" strike="noStrike" spc="-1" dirty="0">
              <a:solidFill>
                <a:srgbClr val="073E87"/>
              </a:solidFill>
              <a:latin typeface="Candara"/>
            </a:endParaRPr>
          </a:p>
          <a:p>
            <a:pPr marL="274320" indent="-273960">
              <a:lnSpc>
                <a:spcPct val="100000"/>
              </a:lnSpc>
              <a:spcBef>
                <a:spcPts val="380"/>
              </a:spcBef>
            </a:pPr>
            <a:r>
              <a:rPr lang="fr-FR" sz="1900" b="1" strike="noStrike" spc="-1" dirty="0">
                <a:solidFill>
                  <a:srgbClr val="000000"/>
                </a:solidFill>
                <a:latin typeface="Candara"/>
              </a:rPr>
              <a:t>	</a:t>
            </a:r>
            <a:r>
              <a:rPr lang="fr-FR" sz="1500" b="0" strike="noStrike" spc="-1" dirty="0">
                <a:solidFill>
                  <a:srgbClr val="000000"/>
                </a:solidFill>
                <a:latin typeface="Candara"/>
              </a:rPr>
              <a:t>Le travail de liaison a été réalisé uniquement avec Tampon 1.</a:t>
            </a:r>
            <a:endParaRPr lang="fr-FR" sz="1500" b="0" strike="noStrike" spc="-1" dirty="0">
              <a:solidFill>
                <a:srgbClr val="073E87"/>
              </a:solidFill>
              <a:latin typeface="Candara"/>
            </a:endParaRPr>
          </a:p>
          <a:p>
            <a:pPr marL="274320" indent="-273960">
              <a:lnSpc>
                <a:spcPct val="100000"/>
              </a:lnSpc>
              <a:spcBef>
                <a:spcPts val="400"/>
              </a:spcBef>
            </a:pPr>
            <a:endParaRPr lang="fr-FR" sz="1500" b="0" strike="noStrike" spc="-1" dirty="0">
              <a:solidFill>
                <a:srgbClr val="073E87"/>
              </a:solidFill>
              <a:latin typeface="Candara"/>
            </a:endParaRPr>
          </a:p>
          <a:p>
            <a:pPr marL="274320" indent="-273960">
              <a:lnSpc>
                <a:spcPct val="100000"/>
              </a:lnSpc>
              <a:spcBef>
                <a:spcPts val="400"/>
              </a:spcBef>
              <a:buClr>
                <a:srgbClr val="000000"/>
              </a:buClr>
              <a:buFont typeface="Wingdings" charset="2"/>
              <a:buChar char=""/>
            </a:pPr>
            <a:r>
              <a:rPr lang="fr-FR" sz="2000" b="1" u="sng" strike="noStrike" spc="-1" dirty="0">
                <a:solidFill>
                  <a:srgbClr val="000000"/>
                </a:solidFill>
                <a:uFillTx/>
                <a:latin typeface="Candara"/>
              </a:rPr>
              <a:t>Résultats de fin de cycle 3</a:t>
            </a:r>
            <a:endParaRPr lang="fr-FR" sz="2000" b="0" strike="noStrike" spc="-1" dirty="0">
              <a:solidFill>
                <a:srgbClr val="073E87"/>
              </a:solidFill>
              <a:latin typeface="Candara"/>
            </a:endParaRPr>
          </a:p>
          <a:p>
            <a:pPr marL="274320" indent="-273960">
              <a:lnSpc>
                <a:spcPct val="100000"/>
              </a:lnSpc>
              <a:spcBef>
                <a:spcPts val="281"/>
              </a:spcBef>
            </a:pPr>
            <a:r>
              <a:rPr lang="fr-FR" sz="1400" b="0" strike="noStrike" spc="-1" dirty="0">
                <a:solidFill>
                  <a:srgbClr val="000000"/>
                </a:solidFill>
                <a:latin typeface="Candara"/>
              </a:rPr>
              <a:t>	</a:t>
            </a:r>
            <a:endParaRPr lang="fr-FR" sz="1400" b="0" strike="noStrike" spc="-1" dirty="0">
              <a:solidFill>
                <a:srgbClr val="073E87"/>
              </a:solidFill>
              <a:latin typeface="Candara"/>
            </a:endParaRPr>
          </a:p>
          <a:p>
            <a:pPr marL="274320" indent="-273960">
              <a:lnSpc>
                <a:spcPct val="100000"/>
              </a:lnSpc>
              <a:spcBef>
                <a:spcPts val="281"/>
              </a:spcBef>
            </a:pPr>
            <a:r>
              <a:rPr lang="fr-FR" sz="1400" b="0" strike="noStrike" spc="-1" dirty="0">
                <a:solidFill>
                  <a:srgbClr val="000000"/>
                </a:solidFill>
                <a:latin typeface="Candara"/>
              </a:rPr>
              <a:t>	Les évaluations nationale d’octobre ont fait apparaître des difficultés scolaires </a:t>
            </a:r>
            <a:r>
              <a:rPr lang="fr-FR" sz="1400" b="0" strike="noStrike" spc="-1" dirty="0" smtClean="0">
                <a:solidFill>
                  <a:srgbClr val="000000"/>
                </a:solidFill>
                <a:latin typeface="Candara"/>
              </a:rPr>
              <a:t>suivantes </a:t>
            </a:r>
            <a:r>
              <a:rPr lang="fr-FR" sz="1400" b="0" strike="noStrike" spc="-1" dirty="0">
                <a:solidFill>
                  <a:srgbClr val="000000"/>
                </a:solidFill>
                <a:latin typeface="Candara"/>
              </a:rPr>
              <a:t>:</a:t>
            </a:r>
            <a:endParaRPr lang="fr-FR" sz="1400" b="0" strike="noStrike" spc="-1" dirty="0">
              <a:solidFill>
                <a:srgbClr val="073E87"/>
              </a:solidFill>
              <a:latin typeface="Candara"/>
            </a:endParaRPr>
          </a:p>
          <a:p>
            <a:pPr marL="274320" indent="-273960">
              <a:lnSpc>
                <a:spcPct val="100000"/>
              </a:lnSpc>
              <a:spcBef>
                <a:spcPts val="400"/>
              </a:spcBef>
            </a:pPr>
            <a:endParaRPr lang="fr-FR" sz="1400" b="0" strike="noStrike" spc="-1" dirty="0">
              <a:solidFill>
                <a:srgbClr val="073E87"/>
              </a:solidFill>
              <a:latin typeface="Candara"/>
            </a:endParaRPr>
          </a:p>
          <a:p>
            <a:pPr marL="274320" indent="-273960">
              <a:lnSpc>
                <a:spcPct val="100000"/>
              </a:lnSpc>
              <a:spcBef>
                <a:spcPts val="201"/>
              </a:spcBef>
            </a:pPr>
            <a:endParaRPr lang="fr-FR" sz="1400" b="0" strike="noStrike" spc="-1" dirty="0">
              <a:solidFill>
                <a:srgbClr val="073E87"/>
              </a:solidFill>
              <a:latin typeface="Candara"/>
            </a:endParaRPr>
          </a:p>
          <a:p>
            <a:endParaRPr lang="fr-FR" sz="1400" b="0" strike="noStrike" spc="-1" dirty="0">
              <a:solidFill>
                <a:srgbClr val="073E87"/>
              </a:solidFill>
              <a:latin typeface="Candara"/>
            </a:endParaRPr>
          </a:p>
          <a:p>
            <a:endParaRPr lang="fr-FR" sz="1400" b="0" strike="noStrike" spc="-1" dirty="0">
              <a:solidFill>
                <a:srgbClr val="073E87"/>
              </a:solidFill>
              <a:latin typeface="Candara"/>
            </a:endParaRPr>
          </a:p>
          <a:p>
            <a:endParaRPr lang="fr-FR" sz="1400" b="0" strike="noStrike" spc="-1" dirty="0">
              <a:solidFill>
                <a:srgbClr val="073E87"/>
              </a:solidFill>
              <a:latin typeface="Candara"/>
            </a:endParaRPr>
          </a:p>
          <a:p>
            <a:endParaRPr lang="fr-FR" sz="1400" b="0" strike="noStrike" spc="-1" dirty="0">
              <a:solidFill>
                <a:srgbClr val="073E87"/>
              </a:solidFill>
              <a:latin typeface="Candara"/>
            </a:endParaRPr>
          </a:p>
          <a:p>
            <a:endParaRPr lang="fr-FR" sz="1400" b="0" strike="noStrike" spc="-1" dirty="0">
              <a:solidFill>
                <a:srgbClr val="073E87"/>
              </a:solidFill>
              <a:latin typeface="Candara"/>
            </a:endParaRPr>
          </a:p>
          <a:p>
            <a:pPr>
              <a:lnSpc>
                <a:spcPct val="100000"/>
              </a:lnSpc>
              <a:spcBef>
                <a:spcPts val="541"/>
              </a:spcBef>
            </a:pPr>
            <a:endParaRPr lang="fr-FR" sz="1400" b="0" strike="noStrike" spc="-1" dirty="0">
              <a:solidFill>
                <a:srgbClr val="073E87"/>
              </a:solidFill>
              <a:latin typeface="Candara"/>
            </a:endParaRPr>
          </a:p>
          <a:p>
            <a:pPr>
              <a:lnSpc>
                <a:spcPct val="100000"/>
              </a:lnSpc>
              <a:spcBef>
                <a:spcPts val="499"/>
              </a:spcBef>
            </a:pPr>
            <a:endParaRPr lang="fr-FR" sz="1400" b="0" strike="noStrike" spc="-1" dirty="0">
              <a:solidFill>
                <a:srgbClr val="073E87"/>
              </a:solidFill>
              <a:latin typeface="Candara"/>
            </a:endParaRPr>
          </a:p>
          <a:p>
            <a:endParaRPr lang="fr-FR" sz="1400" b="0" strike="noStrike" spc="-1" dirty="0">
              <a:solidFill>
                <a:srgbClr val="073E87"/>
              </a:solidFill>
              <a:latin typeface="Candara"/>
            </a:endParaRPr>
          </a:p>
          <a:p>
            <a:pPr>
              <a:lnSpc>
                <a:spcPct val="100000"/>
              </a:lnSpc>
              <a:spcBef>
                <a:spcPts val="541"/>
              </a:spcBef>
            </a:pPr>
            <a:endParaRPr lang="fr-FR" sz="1400" b="0" strike="noStrike" spc="-1" dirty="0">
              <a:solidFill>
                <a:srgbClr val="073E87"/>
              </a:solidFill>
              <a:latin typeface="Candara"/>
            </a:endParaRPr>
          </a:p>
        </p:txBody>
      </p:sp>
      <p:sp>
        <p:nvSpPr>
          <p:cNvPr id="146" name="TextShape 2"/>
          <p:cNvSpPr txBox="1"/>
          <p:nvPr/>
        </p:nvSpPr>
        <p:spPr>
          <a:xfrm>
            <a:off x="3990960" y="6250320"/>
            <a:ext cx="1161360" cy="364680"/>
          </a:xfrm>
          <a:prstGeom prst="rect">
            <a:avLst/>
          </a:prstGeom>
          <a:noFill/>
          <a:ln>
            <a:noFill/>
          </a:ln>
        </p:spPr>
        <p:txBody>
          <a:bodyPr anchor="ctr"/>
          <a:lstStyle/>
          <a:p>
            <a:pPr algn="ctr">
              <a:lnSpc>
                <a:spcPct val="100000"/>
              </a:lnSpc>
            </a:pPr>
            <a:fld id="{C6D91B75-2BCF-4FBD-8AF9-28AF53E8ADC9}" type="slidenum">
              <a:rPr lang="fr-FR" sz="1000" b="0" strike="noStrike" spc="-1">
                <a:solidFill>
                  <a:srgbClr val="073E87"/>
                </a:solidFill>
                <a:latin typeface="Lucida Sans Unicode"/>
                <a:ea typeface="Lucida Sans Unicode"/>
              </a:rPr>
              <a:pPr algn="ctr">
                <a:lnSpc>
                  <a:spcPct val="100000"/>
                </a:lnSpc>
              </a:pPr>
              <a:t>18</a:t>
            </a:fld>
            <a:endParaRPr lang="fr-FR" sz="1000" b="0" strike="noStrike" spc="-1">
              <a:latin typeface="Times New Roman"/>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7" name="Table 1"/>
          <p:cNvGraphicFramePr/>
          <p:nvPr/>
        </p:nvGraphicFramePr>
        <p:xfrm>
          <a:off x="1000080" y="2857320"/>
          <a:ext cx="7357680" cy="2409000"/>
        </p:xfrm>
        <a:graphic>
          <a:graphicData uri="http://schemas.openxmlformats.org/drawingml/2006/table">
            <a:tbl>
              <a:tblPr/>
              <a:tblGrid>
                <a:gridCol w="3643200"/>
                <a:gridCol w="3714480"/>
              </a:tblGrid>
              <a:tr h="315720">
                <a:tc>
                  <a:txBody>
                    <a:bodyPr/>
                    <a:lstStyle/>
                    <a:p>
                      <a:pPr algn="ctr">
                        <a:lnSpc>
                          <a:spcPct val="100000"/>
                        </a:lnSpc>
                      </a:pPr>
                      <a:r>
                        <a:rPr lang="fr-FR" sz="1400" b="0" strike="noStrike" spc="-1">
                          <a:solidFill>
                            <a:srgbClr val="000000"/>
                          </a:solidFill>
                          <a:latin typeface="Candara"/>
                        </a:rPr>
                        <a:t>Math</a:t>
                      </a:r>
                      <a:endParaRPr lang="fr-FR" sz="1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400" b="0" strike="noStrike" spc="-1">
                          <a:solidFill>
                            <a:srgbClr val="000000"/>
                          </a:solidFill>
                          <a:latin typeface="Candara"/>
                        </a:rPr>
                        <a:t>Taux de réussite</a:t>
                      </a:r>
                      <a:endParaRPr lang="fr-FR" sz="1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400680">
                <a:tc>
                  <a:txBody>
                    <a:bodyPr/>
                    <a:lstStyle/>
                    <a:p>
                      <a:pPr>
                        <a:lnSpc>
                          <a:spcPct val="100000"/>
                        </a:lnSpc>
                      </a:pPr>
                      <a:r>
                        <a:rPr lang="fr-FR" sz="1100" b="0" strike="noStrike" spc="-1">
                          <a:solidFill>
                            <a:srgbClr val="000000"/>
                          </a:solidFill>
                          <a:latin typeface="Candara"/>
                        </a:rPr>
                        <a:t>Comparer, estimer, mesures des grandeurs géométriques. Utiliser le lexiques et unités</a:t>
                      </a:r>
                      <a:endParaRPr lang="fr-FR" sz="11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200" b="0" strike="noStrike" spc="-1">
                          <a:solidFill>
                            <a:srgbClr val="000000"/>
                          </a:solidFill>
                          <a:latin typeface="Candara"/>
                        </a:rPr>
                        <a:t>68%</a:t>
                      </a:r>
                      <a:endParaRPr lang="fr-FR" sz="12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400680">
                <a:tc>
                  <a:txBody>
                    <a:bodyPr/>
                    <a:lstStyle/>
                    <a:p>
                      <a:pPr>
                        <a:lnSpc>
                          <a:spcPct val="100000"/>
                        </a:lnSpc>
                      </a:pPr>
                      <a:r>
                        <a:rPr lang="fr-FR" sz="1100" b="0" strike="noStrike" spc="-1">
                          <a:solidFill>
                            <a:srgbClr val="000000"/>
                          </a:solidFill>
                          <a:latin typeface="Candara"/>
                        </a:rPr>
                        <a:t>Reconnaître, nommer, décrire quelques solides et figures géométriques</a:t>
                      </a:r>
                      <a:endParaRPr lang="fr-FR" sz="11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200" b="0" strike="noStrike" spc="-1">
                          <a:solidFill>
                            <a:srgbClr val="000000"/>
                          </a:solidFill>
                          <a:latin typeface="Candara"/>
                        </a:rPr>
                        <a:t>78%</a:t>
                      </a:r>
                      <a:endParaRPr lang="fr-FR" sz="12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352080">
                <a:tc>
                  <a:txBody>
                    <a:bodyPr/>
                    <a:lstStyle/>
                    <a:p>
                      <a:pPr>
                        <a:lnSpc>
                          <a:spcPct val="100000"/>
                        </a:lnSpc>
                      </a:pPr>
                      <a:r>
                        <a:rPr lang="fr-FR" sz="1100" b="0" strike="noStrike" spc="-1">
                          <a:solidFill>
                            <a:srgbClr val="000000"/>
                          </a:solidFill>
                          <a:latin typeface="Candara"/>
                        </a:rPr>
                        <a:t>Résoudre des problèmes impliquant des grandeurs</a:t>
                      </a:r>
                      <a:endParaRPr lang="fr-FR" sz="11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200" b="0" strike="noStrike" spc="-1">
                          <a:solidFill>
                            <a:srgbClr val="000000"/>
                          </a:solidFill>
                          <a:latin typeface="Candara"/>
                        </a:rPr>
                        <a:t>70%</a:t>
                      </a:r>
                      <a:endParaRPr lang="fr-FR" sz="12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394560">
                <a:tc>
                  <a:txBody>
                    <a:bodyPr/>
                    <a:lstStyle/>
                    <a:p>
                      <a:pPr>
                        <a:lnSpc>
                          <a:spcPct val="100000"/>
                        </a:lnSpc>
                      </a:pPr>
                      <a:r>
                        <a:rPr lang="fr-FR" sz="1100" b="0" strike="noStrike" spc="-1">
                          <a:solidFill>
                            <a:srgbClr val="000000"/>
                          </a:solidFill>
                          <a:latin typeface="Candara"/>
                        </a:rPr>
                        <a:t>Résoudre des problèmes en utilisant des fractions simples</a:t>
                      </a:r>
                      <a:endParaRPr lang="fr-FR" sz="11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200" b="0" strike="noStrike" spc="-1">
                          <a:solidFill>
                            <a:srgbClr val="000000"/>
                          </a:solidFill>
                          <a:latin typeface="Candara"/>
                        </a:rPr>
                        <a:t>88%</a:t>
                      </a:r>
                      <a:endParaRPr lang="fr-FR" sz="12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493200">
                <a:tc>
                  <a:txBody>
                    <a:bodyPr/>
                    <a:lstStyle/>
                    <a:p>
                      <a:pPr>
                        <a:lnSpc>
                          <a:spcPct val="100000"/>
                        </a:lnSpc>
                      </a:pPr>
                      <a:r>
                        <a:rPr lang="fr-FR" sz="1100" b="0" strike="noStrike" spc="-1">
                          <a:solidFill>
                            <a:srgbClr val="000000"/>
                          </a:solidFill>
                          <a:latin typeface="Candara"/>
                        </a:rPr>
                        <a:t>Utiliser et représenter des grands nombres. Calculer avec des grands nombres et des décimaux</a:t>
                      </a:r>
                      <a:endParaRPr lang="fr-FR" sz="11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200" b="0" strike="noStrike" spc="-1">
                          <a:solidFill>
                            <a:srgbClr val="000000"/>
                          </a:solidFill>
                          <a:latin typeface="Candara"/>
                        </a:rPr>
                        <a:t>91%</a:t>
                      </a:r>
                      <a:endParaRPr lang="fr-FR" sz="12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
        <p:nvSpPr>
          <p:cNvPr id="148" name="CustomShape 2"/>
          <p:cNvSpPr/>
          <p:nvPr/>
        </p:nvSpPr>
        <p:spPr>
          <a:xfrm>
            <a:off x="785880" y="5429160"/>
            <a:ext cx="7929360" cy="1246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0" strike="noStrike" spc="-1">
                <a:solidFill>
                  <a:srgbClr val="000000"/>
                </a:solidFill>
                <a:latin typeface="Candara"/>
                <a:ea typeface="Lucida Sans Unicode"/>
              </a:rPr>
              <a:t>En français, plus de 20% des élèves présentent des difficultés en lecture et compréhension de texte. Soit environ plus de 35 élèves</a:t>
            </a:r>
            <a:r>
              <a:rPr lang="fr-FR" sz="1600" b="0" strike="noStrike" spc="-1">
                <a:solidFill>
                  <a:srgbClr val="000000"/>
                </a:solidFill>
                <a:latin typeface="Candara"/>
                <a:ea typeface="Lucida Sans Unicode"/>
              </a:rPr>
              <a:t>.</a:t>
            </a:r>
            <a:endParaRPr lang="fr-FR" sz="1600" b="0" strike="noStrike" spc="-1">
              <a:latin typeface="Arial"/>
            </a:endParaRPr>
          </a:p>
          <a:p>
            <a:pPr>
              <a:lnSpc>
                <a:spcPct val="100000"/>
              </a:lnSpc>
            </a:pPr>
            <a:r>
              <a:rPr lang="fr-FR" sz="1200" b="0" strike="noStrike" spc="-1">
                <a:solidFill>
                  <a:srgbClr val="000000"/>
                </a:solidFill>
                <a:latin typeface="Candara"/>
                <a:ea typeface="Lucida Sans Unicode"/>
              </a:rPr>
              <a:t>En mathématiques, mêmes constats avec des difficultés plus grandes en géométrie.</a:t>
            </a:r>
            <a:endParaRPr lang="fr-FR" sz="1200" b="0" strike="noStrike" spc="-1">
              <a:latin typeface="Arial"/>
            </a:endParaRPr>
          </a:p>
          <a:p>
            <a:pPr>
              <a:lnSpc>
                <a:spcPct val="100000"/>
              </a:lnSpc>
            </a:pPr>
            <a:r>
              <a:rPr lang="fr-FR" sz="1200" b="0" strike="noStrike" spc="-1">
                <a:solidFill>
                  <a:srgbClr val="000000"/>
                </a:solidFill>
                <a:latin typeface="Candara"/>
                <a:ea typeface="Lucida Sans Unicode"/>
              </a:rPr>
              <a:t>En revanche, les taux de réussite sur l’utilisation des nombres entiers et décimaux sont satisfaisants.</a:t>
            </a:r>
            <a:endParaRPr lang="fr-FR" sz="1200" b="0" strike="noStrike" spc="-1">
              <a:latin typeface="Arial"/>
            </a:endParaRPr>
          </a:p>
          <a:p>
            <a:pPr>
              <a:lnSpc>
                <a:spcPct val="100000"/>
              </a:lnSpc>
            </a:pPr>
            <a:endParaRPr lang="fr-FR" sz="1200" b="0" strike="noStrike" spc="-1">
              <a:latin typeface="Arial"/>
            </a:endParaRPr>
          </a:p>
          <a:p>
            <a:pPr>
              <a:lnSpc>
                <a:spcPct val="100000"/>
              </a:lnSpc>
            </a:pPr>
            <a:endParaRPr lang="fr-FR" sz="1200" b="0" strike="noStrike" spc="-1">
              <a:latin typeface="Arial"/>
            </a:endParaRPr>
          </a:p>
        </p:txBody>
      </p:sp>
      <p:graphicFrame>
        <p:nvGraphicFramePr>
          <p:cNvPr id="149" name="Table 3"/>
          <p:cNvGraphicFramePr/>
          <p:nvPr/>
        </p:nvGraphicFramePr>
        <p:xfrm>
          <a:off x="1000080" y="785880"/>
          <a:ext cx="7357680" cy="1737720"/>
        </p:xfrm>
        <a:graphic>
          <a:graphicData uri="http://schemas.openxmlformats.org/drawingml/2006/table">
            <a:tbl>
              <a:tblPr/>
              <a:tblGrid>
                <a:gridCol w="3643200"/>
                <a:gridCol w="3714480"/>
              </a:tblGrid>
              <a:tr h="304920">
                <a:tc>
                  <a:txBody>
                    <a:bodyPr/>
                    <a:lstStyle/>
                    <a:p>
                      <a:pPr algn="ctr">
                        <a:lnSpc>
                          <a:spcPct val="100000"/>
                        </a:lnSpc>
                      </a:pPr>
                      <a:r>
                        <a:rPr lang="fr-FR" sz="1400" b="0" strike="noStrike" spc="-1">
                          <a:solidFill>
                            <a:srgbClr val="000000"/>
                          </a:solidFill>
                          <a:latin typeface="Candara"/>
                        </a:rPr>
                        <a:t>Français</a:t>
                      </a:r>
                      <a:endParaRPr lang="fr-FR" sz="1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400" b="0" strike="noStrike" spc="-1">
                          <a:solidFill>
                            <a:srgbClr val="000000"/>
                          </a:solidFill>
                          <a:latin typeface="Candara"/>
                        </a:rPr>
                        <a:t>Taux de réussite</a:t>
                      </a:r>
                      <a:endParaRPr lang="fr-FR" sz="1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274320">
                <a:tc>
                  <a:txBody>
                    <a:bodyPr/>
                    <a:lstStyle/>
                    <a:p>
                      <a:pPr>
                        <a:lnSpc>
                          <a:spcPct val="100000"/>
                        </a:lnSpc>
                      </a:pPr>
                      <a:r>
                        <a:rPr lang="fr-FR" sz="1100" b="0" strike="noStrike" spc="-1">
                          <a:solidFill>
                            <a:srgbClr val="000000"/>
                          </a:solidFill>
                          <a:latin typeface="Candara"/>
                        </a:rPr>
                        <a:t>Acquérir la structure et le sens des mots</a:t>
                      </a:r>
                      <a:endParaRPr lang="fr-FR" sz="11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200" b="0" strike="noStrike" spc="-1">
                          <a:solidFill>
                            <a:srgbClr val="000000"/>
                          </a:solidFill>
                          <a:latin typeface="Candara"/>
                        </a:rPr>
                        <a:t>83%</a:t>
                      </a:r>
                      <a:endParaRPr lang="fr-FR" sz="12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304920">
                <a:tc>
                  <a:txBody>
                    <a:bodyPr/>
                    <a:lstStyle/>
                    <a:p>
                      <a:pPr>
                        <a:lnSpc>
                          <a:spcPct val="100000"/>
                        </a:lnSpc>
                      </a:pPr>
                      <a:r>
                        <a:rPr lang="fr-FR" sz="1100" b="0" strike="noStrike" spc="-1">
                          <a:solidFill>
                            <a:srgbClr val="000000"/>
                          </a:solidFill>
                          <a:latin typeface="Candara"/>
                        </a:rPr>
                        <a:t>Identifier une phrase et ses composants</a:t>
                      </a:r>
                      <a:endParaRPr lang="fr-FR" sz="11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400" b="0" strike="noStrike" spc="-1">
                          <a:solidFill>
                            <a:srgbClr val="000000"/>
                          </a:solidFill>
                          <a:latin typeface="Candara"/>
                        </a:rPr>
                        <a:t>80%</a:t>
                      </a:r>
                      <a:endParaRPr lang="fr-FR" sz="1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274320">
                <a:tc>
                  <a:txBody>
                    <a:bodyPr/>
                    <a:lstStyle/>
                    <a:p>
                      <a:pPr>
                        <a:lnSpc>
                          <a:spcPct val="100000"/>
                        </a:lnSpc>
                      </a:pPr>
                      <a:r>
                        <a:rPr lang="fr-FR" sz="1100" b="0" strike="noStrike" spc="-1">
                          <a:solidFill>
                            <a:srgbClr val="000000"/>
                          </a:solidFill>
                          <a:latin typeface="Candara"/>
                        </a:rPr>
                        <a:t>Acquérir la structure et l’orthographe des mots</a:t>
                      </a:r>
                      <a:endParaRPr lang="fr-FR" sz="11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200" b="0" strike="noStrike" spc="-1">
                          <a:solidFill>
                            <a:srgbClr val="000000"/>
                          </a:solidFill>
                          <a:latin typeface="Candara"/>
                        </a:rPr>
                        <a:t>87%</a:t>
                      </a:r>
                      <a:endParaRPr lang="fr-FR" sz="12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274320">
                <a:tc>
                  <a:txBody>
                    <a:bodyPr/>
                    <a:lstStyle/>
                    <a:p>
                      <a:pPr>
                        <a:lnSpc>
                          <a:spcPct val="100000"/>
                        </a:lnSpc>
                      </a:pPr>
                      <a:r>
                        <a:rPr lang="fr-FR" sz="1100" b="0" strike="noStrike" spc="-1">
                          <a:solidFill>
                            <a:srgbClr val="000000"/>
                          </a:solidFill>
                          <a:latin typeface="Candara"/>
                        </a:rPr>
                        <a:t>Comprendre des textes, documents, images</a:t>
                      </a:r>
                      <a:endParaRPr lang="fr-FR" sz="11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200" b="0" strike="noStrike" spc="-1">
                          <a:solidFill>
                            <a:srgbClr val="000000"/>
                          </a:solidFill>
                          <a:latin typeface="Candara"/>
                        </a:rPr>
                        <a:t>75%</a:t>
                      </a:r>
                      <a:endParaRPr lang="fr-FR" sz="12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304920">
                <a:tc>
                  <a:txBody>
                    <a:bodyPr/>
                    <a:lstStyle/>
                    <a:p>
                      <a:pPr>
                        <a:lnSpc>
                          <a:spcPct val="100000"/>
                        </a:lnSpc>
                      </a:pPr>
                      <a:r>
                        <a:rPr lang="fr-FR" sz="1100" b="0" strike="noStrike" spc="-1">
                          <a:solidFill>
                            <a:srgbClr val="000000"/>
                          </a:solidFill>
                          <a:latin typeface="Candara"/>
                        </a:rPr>
                        <a:t>Interpréter des textes, documents, images</a:t>
                      </a:r>
                      <a:endParaRPr lang="fr-FR" sz="11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400" b="0" strike="noStrike" spc="-1">
                          <a:solidFill>
                            <a:srgbClr val="000000"/>
                          </a:solidFill>
                          <a:latin typeface="Candara"/>
                        </a:rPr>
                        <a:t>74%</a:t>
                      </a:r>
                      <a:endParaRPr lang="fr-FR" sz="1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TextShape 1"/>
          <p:cNvSpPr txBox="1"/>
          <p:nvPr/>
        </p:nvSpPr>
        <p:spPr>
          <a:xfrm>
            <a:off x="3990960" y="6250320"/>
            <a:ext cx="1161360" cy="364680"/>
          </a:xfrm>
          <a:prstGeom prst="rect">
            <a:avLst/>
          </a:prstGeom>
          <a:noFill/>
          <a:ln>
            <a:noFill/>
          </a:ln>
        </p:spPr>
        <p:txBody>
          <a:bodyPr anchor="ctr"/>
          <a:lstStyle/>
          <a:p>
            <a:endParaRPr lang="fr-FR" sz="2400" b="0" strike="noStrike" spc="-1">
              <a:latin typeface="Times New Roman"/>
            </a:endParaRPr>
          </a:p>
        </p:txBody>
      </p:sp>
      <p:sp>
        <p:nvSpPr>
          <p:cNvPr id="103" name="TextShape 2"/>
          <p:cNvSpPr txBox="1"/>
          <p:nvPr/>
        </p:nvSpPr>
        <p:spPr>
          <a:xfrm>
            <a:off x="457200" y="338400"/>
            <a:ext cx="8229240" cy="1252440"/>
          </a:xfrm>
          <a:prstGeom prst="rect">
            <a:avLst/>
          </a:prstGeom>
          <a:noFill/>
          <a:ln>
            <a:noFill/>
          </a:ln>
        </p:spPr>
        <p:txBody>
          <a:bodyPr anchor="ctr"/>
          <a:lstStyle/>
          <a:p>
            <a:pPr algn="ctr">
              <a:lnSpc>
                <a:spcPct val="100000"/>
              </a:lnSpc>
            </a:pPr>
            <a:r>
              <a:rPr lang="fr-FR" sz="4100" b="0" strike="noStrike" spc="-1">
                <a:solidFill>
                  <a:srgbClr val="000000"/>
                </a:solidFill>
                <a:latin typeface="Candara"/>
              </a:rPr>
              <a:t>Ressources humaines</a:t>
            </a:r>
            <a:endParaRPr lang="fr-FR" sz="4100" b="0" strike="noStrike" spc="-1">
              <a:solidFill>
                <a:srgbClr val="FFFFFF"/>
              </a:solidFill>
              <a:latin typeface="Lucida Sans Unicode"/>
            </a:endParaRPr>
          </a:p>
        </p:txBody>
      </p:sp>
      <p:sp>
        <p:nvSpPr>
          <p:cNvPr id="104" name="TextShape 3"/>
          <p:cNvSpPr txBox="1"/>
          <p:nvPr/>
        </p:nvSpPr>
        <p:spPr>
          <a:xfrm>
            <a:off x="428760" y="1714320"/>
            <a:ext cx="8229240" cy="4599000"/>
          </a:xfrm>
          <a:prstGeom prst="rect">
            <a:avLst/>
          </a:prstGeom>
          <a:noFill/>
          <a:ln>
            <a:noFill/>
          </a:ln>
        </p:spPr>
        <p:txBody>
          <a:bodyPr/>
          <a:lstStyle/>
          <a:p>
            <a:pPr marL="274320" indent="-273960">
              <a:lnSpc>
                <a:spcPct val="100000"/>
              </a:lnSpc>
              <a:spcBef>
                <a:spcPts val="479"/>
              </a:spcBef>
              <a:buClr>
                <a:srgbClr val="000000"/>
              </a:buClr>
              <a:buFont typeface="Symbol"/>
              <a:buChar char=""/>
            </a:pPr>
            <a:r>
              <a:rPr lang="fr-FR" sz="2400" b="0" strike="noStrike" spc="-1" dirty="0">
                <a:solidFill>
                  <a:srgbClr val="000000"/>
                </a:solidFill>
                <a:latin typeface="Candara"/>
              </a:rPr>
              <a:t>1 principale, 1 principal adjoint</a:t>
            </a:r>
            <a:endParaRPr lang="fr-FR" sz="2400" b="0" strike="noStrike" spc="-1" dirty="0">
              <a:solidFill>
                <a:srgbClr val="073E87"/>
              </a:solidFill>
              <a:latin typeface="Candara"/>
            </a:endParaRPr>
          </a:p>
          <a:p>
            <a:pPr marL="274320" indent="-273960">
              <a:lnSpc>
                <a:spcPct val="100000"/>
              </a:lnSpc>
              <a:spcBef>
                <a:spcPts val="479"/>
              </a:spcBef>
              <a:buClr>
                <a:srgbClr val="000000"/>
              </a:buClr>
              <a:buFont typeface="Symbol"/>
              <a:buChar char=""/>
            </a:pPr>
            <a:r>
              <a:rPr lang="fr-FR" sz="2400" b="0" strike="noStrike" spc="-1" dirty="0">
                <a:solidFill>
                  <a:srgbClr val="000000"/>
                </a:solidFill>
                <a:latin typeface="Candara"/>
              </a:rPr>
              <a:t>1 secrétaire de direction</a:t>
            </a:r>
            <a:endParaRPr lang="fr-FR" sz="2400" b="0" strike="noStrike" spc="-1" dirty="0">
              <a:solidFill>
                <a:srgbClr val="073E87"/>
              </a:solidFill>
              <a:latin typeface="Candara"/>
            </a:endParaRPr>
          </a:p>
          <a:p>
            <a:pPr marL="274320" indent="-273960">
              <a:lnSpc>
                <a:spcPct val="100000"/>
              </a:lnSpc>
              <a:spcBef>
                <a:spcPts val="479"/>
              </a:spcBef>
              <a:buClr>
                <a:srgbClr val="000000"/>
              </a:buClr>
              <a:buFont typeface="Symbol"/>
              <a:buChar char=""/>
            </a:pPr>
            <a:r>
              <a:rPr lang="fr-FR" sz="2400" b="0" strike="noStrike" spc="-1" dirty="0">
                <a:solidFill>
                  <a:srgbClr val="000000"/>
                </a:solidFill>
                <a:latin typeface="Candara"/>
              </a:rPr>
              <a:t>1 gestionnaire</a:t>
            </a:r>
            <a:endParaRPr lang="fr-FR" sz="2400" b="0" strike="noStrike" spc="-1" dirty="0">
              <a:solidFill>
                <a:srgbClr val="073E87"/>
              </a:solidFill>
              <a:latin typeface="Candara"/>
            </a:endParaRPr>
          </a:p>
          <a:p>
            <a:pPr marL="274320" indent="-273960">
              <a:lnSpc>
                <a:spcPct val="100000"/>
              </a:lnSpc>
              <a:spcBef>
                <a:spcPts val="479"/>
              </a:spcBef>
              <a:buClr>
                <a:srgbClr val="000000"/>
              </a:buClr>
              <a:buFont typeface="Symbol"/>
              <a:buChar char=""/>
            </a:pPr>
            <a:r>
              <a:rPr lang="fr-FR" sz="2400" b="0" strike="noStrike" spc="-1" dirty="0">
                <a:solidFill>
                  <a:srgbClr val="000000"/>
                </a:solidFill>
                <a:latin typeface="Candara"/>
              </a:rPr>
              <a:t>1 secrétaire de gestion</a:t>
            </a:r>
            <a:endParaRPr lang="fr-FR" sz="2400" b="0" strike="noStrike" spc="-1" dirty="0">
              <a:solidFill>
                <a:srgbClr val="073E87"/>
              </a:solidFill>
              <a:latin typeface="Candara"/>
            </a:endParaRPr>
          </a:p>
          <a:p>
            <a:pPr marL="274320" indent="-273960">
              <a:lnSpc>
                <a:spcPct val="100000"/>
              </a:lnSpc>
              <a:spcBef>
                <a:spcPts val="479"/>
              </a:spcBef>
              <a:buClr>
                <a:srgbClr val="000000"/>
              </a:buClr>
              <a:buFont typeface="Symbol"/>
              <a:buChar char=""/>
            </a:pPr>
            <a:r>
              <a:rPr lang="fr-FR" sz="2400" b="0" strike="noStrike" spc="-1" dirty="0">
                <a:solidFill>
                  <a:srgbClr val="000000"/>
                </a:solidFill>
                <a:latin typeface="Candara"/>
              </a:rPr>
              <a:t>2 CPE</a:t>
            </a:r>
            <a:endParaRPr lang="fr-FR" sz="2400" b="0" strike="noStrike" spc="-1" dirty="0">
              <a:solidFill>
                <a:srgbClr val="073E87"/>
              </a:solidFill>
              <a:latin typeface="Candara"/>
            </a:endParaRPr>
          </a:p>
          <a:p>
            <a:pPr marL="274320" indent="-273960">
              <a:lnSpc>
                <a:spcPct val="100000"/>
              </a:lnSpc>
              <a:spcBef>
                <a:spcPts val="479"/>
              </a:spcBef>
              <a:buClr>
                <a:srgbClr val="000000"/>
              </a:buClr>
              <a:buFont typeface="Symbol"/>
              <a:buChar char=""/>
            </a:pPr>
            <a:r>
              <a:rPr lang="fr-FR" sz="2400" b="0" strike="noStrike" spc="-1" dirty="0">
                <a:solidFill>
                  <a:srgbClr val="000000"/>
                </a:solidFill>
                <a:latin typeface="Candara"/>
              </a:rPr>
              <a:t>52 enseignants</a:t>
            </a:r>
            <a:endParaRPr lang="fr-FR" sz="2400" b="0" strike="noStrike" spc="-1" dirty="0">
              <a:solidFill>
                <a:srgbClr val="073E87"/>
              </a:solidFill>
              <a:latin typeface="Candara"/>
            </a:endParaRPr>
          </a:p>
          <a:p>
            <a:pPr marL="274320" indent="-273960">
              <a:lnSpc>
                <a:spcPct val="100000"/>
              </a:lnSpc>
              <a:spcBef>
                <a:spcPts val="479"/>
              </a:spcBef>
              <a:buClr>
                <a:srgbClr val="000000"/>
              </a:buClr>
              <a:buFont typeface="Symbol"/>
              <a:buChar char=""/>
            </a:pPr>
            <a:r>
              <a:rPr lang="fr-FR" sz="2400" b="0" strike="noStrike" spc="-1" dirty="0">
                <a:solidFill>
                  <a:srgbClr val="000000"/>
                </a:solidFill>
                <a:latin typeface="Candara"/>
              </a:rPr>
              <a:t>9 Surveillants, 1 AED TICE, </a:t>
            </a:r>
            <a:r>
              <a:rPr lang="fr-FR" sz="2400" b="0" strike="noStrike" spc="-1" dirty="0" smtClean="0">
                <a:solidFill>
                  <a:srgbClr val="000000"/>
                </a:solidFill>
                <a:latin typeface="Candara"/>
              </a:rPr>
              <a:t>7 </a:t>
            </a:r>
            <a:r>
              <a:rPr lang="fr-FR" sz="2400" b="0" strike="noStrike" spc="-1" dirty="0">
                <a:solidFill>
                  <a:srgbClr val="000000"/>
                </a:solidFill>
                <a:latin typeface="Candara"/>
              </a:rPr>
              <a:t>AESH</a:t>
            </a:r>
            <a:endParaRPr lang="fr-FR" sz="2400" b="0" strike="noStrike" spc="-1" dirty="0">
              <a:solidFill>
                <a:srgbClr val="073E87"/>
              </a:solidFill>
              <a:latin typeface="Candara"/>
            </a:endParaRPr>
          </a:p>
          <a:p>
            <a:pPr marL="274320" indent="-273960">
              <a:lnSpc>
                <a:spcPct val="100000"/>
              </a:lnSpc>
              <a:spcBef>
                <a:spcPts val="479"/>
              </a:spcBef>
              <a:buClr>
                <a:srgbClr val="000000"/>
              </a:buClr>
              <a:buFont typeface="Symbol"/>
              <a:buChar char=""/>
            </a:pPr>
            <a:r>
              <a:rPr lang="fr-FR" sz="2400" b="0" strike="noStrike" spc="-1" dirty="0">
                <a:solidFill>
                  <a:srgbClr val="000000"/>
                </a:solidFill>
                <a:latin typeface="Candara"/>
              </a:rPr>
              <a:t>10 agents titulaires et 2 CAE-CUI</a:t>
            </a:r>
            <a:endParaRPr lang="fr-FR" sz="2400" b="0" strike="noStrike" spc="-1" dirty="0">
              <a:solidFill>
                <a:srgbClr val="073E87"/>
              </a:solidFill>
              <a:latin typeface="Candara"/>
            </a:endParaRPr>
          </a:p>
          <a:p>
            <a:pPr>
              <a:lnSpc>
                <a:spcPct val="100000"/>
              </a:lnSpc>
              <a:spcBef>
                <a:spcPts val="479"/>
              </a:spcBef>
            </a:pPr>
            <a:endParaRPr lang="fr-FR" sz="2400" b="0" strike="noStrike" spc="-1" dirty="0">
              <a:solidFill>
                <a:srgbClr val="073E87"/>
              </a:solidFill>
              <a:latin typeface="Candar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TextShape 1"/>
          <p:cNvSpPr txBox="1"/>
          <p:nvPr/>
        </p:nvSpPr>
        <p:spPr>
          <a:xfrm>
            <a:off x="871920" y="2675520"/>
            <a:ext cx="7408080" cy="3450240"/>
          </a:xfrm>
          <a:prstGeom prst="rect">
            <a:avLst/>
          </a:prstGeom>
          <a:noFill/>
          <a:ln>
            <a:noFill/>
          </a:ln>
        </p:spPr>
        <p:txBody>
          <a:bodyPr/>
          <a:lstStyle/>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p:txBody>
      </p:sp>
      <p:graphicFrame>
        <p:nvGraphicFramePr>
          <p:cNvPr id="151" name="Table 2"/>
          <p:cNvGraphicFramePr/>
          <p:nvPr/>
        </p:nvGraphicFramePr>
        <p:xfrm>
          <a:off x="785880" y="785880"/>
          <a:ext cx="7357680" cy="3688080"/>
        </p:xfrm>
        <a:graphic>
          <a:graphicData uri="http://schemas.openxmlformats.org/drawingml/2006/table">
            <a:tbl>
              <a:tblPr/>
              <a:tblGrid>
                <a:gridCol w="3143160"/>
                <a:gridCol w="1761840"/>
                <a:gridCol w="2452680"/>
              </a:tblGrid>
              <a:tr h="549000">
                <a:tc>
                  <a:txBody>
                    <a:bodyPr/>
                    <a:lstStyle/>
                    <a:p>
                      <a:pPr algn="ctr">
                        <a:lnSpc>
                          <a:spcPct val="100000"/>
                        </a:lnSpc>
                      </a:pPr>
                      <a:r>
                        <a:rPr lang="fr-FR" sz="1800" b="0" strike="noStrike" spc="-1">
                          <a:solidFill>
                            <a:srgbClr val="000000"/>
                          </a:solidFill>
                          <a:latin typeface="Candara"/>
                        </a:rPr>
                        <a:t>Compétences fin de cycle 3</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Niveau D insuffisant </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Niveau C</a:t>
                      </a:r>
                      <a:endParaRPr lang="fr-FR" sz="1800" b="0" strike="noStrike" spc="-1">
                        <a:latin typeface="Arial"/>
                      </a:endParaRPr>
                    </a:p>
                    <a:p>
                      <a:pPr algn="ctr">
                        <a:lnSpc>
                          <a:spcPct val="100000"/>
                        </a:lnSpc>
                      </a:pPr>
                      <a:r>
                        <a:rPr lang="fr-FR" sz="1800" b="0" strike="noStrike" spc="-1">
                          <a:solidFill>
                            <a:srgbClr val="000000"/>
                          </a:solidFill>
                          <a:latin typeface="Candara"/>
                        </a:rPr>
                        <a:t>fragile</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320400">
                <a:tc>
                  <a:txBody>
                    <a:bodyPr/>
                    <a:lstStyle/>
                    <a:p>
                      <a:pPr algn="ctr">
                        <a:lnSpc>
                          <a:spcPct val="100000"/>
                        </a:lnSpc>
                      </a:pPr>
                      <a:r>
                        <a:rPr lang="fr-FR" sz="1100" b="0" strike="noStrike" spc="-1">
                          <a:solidFill>
                            <a:srgbClr val="000000"/>
                          </a:solidFill>
                          <a:latin typeface="Calibri"/>
                        </a:rPr>
                        <a:t>D1.1 - Langue française à l'oral et à l'écrit</a:t>
                      </a:r>
                      <a:endParaRPr lang="fr-FR" sz="1100" b="0" strike="noStrike" spc="-1">
                        <a:latin typeface="Arial"/>
                      </a:endParaRPr>
                    </a:p>
                  </a:txBody>
                  <a:tcPr marL="9360" marR="93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600" b="0" strike="noStrike" spc="-1">
                          <a:solidFill>
                            <a:srgbClr val="000000"/>
                          </a:solidFill>
                          <a:latin typeface="Candara"/>
                        </a:rPr>
                        <a:t>1%</a:t>
                      </a:r>
                      <a:endParaRPr lang="fr-FR" sz="16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20%</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320400">
                <a:tc>
                  <a:txBody>
                    <a:bodyPr/>
                    <a:lstStyle/>
                    <a:p>
                      <a:pPr algn="ctr">
                        <a:lnSpc>
                          <a:spcPct val="100000"/>
                        </a:lnSpc>
                      </a:pPr>
                      <a:r>
                        <a:rPr lang="fr-FR" sz="1100" b="0" strike="noStrike" spc="-1">
                          <a:solidFill>
                            <a:srgbClr val="000000"/>
                          </a:solidFill>
                          <a:latin typeface="Calibri"/>
                        </a:rPr>
                        <a:t>D1.2 - Langues étrangères et régionales</a:t>
                      </a:r>
                      <a:endParaRPr lang="fr-FR" sz="1100" b="0" strike="noStrike" spc="-1">
                        <a:latin typeface="Arial"/>
                      </a:endParaRPr>
                    </a:p>
                  </a:txBody>
                  <a:tcPr marL="9360" marR="93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600" b="0" strike="noStrike" spc="-1">
                          <a:solidFill>
                            <a:srgbClr val="000000"/>
                          </a:solidFill>
                          <a:latin typeface="Candara"/>
                        </a:rPr>
                        <a:t>8%</a:t>
                      </a:r>
                      <a:endParaRPr lang="fr-FR" sz="16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29%</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320400">
                <a:tc>
                  <a:txBody>
                    <a:bodyPr/>
                    <a:lstStyle/>
                    <a:p>
                      <a:pPr algn="ctr">
                        <a:lnSpc>
                          <a:spcPct val="100000"/>
                        </a:lnSpc>
                      </a:pPr>
                      <a:r>
                        <a:rPr lang="fr-FR" sz="1100" b="0" strike="noStrike" spc="-1">
                          <a:solidFill>
                            <a:srgbClr val="000000"/>
                          </a:solidFill>
                          <a:latin typeface="Calibri"/>
                        </a:rPr>
                        <a:t>D1.3 - Langages mathématiques, scientifiques et informatiques</a:t>
                      </a:r>
                      <a:endParaRPr lang="fr-FR" sz="1100" b="0" strike="noStrike" spc="-1">
                        <a:latin typeface="Arial"/>
                      </a:endParaRPr>
                    </a:p>
                  </a:txBody>
                  <a:tcPr marL="9360" marR="93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600" b="0" strike="noStrike" spc="-1">
                          <a:solidFill>
                            <a:srgbClr val="000000"/>
                          </a:solidFill>
                          <a:latin typeface="Candara"/>
                        </a:rPr>
                        <a:t>1%</a:t>
                      </a:r>
                      <a:endParaRPr lang="fr-FR" sz="16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20%</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320400">
                <a:tc>
                  <a:txBody>
                    <a:bodyPr/>
                    <a:lstStyle/>
                    <a:p>
                      <a:pPr algn="ctr">
                        <a:lnSpc>
                          <a:spcPct val="100000"/>
                        </a:lnSpc>
                      </a:pPr>
                      <a:r>
                        <a:rPr lang="fr-FR" sz="1100" b="0" strike="noStrike" spc="-1">
                          <a:solidFill>
                            <a:srgbClr val="000000"/>
                          </a:solidFill>
                          <a:latin typeface="Calibri"/>
                        </a:rPr>
                        <a:t>D1.4 - Langage des arts et du corps</a:t>
                      </a:r>
                      <a:endParaRPr lang="fr-FR" sz="1100" b="0" strike="noStrike" spc="-1">
                        <a:latin typeface="Arial"/>
                      </a:endParaRPr>
                    </a:p>
                  </a:txBody>
                  <a:tcPr marL="9360" marR="93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600" b="0" strike="noStrike" spc="-1">
                          <a:solidFill>
                            <a:srgbClr val="000000"/>
                          </a:solidFill>
                          <a:latin typeface="Candara"/>
                        </a:rPr>
                        <a:t>0%</a:t>
                      </a:r>
                      <a:endParaRPr lang="fr-FR" sz="16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5%</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320400">
                <a:tc>
                  <a:txBody>
                    <a:bodyPr/>
                    <a:lstStyle/>
                    <a:p>
                      <a:pPr algn="ctr">
                        <a:lnSpc>
                          <a:spcPct val="100000"/>
                        </a:lnSpc>
                      </a:pPr>
                      <a:r>
                        <a:rPr lang="fr-FR" sz="1100" b="0" strike="noStrike" spc="-1">
                          <a:solidFill>
                            <a:srgbClr val="000000"/>
                          </a:solidFill>
                          <a:latin typeface="Calibri"/>
                        </a:rPr>
                        <a:t>D2 - Les méthodes et outils pour apprendre</a:t>
                      </a:r>
                      <a:endParaRPr lang="fr-FR" sz="1100" b="0" strike="noStrike" spc="-1">
                        <a:latin typeface="Arial"/>
                      </a:endParaRPr>
                    </a:p>
                  </a:txBody>
                  <a:tcPr marL="9360" marR="93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600" b="0" strike="noStrike" spc="-1">
                          <a:solidFill>
                            <a:srgbClr val="000000"/>
                          </a:solidFill>
                          <a:latin typeface="Candara"/>
                        </a:rPr>
                        <a:t>1%</a:t>
                      </a:r>
                      <a:endParaRPr lang="fr-FR" sz="16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27%</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320400">
                <a:tc>
                  <a:txBody>
                    <a:bodyPr/>
                    <a:lstStyle/>
                    <a:p>
                      <a:pPr algn="ctr">
                        <a:lnSpc>
                          <a:spcPct val="100000"/>
                        </a:lnSpc>
                      </a:pPr>
                      <a:r>
                        <a:rPr lang="fr-FR" sz="1100" b="0" strike="noStrike" spc="-1">
                          <a:solidFill>
                            <a:srgbClr val="000000"/>
                          </a:solidFill>
                          <a:latin typeface="Calibri"/>
                        </a:rPr>
                        <a:t>D3 - La formation de la personne et du citoyen</a:t>
                      </a:r>
                      <a:endParaRPr lang="fr-FR" sz="1100" b="0" strike="noStrike" spc="-1">
                        <a:latin typeface="Arial"/>
                      </a:endParaRPr>
                    </a:p>
                  </a:txBody>
                  <a:tcPr marL="9360" marR="93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600" b="0" strike="noStrike" spc="-1">
                          <a:solidFill>
                            <a:srgbClr val="000000"/>
                          </a:solidFill>
                          <a:latin typeface="Candara"/>
                        </a:rPr>
                        <a:t>0%</a:t>
                      </a:r>
                      <a:endParaRPr lang="fr-FR" sz="16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20%</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320400">
                <a:tc>
                  <a:txBody>
                    <a:bodyPr/>
                    <a:lstStyle/>
                    <a:p>
                      <a:pPr algn="ctr">
                        <a:lnSpc>
                          <a:spcPct val="100000"/>
                        </a:lnSpc>
                      </a:pPr>
                      <a:r>
                        <a:rPr lang="fr-FR" sz="1100" b="0" strike="noStrike" spc="-1">
                          <a:solidFill>
                            <a:srgbClr val="000000"/>
                          </a:solidFill>
                          <a:latin typeface="Calibri"/>
                        </a:rPr>
                        <a:t>D4 - Les systèmes naturels et les systèmes techniques</a:t>
                      </a:r>
                      <a:endParaRPr lang="fr-FR" sz="1100" b="0" strike="noStrike" spc="-1">
                        <a:latin typeface="Arial"/>
                      </a:endParaRPr>
                    </a:p>
                  </a:txBody>
                  <a:tcPr marL="9360" marR="93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600" b="0" strike="noStrike" spc="-1">
                          <a:solidFill>
                            <a:srgbClr val="000000"/>
                          </a:solidFill>
                          <a:latin typeface="Candara"/>
                        </a:rPr>
                        <a:t>1%</a:t>
                      </a:r>
                      <a:endParaRPr lang="fr-FR" sz="16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24%</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320400">
                <a:tc>
                  <a:txBody>
                    <a:bodyPr/>
                    <a:lstStyle/>
                    <a:p>
                      <a:pPr algn="ctr">
                        <a:lnSpc>
                          <a:spcPct val="100000"/>
                        </a:lnSpc>
                      </a:pPr>
                      <a:r>
                        <a:rPr lang="fr-FR" sz="1100" b="0" strike="noStrike" spc="-1">
                          <a:solidFill>
                            <a:srgbClr val="000000"/>
                          </a:solidFill>
                          <a:latin typeface="Calibri"/>
                        </a:rPr>
                        <a:t>D5 - Les représentations du monde et l'activité humaine</a:t>
                      </a:r>
                      <a:endParaRPr lang="fr-FR" sz="1100" b="0" strike="noStrike" spc="-1">
                        <a:latin typeface="Arial"/>
                      </a:endParaRPr>
                    </a:p>
                  </a:txBody>
                  <a:tcPr marL="9360" marR="93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600" b="0" strike="noStrike" spc="-1">
                          <a:solidFill>
                            <a:srgbClr val="000000"/>
                          </a:solidFill>
                          <a:latin typeface="Candara"/>
                        </a:rPr>
                        <a:t>1%</a:t>
                      </a:r>
                      <a:endParaRPr lang="fr-FR" sz="16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24%</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
        <p:nvSpPr>
          <p:cNvPr id="152" name="CustomShape 3"/>
          <p:cNvSpPr/>
          <p:nvPr/>
        </p:nvSpPr>
        <p:spPr>
          <a:xfrm>
            <a:off x="642960" y="4643280"/>
            <a:ext cx="8000640" cy="1915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0" strike="noStrike" spc="-1" dirty="0">
                <a:latin typeface="Lucida Sans Unicode"/>
                <a:ea typeface="Lucida Sans Unicode"/>
              </a:rPr>
              <a:t>A la fin de l’année scolaire, un tiers des élèves n’a pas acquis les compétences des langues étrangères. Plus de 35 élèves sont en difficultés en français et mathématiques. </a:t>
            </a:r>
            <a:endParaRPr lang="fr-FR" sz="1200" b="0" strike="noStrike" spc="-1" dirty="0">
              <a:latin typeface="Arial"/>
            </a:endParaRPr>
          </a:p>
          <a:p>
            <a:pPr>
              <a:lnSpc>
                <a:spcPct val="100000"/>
              </a:lnSpc>
            </a:pPr>
            <a:r>
              <a:rPr lang="fr-FR" sz="1200" b="0" strike="noStrike" spc="-1" dirty="0">
                <a:latin typeface="Lucida Sans Unicode"/>
                <a:ea typeface="Lucida Sans Unicode"/>
              </a:rPr>
              <a:t>Des élèves fragiles en fin de 6</a:t>
            </a:r>
            <a:r>
              <a:rPr lang="fr-FR" sz="1200" b="0" strike="noStrike" spc="-1" baseline="30000" dirty="0">
                <a:latin typeface="Lucida Sans Unicode"/>
                <a:ea typeface="Lucida Sans Unicode"/>
              </a:rPr>
              <a:t>ème</a:t>
            </a:r>
            <a:r>
              <a:rPr lang="fr-FR" sz="1200" b="0" strike="noStrike" spc="-1" dirty="0">
                <a:latin typeface="Lucida Sans Unicode"/>
                <a:ea typeface="Lucida Sans Unicode"/>
              </a:rPr>
              <a:t> sont des élèves potentiellement décrocheurs dès la fin du premier trimestre de 5</a:t>
            </a:r>
            <a:r>
              <a:rPr lang="fr-FR" sz="1200" b="0" strike="noStrike" spc="-1" baseline="30000" dirty="0">
                <a:latin typeface="Lucida Sans Unicode"/>
                <a:ea typeface="Lucida Sans Unicode"/>
              </a:rPr>
              <a:t>ème</a:t>
            </a:r>
            <a:r>
              <a:rPr lang="fr-FR" sz="1200" b="0" strike="noStrike" spc="-1" dirty="0">
                <a:latin typeface="Lucida Sans Unicode"/>
                <a:ea typeface="Lucida Sans Unicode"/>
              </a:rPr>
              <a:t>.</a:t>
            </a:r>
            <a:endParaRPr lang="fr-FR" sz="1200" b="0" strike="noStrike" spc="-1" dirty="0">
              <a:latin typeface="Arial"/>
            </a:endParaRPr>
          </a:p>
          <a:p>
            <a:pPr>
              <a:lnSpc>
                <a:spcPct val="100000"/>
              </a:lnSpc>
            </a:pPr>
            <a:r>
              <a:rPr lang="fr-FR" sz="1200" b="0" strike="noStrike" spc="-1" dirty="0">
                <a:latin typeface="Lucida Sans Unicode"/>
                <a:ea typeface="Lucida Sans Unicode"/>
              </a:rPr>
              <a:t>Ces élèves seront certainement les perturbateurs de classe en 4</a:t>
            </a:r>
            <a:r>
              <a:rPr lang="fr-FR" sz="1200" b="0" strike="noStrike" spc="-1" baseline="30000" dirty="0">
                <a:latin typeface="Lucida Sans Unicode"/>
                <a:ea typeface="Lucida Sans Unicode"/>
              </a:rPr>
              <a:t>ème</a:t>
            </a:r>
            <a:r>
              <a:rPr lang="fr-FR" sz="1200" b="0" strike="noStrike" spc="-1" dirty="0">
                <a:latin typeface="Lucida Sans Unicode"/>
                <a:ea typeface="Lucida Sans Unicode"/>
              </a:rPr>
              <a:t> et 3</a:t>
            </a:r>
            <a:r>
              <a:rPr lang="fr-FR" sz="1200" b="0" strike="noStrike" spc="-1" baseline="30000" dirty="0">
                <a:latin typeface="Lucida Sans Unicode"/>
                <a:ea typeface="Lucida Sans Unicode"/>
              </a:rPr>
              <a:t>ème</a:t>
            </a:r>
            <a:r>
              <a:rPr lang="fr-FR" sz="1200" b="0" strike="noStrike" spc="-1" dirty="0">
                <a:latin typeface="Lucida Sans Unicode"/>
                <a:ea typeface="Lucida Sans Unicode"/>
              </a:rPr>
              <a:t> car ils accumuleront des lacunes.</a:t>
            </a:r>
            <a:endParaRPr lang="fr-FR" sz="1200" b="0" strike="noStrike" spc="-1" dirty="0">
              <a:latin typeface="Arial"/>
            </a:endParaRPr>
          </a:p>
          <a:p>
            <a:pPr>
              <a:lnSpc>
                <a:spcPct val="100000"/>
              </a:lnSpc>
            </a:pPr>
            <a:r>
              <a:rPr lang="fr-FR" sz="1200" b="0" strike="noStrike" spc="-1" dirty="0">
                <a:latin typeface="Lucida Sans Unicode"/>
                <a:ea typeface="Lucida Sans Unicode"/>
              </a:rPr>
              <a:t>En conclusion, les bons élèves restent bons, mais nous avons des difficultés à faire progresser les élèves en difficultés. Le peu d’appétence scolaire ainsi que le manque de travail personnel </a:t>
            </a:r>
            <a:r>
              <a:rPr lang="fr-FR" sz="1200" b="0" strike="noStrike" spc="-1" dirty="0" smtClean="0">
                <a:latin typeface="Lucida Sans Unicode"/>
                <a:ea typeface="Lucida Sans Unicode"/>
              </a:rPr>
              <a:t>contribuent </a:t>
            </a:r>
            <a:r>
              <a:rPr lang="fr-FR" sz="1200" b="0" strike="noStrike" spc="-1" dirty="0">
                <a:latin typeface="Lucida Sans Unicode"/>
                <a:ea typeface="Lucida Sans Unicode"/>
              </a:rPr>
              <a:t>à favoriser le décrochage scolaire. </a:t>
            </a:r>
            <a:endParaRPr lang="fr-FR" sz="1200" b="0" strike="noStrike" spc="-1" dirty="0">
              <a:latin typeface="Arial"/>
            </a:endParaRPr>
          </a:p>
          <a:p>
            <a:pPr>
              <a:lnSpc>
                <a:spcPct val="100000"/>
              </a:lnSpc>
            </a:pPr>
            <a:endParaRPr lang="fr-FR" sz="1200" b="0" strike="noStrike" spc="-1" dirty="0">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extShape 1"/>
          <p:cNvSpPr txBox="1"/>
          <p:nvPr/>
        </p:nvSpPr>
        <p:spPr>
          <a:xfrm>
            <a:off x="871920" y="571320"/>
            <a:ext cx="7408080" cy="5554440"/>
          </a:xfrm>
          <a:prstGeom prst="rect">
            <a:avLst/>
          </a:prstGeom>
          <a:noFill/>
          <a:ln>
            <a:noFill/>
          </a:ln>
        </p:spPr>
        <p:txBody>
          <a:bodyPr>
            <a:normAutofit lnSpcReduction="10000"/>
          </a:bodyPr>
          <a:lstStyle/>
          <a:p>
            <a:pPr marL="274320" indent="-273960">
              <a:lnSpc>
                <a:spcPct val="100000"/>
              </a:lnSpc>
              <a:spcBef>
                <a:spcPts val="479"/>
              </a:spcBef>
              <a:buClr>
                <a:srgbClr val="000000"/>
              </a:buClr>
              <a:buFont typeface="Wingdings" charset="2"/>
              <a:buChar char=""/>
            </a:pPr>
            <a:r>
              <a:rPr lang="fr-FR" sz="2400" b="1" u="sng" strike="noStrike" spc="-1">
                <a:solidFill>
                  <a:srgbClr val="000000"/>
                </a:solidFill>
                <a:uFillTx/>
                <a:latin typeface="Candara"/>
              </a:rPr>
              <a:t>Dispositifs d’aide aux élèves en difficultés</a:t>
            </a:r>
            <a:endParaRPr lang="fr-FR" sz="2400" b="0" strike="noStrike" spc="-1">
              <a:solidFill>
                <a:srgbClr val="073E87"/>
              </a:solidFill>
              <a:latin typeface="Candara"/>
            </a:endParaRPr>
          </a:p>
          <a:p>
            <a:pPr>
              <a:lnSpc>
                <a:spcPct val="100000"/>
              </a:lnSpc>
              <a:spcBef>
                <a:spcPts val="479"/>
              </a:spcBef>
            </a:pPr>
            <a:endParaRPr lang="fr-FR" sz="2400" b="0" strike="noStrike" spc="-1">
              <a:solidFill>
                <a:srgbClr val="073E87"/>
              </a:solidFill>
              <a:latin typeface="Candara"/>
            </a:endParaRPr>
          </a:p>
          <a:p>
            <a:pPr marL="274320" indent="-273960">
              <a:lnSpc>
                <a:spcPct val="100000"/>
              </a:lnSpc>
              <a:spcBef>
                <a:spcPts val="479"/>
              </a:spcBef>
              <a:buClr>
                <a:srgbClr val="31B6FD"/>
              </a:buClr>
              <a:buFont typeface="Symbol"/>
              <a:buChar char=""/>
            </a:pPr>
            <a:r>
              <a:rPr lang="fr-FR" sz="2400" b="1" strike="noStrike" spc="-1">
                <a:solidFill>
                  <a:srgbClr val="000000"/>
                </a:solidFill>
                <a:latin typeface="Candara"/>
              </a:rPr>
              <a:t>Plusieurs actions ont été mises en place :</a:t>
            </a:r>
            <a:endParaRPr lang="fr-FR" sz="2400" b="0" strike="noStrike" spc="-1">
              <a:solidFill>
                <a:srgbClr val="073E87"/>
              </a:solidFill>
              <a:latin typeface="Candara"/>
            </a:endParaRPr>
          </a:p>
          <a:p>
            <a:pPr marL="274320" indent="-273960">
              <a:lnSpc>
                <a:spcPct val="100000"/>
              </a:lnSpc>
              <a:spcBef>
                <a:spcPts val="479"/>
              </a:spcBef>
            </a:pPr>
            <a:endParaRPr lang="fr-FR" sz="2400" b="0" strike="noStrike" spc="-1">
              <a:solidFill>
                <a:srgbClr val="073E87"/>
              </a:solidFill>
              <a:latin typeface="Candara"/>
            </a:endParaRPr>
          </a:p>
          <a:p>
            <a:pPr marL="576360" lvl="1" indent="-273960">
              <a:lnSpc>
                <a:spcPct val="100000"/>
              </a:lnSpc>
              <a:spcBef>
                <a:spcPts val="281"/>
              </a:spcBef>
              <a:buClr>
                <a:srgbClr val="000000"/>
              </a:buClr>
              <a:buFont typeface="Arial"/>
              <a:buChar char="•"/>
            </a:pPr>
            <a:r>
              <a:rPr lang="fr-FR" sz="1400" b="0" strike="noStrike" spc="-1">
                <a:solidFill>
                  <a:srgbClr val="000000"/>
                </a:solidFill>
                <a:latin typeface="Candara"/>
              </a:rPr>
              <a:t>Les devoirs faits : 90 élèves volontaires de tous les niveaux ont participé aux devoirs faits. </a:t>
            </a:r>
            <a:endParaRPr lang="fr-FR" sz="1400" b="0" strike="noStrike" spc="-1">
              <a:solidFill>
                <a:srgbClr val="073E87"/>
              </a:solidFill>
              <a:latin typeface="Candara"/>
            </a:endParaRPr>
          </a:p>
          <a:p>
            <a:r>
              <a:rPr lang="fr-FR" sz="1400" b="0" strike="noStrike" spc="-1">
                <a:solidFill>
                  <a:srgbClr val="000000"/>
                </a:solidFill>
                <a:latin typeface="Candara"/>
              </a:rPr>
              <a:t>	Les devoirs faits ont été  réalisés par des enseignants et des étudiants en master de la faculté du Tampon.</a:t>
            </a:r>
            <a:endParaRPr lang="fr-FR" sz="1400" b="0" strike="noStrike" spc="-1">
              <a:solidFill>
                <a:srgbClr val="073E87"/>
              </a:solidFill>
              <a:latin typeface="Candara"/>
            </a:endParaRPr>
          </a:p>
          <a:p>
            <a:endParaRPr lang="fr-FR" sz="1400" b="0" strike="noStrike" spc="-1">
              <a:solidFill>
                <a:srgbClr val="073E87"/>
              </a:solidFill>
              <a:latin typeface="Candara"/>
            </a:endParaRPr>
          </a:p>
          <a:p>
            <a:pPr marL="576360" lvl="1" indent="-273960">
              <a:lnSpc>
                <a:spcPct val="100000"/>
              </a:lnSpc>
              <a:spcBef>
                <a:spcPts val="281"/>
              </a:spcBef>
              <a:buClr>
                <a:srgbClr val="000000"/>
              </a:buClr>
              <a:buFont typeface="Arial"/>
              <a:buChar char="•"/>
            </a:pPr>
            <a:r>
              <a:rPr lang="fr-FR" sz="1400" b="0" strike="noStrike" spc="-1">
                <a:solidFill>
                  <a:srgbClr val="000000"/>
                </a:solidFill>
                <a:latin typeface="Candara"/>
              </a:rPr>
              <a:t>Le soutien obligatoire pour 20 élèves en difficultés, dans leur emploi du temps, avec des enseignants et AED.</a:t>
            </a:r>
            <a:endParaRPr lang="fr-FR" sz="1400" b="0" strike="noStrike" spc="-1">
              <a:solidFill>
                <a:srgbClr val="073E87"/>
              </a:solidFill>
              <a:latin typeface="Candara"/>
            </a:endParaRPr>
          </a:p>
          <a:p>
            <a:endParaRPr lang="fr-FR" sz="1400" b="0" strike="noStrike" spc="-1">
              <a:solidFill>
                <a:srgbClr val="073E87"/>
              </a:solidFill>
              <a:latin typeface="Candara"/>
            </a:endParaRPr>
          </a:p>
          <a:p>
            <a:pPr marL="576360" lvl="1" indent="-273960">
              <a:lnSpc>
                <a:spcPct val="100000"/>
              </a:lnSpc>
              <a:spcBef>
                <a:spcPts val="281"/>
              </a:spcBef>
              <a:buClr>
                <a:srgbClr val="000000"/>
              </a:buClr>
              <a:buFont typeface="Arial"/>
              <a:buChar char="•"/>
            </a:pPr>
            <a:r>
              <a:rPr lang="fr-FR" sz="1400" b="0" strike="noStrike" spc="-1">
                <a:solidFill>
                  <a:srgbClr val="000000"/>
                </a:solidFill>
                <a:latin typeface="Candara"/>
              </a:rPr>
              <a:t>L’aide méthodologique de 6</a:t>
            </a:r>
            <a:r>
              <a:rPr lang="fr-FR" sz="1400" b="0" strike="noStrike" spc="-1" baseline="30000">
                <a:solidFill>
                  <a:srgbClr val="000000"/>
                </a:solidFill>
                <a:latin typeface="Candara"/>
              </a:rPr>
              <a:t>ème</a:t>
            </a:r>
            <a:r>
              <a:rPr lang="fr-FR" sz="1400" b="0" strike="noStrike" spc="-1">
                <a:solidFill>
                  <a:srgbClr val="000000"/>
                </a:solidFill>
                <a:latin typeface="Candara"/>
              </a:rPr>
              <a:t> avec une professeure des écoles à la retraite. Environ 30 élèves ont pu bénéficier de cette aide qui s’est montrée très efficace.</a:t>
            </a:r>
            <a:endParaRPr lang="fr-FR" sz="1400" b="0" strike="noStrike" spc="-1">
              <a:solidFill>
                <a:srgbClr val="073E87"/>
              </a:solidFill>
              <a:latin typeface="Candara"/>
            </a:endParaRPr>
          </a:p>
          <a:p>
            <a:endParaRPr lang="fr-FR" sz="1400" b="0" strike="noStrike" spc="-1">
              <a:solidFill>
                <a:srgbClr val="073E87"/>
              </a:solidFill>
              <a:latin typeface="Candara"/>
            </a:endParaRPr>
          </a:p>
          <a:p>
            <a:pPr marL="576360" lvl="1" indent="-273960">
              <a:lnSpc>
                <a:spcPct val="100000"/>
              </a:lnSpc>
              <a:spcBef>
                <a:spcPts val="281"/>
              </a:spcBef>
              <a:buClr>
                <a:srgbClr val="000000"/>
              </a:buClr>
              <a:buFont typeface="Arial"/>
              <a:buChar char="•"/>
            </a:pPr>
            <a:r>
              <a:rPr lang="fr-FR" sz="1400" b="0" strike="noStrike" spc="-1">
                <a:solidFill>
                  <a:srgbClr val="000000"/>
                </a:solidFill>
                <a:latin typeface="Candara"/>
              </a:rPr>
              <a:t>Un dispositif de tutorat pour 2 élèves</a:t>
            </a:r>
            <a:endParaRPr lang="fr-FR" sz="1400" b="0" strike="noStrike" spc="-1">
              <a:solidFill>
                <a:srgbClr val="073E87"/>
              </a:solidFill>
              <a:latin typeface="Candara"/>
            </a:endParaRPr>
          </a:p>
          <a:p>
            <a:endParaRPr lang="fr-FR" sz="1400" b="0" strike="noStrike" spc="-1">
              <a:solidFill>
                <a:srgbClr val="073E87"/>
              </a:solidFill>
              <a:latin typeface="Candara"/>
            </a:endParaRPr>
          </a:p>
          <a:p>
            <a:r>
              <a:rPr lang="fr-FR" sz="1400" b="0" strike="noStrike" spc="-1">
                <a:solidFill>
                  <a:srgbClr val="000000"/>
                </a:solidFill>
                <a:latin typeface="Candara"/>
              </a:rPr>
              <a:t>	Ces dispositifs ont été inefficaces sur les niveaux 5</a:t>
            </a:r>
            <a:r>
              <a:rPr lang="fr-FR" sz="1400" b="0" strike="noStrike" spc="-1" baseline="30000">
                <a:solidFill>
                  <a:srgbClr val="000000"/>
                </a:solidFill>
                <a:latin typeface="Candara"/>
              </a:rPr>
              <a:t>ème</a:t>
            </a:r>
            <a:r>
              <a:rPr lang="fr-FR" sz="1400" b="0" strike="noStrike" spc="-1">
                <a:solidFill>
                  <a:srgbClr val="000000"/>
                </a:solidFill>
                <a:latin typeface="Candara"/>
              </a:rPr>
              <a:t> et 3</a:t>
            </a:r>
            <a:r>
              <a:rPr lang="fr-FR" sz="1400" b="0" strike="noStrike" spc="-1" baseline="30000">
                <a:solidFill>
                  <a:srgbClr val="000000"/>
                </a:solidFill>
                <a:latin typeface="Candara"/>
              </a:rPr>
              <a:t>ème</a:t>
            </a:r>
            <a:r>
              <a:rPr lang="fr-FR" sz="1400" b="0" strike="noStrike" spc="-1">
                <a:solidFill>
                  <a:srgbClr val="000000"/>
                </a:solidFill>
                <a:latin typeface="Candara"/>
              </a:rPr>
              <a:t>. Les élèves de 6</a:t>
            </a:r>
            <a:r>
              <a:rPr lang="fr-FR" sz="1400" b="0" strike="noStrike" spc="-1" baseline="30000">
                <a:solidFill>
                  <a:srgbClr val="000000"/>
                </a:solidFill>
                <a:latin typeface="Candara"/>
              </a:rPr>
              <a:t>ème</a:t>
            </a:r>
            <a:r>
              <a:rPr lang="fr-FR" sz="1400" b="0" strike="noStrike" spc="-1">
                <a:solidFill>
                  <a:srgbClr val="000000"/>
                </a:solidFill>
                <a:latin typeface="Candara"/>
              </a:rPr>
              <a:t> ont pour 60% d’entre eux progressé grâce à ces aides. Un léger mieux seulement sur le niveau 4</a:t>
            </a:r>
            <a:r>
              <a:rPr lang="fr-FR" sz="1400" b="0" strike="noStrike" spc="-1" baseline="30000">
                <a:solidFill>
                  <a:srgbClr val="000000"/>
                </a:solidFill>
                <a:latin typeface="Candara"/>
              </a:rPr>
              <a:t>ème</a:t>
            </a:r>
            <a:r>
              <a:rPr lang="fr-FR" sz="1400" b="0" strike="noStrike" spc="-1">
                <a:solidFill>
                  <a:srgbClr val="000000"/>
                </a:solidFill>
                <a:latin typeface="Candara"/>
              </a:rPr>
              <a:t>.</a:t>
            </a:r>
            <a:endParaRPr lang="fr-FR" sz="1400" b="0" strike="noStrike" spc="-1">
              <a:solidFill>
                <a:srgbClr val="073E87"/>
              </a:solidFill>
              <a:latin typeface="Candara"/>
            </a:endParaRPr>
          </a:p>
          <a:p>
            <a:endParaRPr lang="fr-FR" sz="1400" b="0" strike="noStrike" spc="-1">
              <a:solidFill>
                <a:srgbClr val="073E87"/>
              </a:solidFill>
              <a:latin typeface="Candara"/>
            </a:endParaRPr>
          </a:p>
          <a:p>
            <a:pPr marL="576360" lvl="1" indent="-273960">
              <a:lnSpc>
                <a:spcPct val="100000"/>
              </a:lnSpc>
              <a:spcBef>
                <a:spcPts val="281"/>
              </a:spcBef>
              <a:buClr>
                <a:srgbClr val="000000"/>
              </a:buClr>
              <a:buFont typeface="Arial"/>
              <a:buChar char="•"/>
            </a:pPr>
            <a:r>
              <a:rPr lang="fr-FR" sz="1400" b="0" strike="noStrike" spc="-1">
                <a:solidFill>
                  <a:srgbClr val="000000"/>
                </a:solidFill>
                <a:latin typeface="Candara"/>
              </a:rPr>
              <a:t>Atelier de carte mentale pour les élèves de 3ème</a:t>
            </a:r>
            <a:endParaRPr lang="fr-FR" sz="1400" b="0" strike="noStrike" spc="-1">
              <a:solidFill>
                <a:srgbClr val="073E87"/>
              </a:solidFill>
              <a:latin typeface="Candara"/>
            </a:endParaRPr>
          </a:p>
          <a:p>
            <a:pPr>
              <a:lnSpc>
                <a:spcPct val="100000"/>
              </a:lnSpc>
              <a:spcBef>
                <a:spcPts val="479"/>
              </a:spcBef>
            </a:pPr>
            <a:endParaRPr lang="fr-FR" sz="1400" b="0" strike="noStrike" spc="-1">
              <a:solidFill>
                <a:srgbClr val="073E87"/>
              </a:solidFill>
              <a:latin typeface="Candara"/>
            </a:endParaRPr>
          </a:p>
          <a:p>
            <a:pPr marL="274320" indent="-273960">
              <a:lnSpc>
                <a:spcPct val="100000"/>
              </a:lnSpc>
              <a:spcBef>
                <a:spcPts val="479"/>
              </a:spcBef>
            </a:pPr>
            <a:endParaRPr lang="fr-FR" sz="1400" b="0" strike="noStrike" spc="-1">
              <a:solidFill>
                <a:srgbClr val="073E87"/>
              </a:solidFill>
              <a:latin typeface="Candara"/>
            </a:endParaRPr>
          </a:p>
          <a:p>
            <a:pPr marL="274320" indent="-273960">
              <a:lnSpc>
                <a:spcPct val="100000"/>
              </a:lnSpc>
              <a:spcBef>
                <a:spcPts val="479"/>
              </a:spcBef>
            </a:pPr>
            <a:endParaRPr lang="fr-FR" sz="1400" b="0" strike="noStrike" spc="-1">
              <a:solidFill>
                <a:srgbClr val="073E87"/>
              </a:solidFill>
              <a:latin typeface="Candara"/>
            </a:endParaRPr>
          </a:p>
          <a:p>
            <a:pPr>
              <a:lnSpc>
                <a:spcPct val="100000"/>
              </a:lnSpc>
              <a:spcBef>
                <a:spcPts val="479"/>
              </a:spcBef>
            </a:pPr>
            <a:endParaRPr lang="fr-FR" sz="1400" b="0" strike="noStrike" spc="-1">
              <a:solidFill>
                <a:srgbClr val="073E87"/>
              </a:solidFill>
              <a:latin typeface="Candar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TextShape 1"/>
          <p:cNvSpPr txBox="1"/>
          <p:nvPr/>
        </p:nvSpPr>
        <p:spPr>
          <a:xfrm>
            <a:off x="467640" y="548640"/>
            <a:ext cx="8280720" cy="5577120"/>
          </a:xfrm>
          <a:prstGeom prst="rect">
            <a:avLst/>
          </a:prstGeom>
          <a:noFill/>
          <a:ln>
            <a:noFill/>
          </a:ln>
        </p:spPr>
        <p:txBody>
          <a:bodyPr>
            <a:normAutofit/>
          </a:bodyPr>
          <a:lstStyle/>
          <a:p>
            <a:pPr marL="274320" indent="-273960">
              <a:lnSpc>
                <a:spcPct val="100000"/>
              </a:lnSpc>
              <a:spcBef>
                <a:spcPts val="360"/>
              </a:spcBef>
              <a:buClr>
                <a:srgbClr val="000000"/>
              </a:buClr>
              <a:buFont typeface="Wingdings" charset="2"/>
              <a:buChar char=""/>
            </a:pPr>
            <a:r>
              <a:rPr lang="fr-FR" sz="1800" b="1" strike="noStrike" spc="-1">
                <a:solidFill>
                  <a:srgbClr val="000000"/>
                </a:solidFill>
                <a:latin typeface="Candara"/>
              </a:rPr>
              <a:t>Les élèves à besoins éducatifs particuliers</a:t>
            </a:r>
            <a:endParaRPr lang="fr-FR" sz="1800" b="0" strike="noStrike" spc="-1">
              <a:solidFill>
                <a:srgbClr val="073E87"/>
              </a:solidFill>
              <a:latin typeface="Candara"/>
            </a:endParaRPr>
          </a:p>
          <a:p>
            <a:pPr marL="274320" indent="-273960">
              <a:lnSpc>
                <a:spcPct val="100000"/>
              </a:lnSpc>
              <a:spcBef>
                <a:spcPts val="360"/>
              </a:spcBef>
            </a:pPr>
            <a:endParaRPr lang="fr-FR" sz="1800" b="0" strike="noStrike" spc="-1">
              <a:solidFill>
                <a:srgbClr val="073E87"/>
              </a:solidFill>
              <a:latin typeface="Candara"/>
            </a:endParaRPr>
          </a:p>
          <a:p>
            <a:pPr marL="576360" lvl="1" indent="-273960">
              <a:lnSpc>
                <a:spcPct val="100000"/>
              </a:lnSpc>
              <a:spcBef>
                <a:spcPts val="300"/>
              </a:spcBef>
              <a:buClr>
                <a:srgbClr val="000000"/>
              </a:buClr>
              <a:buFont typeface="Wingdings" charset="2"/>
              <a:buChar char=""/>
            </a:pPr>
            <a:r>
              <a:rPr lang="fr-FR" sz="1500" b="0" strike="noStrike" spc="-1">
                <a:solidFill>
                  <a:srgbClr val="000000"/>
                </a:solidFill>
                <a:latin typeface="Candara"/>
              </a:rPr>
              <a:t>Nombre de PAI : 5</a:t>
            </a:r>
            <a:endParaRPr lang="fr-FR" sz="1500" b="0" strike="noStrike" spc="-1">
              <a:solidFill>
                <a:srgbClr val="073E87"/>
              </a:solidFill>
              <a:latin typeface="Candara"/>
            </a:endParaRPr>
          </a:p>
          <a:p>
            <a:pPr marL="576360" lvl="1" indent="-273960">
              <a:lnSpc>
                <a:spcPct val="100000"/>
              </a:lnSpc>
              <a:spcBef>
                <a:spcPts val="300"/>
              </a:spcBef>
              <a:buClr>
                <a:srgbClr val="000000"/>
              </a:buClr>
              <a:buFont typeface="Wingdings" charset="2"/>
              <a:buChar char=""/>
            </a:pPr>
            <a:r>
              <a:rPr lang="fr-FR" sz="1500" b="0" strike="noStrike" spc="-1">
                <a:solidFill>
                  <a:srgbClr val="000000"/>
                </a:solidFill>
                <a:latin typeface="Candara"/>
              </a:rPr>
              <a:t>Nombre de PPS : 8 hors ULIS</a:t>
            </a:r>
            <a:endParaRPr lang="fr-FR" sz="1500" b="0" strike="noStrike" spc="-1">
              <a:solidFill>
                <a:srgbClr val="073E87"/>
              </a:solidFill>
              <a:latin typeface="Candara"/>
            </a:endParaRPr>
          </a:p>
          <a:p>
            <a:pPr marL="576360" lvl="1" indent="-273960">
              <a:lnSpc>
                <a:spcPct val="100000"/>
              </a:lnSpc>
              <a:spcBef>
                <a:spcPts val="300"/>
              </a:spcBef>
              <a:buClr>
                <a:srgbClr val="000000"/>
              </a:buClr>
              <a:buFont typeface="Wingdings" charset="2"/>
              <a:buChar char=""/>
            </a:pPr>
            <a:r>
              <a:rPr lang="fr-FR" sz="1500" b="0" strike="noStrike" spc="-1">
                <a:solidFill>
                  <a:srgbClr val="000000"/>
                </a:solidFill>
                <a:latin typeface="Candara"/>
              </a:rPr>
              <a:t>Nombre de PAP : 6</a:t>
            </a:r>
            <a:endParaRPr lang="fr-FR" sz="1500" b="0" strike="noStrike" spc="-1">
              <a:solidFill>
                <a:srgbClr val="073E87"/>
              </a:solidFill>
              <a:latin typeface="Candara"/>
            </a:endParaRPr>
          </a:p>
          <a:p>
            <a:pPr marL="576360" lvl="1" indent="-273960">
              <a:lnSpc>
                <a:spcPct val="100000"/>
              </a:lnSpc>
              <a:spcBef>
                <a:spcPts val="300"/>
              </a:spcBef>
              <a:buClr>
                <a:srgbClr val="000000"/>
              </a:buClr>
              <a:buFont typeface="Wingdings" charset="2"/>
              <a:buChar char=""/>
            </a:pPr>
            <a:r>
              <a:rPr lang="fr-FR" sz="1500" b="0" strike="noStrike" spc="-1">
                <a:solidFill>
                  <a:srgbClr val="000000"/>
                </a:solidFill>
                <a:latin typeface="Candara"/>
              </a:rPr>
              <a:t>Nombre de PPRE : 3</a:t>
            </a:r>
            <a:endParaRPr lang="fr-FR" sz="1500" b="0" strike="noStrike" spc="-1">
              <a:solidFill>
                <a:srgbClr val="073E87"/>
              </a:solidFill>
              <a:latin typeface="Candara"/>
            </a:endParaRPr>
          </a:p>
          <a:p>
            <a:endParaRPr lang="fr-FR" sz="1500" b="0" strike="noStrike" spc="-1">
              <a:solidFill>
                <a:srgbClr val="073E87"/>
              </a:solidFill>
              <a:latin typeface="Candara"/>
            </a:endParaRPr>
          </a:p>
          <a:p>
            <a:r>
              <a:rPr lang="fr-FR" sz="1500" b="0" strike="noStrike" spc="-1">
                <a:solidFill>
                  <a:srgbClr val="000000"/>
                </a:solidFill>
                <a:latin typeface="Candara"/>
              </a:rPr>
              <a:t>Les PAP restent difficiles à mettre en place notamment pour des élèves présentant des troubles psychologiques importants. Les enseignants, malgré toute la bonne volonté, se sentent sont assez démunis.</a:t>
            </a:r>
            <a:endParaRPr lang="fr-FR" sz="1500" b="0" strike="noStrike" spc="-1">
              <a:solidFill>
                <a:srgbClr val="073E87"/>
              </a:solidFill>
              <a:latin typeface="Candara"/>
            </a:endParaRPr>
          </a:p>
          <a:p>
            <a:endParaRPr lang="fr-FR" sz="1500" b="0" strike="noStrike" spc="-1">
              <a:solidFill>
                <a:srgbClr val="073E87"/>
              </a:solidFill>
              <a:latin typeface="Candara"/>
            </a:endParaRPr>
          </a:p>
          <a:p>
            <a:r>
              <a:rPr lang="fr-FR" sz="1500" b="0" strike="noStrike" spc="-1">
                <a:solidFill>
                  <a:srgbClr val="000000"/>
                </a:solidFill>
                <a:latin typeface="Candara"/>
              </a:rPr>
              <a:t>Une FIL sera nécessaire pour former les enseignants à la gestion des élèves à BEP.</a:t>
            </a:r>
            <a:endParaRPr lang="fr-FR" sz="1500" b="0" strike="noStrike" spc="-1">
              <a:solidFill>
                <a:srgbClr val="073E87"/>
              </a:solidFill>
              <a:latin typeface="Candar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TextShape 1"/>
          <p:cNvSpPr txBox="1"/>
          <p:nvPr/>
        </p:nvSpPr>
        <p:spPr>
          <a:xfrm>
            <a:off x="395640" y="476640"/>
            <a:ext cx="8424720" cy="5904360"/>
          </a:xfrm>
          <a:prstGeom prst="rect">
            <a:avLst/>
          </a:prstGeom>
          <a:noFill/>
          <a:ln>
            <a:noFill/>
          </a:ln>
        </p:spPr>
        <p:txBody>
          <a:bodyPr>
            <a:normAutofit lnSpcReduction="10000"/>
          </a:bodyPr>
          <a:lstStyle/>
          <a:p>
            <a:endParaRPr lang="fr-FR" sz="2400" b="0" strike="noStrike" spc="-1">
              <a:solidFill>
                <a:srgbClr val="073E87"/>
              </a:solidFill>
              <a:latin typeface="Candara"/>
            </a:endParaRPr>
          </a:p>
          <a:p>
            <a:pPr marL="274320" indent="-273960">
              <a:lnSpc>
                <a:spcPct val="100000"/>
              </a:lnSpc>
              <a:spcBef>
                <a:spcPts val="400"/>
              </a:spcBef>
              <a:buClr>
                <a:srgbClr val="000000"/>
              </a:buClr>
              <a:buFont typeface="Wingdings" charset="2"/>
              <a:buChar char=""/>
            </a:pPr>
            <a:r>
              <a:rPr lang="fr-FR" sz="2000" b="1" u="sng" strike="noStrike" spc="-1">
                <a:solidFill>
                  <a:srgbClr val="000000"/>
                </a:solidFill>
                <a:uFillTx/>
                <a:latin typeface="Candara"/>
              </a:rPr>
              <a:t>Implication des familles</a:t>
            </a:r>
            <a:endParaRPr lang="fr-FR" sz="2000" b="0" strike="noStrike" spc="-1">
              <a:solidFill>
                <a:srgbClr val="073E87"/>
              </a:solidFill>
              <a:latin typeface="Candara"/>
            </a:endParaRPr>
          </a:p>
          <a:p>
            <a:pPr>
              <a:lnSpc>
                <a:spcPct val="100000"/>
              </a:lnSpc>
              <a:spcBef>
                <a:spcPts val="300"/>
              </a:spcBef>
            </a:pPr>
            <a:endParaRPr lang="fr-FR" sz="2000" b="0" strike="noStrike" spc="-1">
              <a:solidFill>
                <a:srgbClr val="073E87"/>
              </a:solidFill>
              <a:latin typeface="Candara"/>
            </a:endParaRPr>
          </a:p>
          <a:p>
            <a:r>
              <a:rPr lang="fr-FR" sz="1400" b="0" strike="noStrike" spc="-1">
                <a:solidFill>
                  <a:srgbClr val="000000"/>
                </a:solidFill>
                <a:latin typeface="Candara"/>
              </a:rPr>
              <a:t>Plusieurs points de réflexion :</a:t>
            </a:r>
            <a:endParaRPr lang="fr-FR" sz="1400" b="0" strike="noStrike" spc="-1">
              <a:solidFill>
                <a:srgbClr val="073E87"/>
              </a:solidFill>
              <a:latin typeface="Candara"/>
            </a:endParaRPr>
          </a:p>
          <a:p>
            <a:endParaRPr lang="fr-FR" sz="1400" b="0" strike="noStrike" spc="-1">
              <a:solidFill>
                <a:srgbClr val="073E87"/>
              </a:solidFill>
              <a:latin typeface="Candara"/>
            </a:endParaRPr>
          </a:p>
          <a:p>
            <a:r>
              <a:rPr lang="fr-FR" sz="1400" b="0" strike="noStrike" spc="-1">
                <a:solidFill>
                  <a:srgbClr val="000000"/>
                </a:solidFill>
                <a:latin typeface="Candara"/>
              </a:rPr>
              <a:t>	- Les réunions parents professeurs ont été au nombre de deux. La première a davantage mobilisé avec une participation moyenne des parents d’environ 50%. Le niveau 6</a:t>
            </a:r>
            <a:r>
              <a:rPr lang="fr-FR" sz="1400" b="0" strike="noStrike" spc="-1" baseline="30000">
                <a:solidFill>
                  <a:srgbClr val="000000"/>
                </a:solidFill>
                <a:latin typeface="Candara"/>
              </a:rPr>
              <a:t>ème</a:t>
            </a:r>
            <a:r>
              <a:rPr lang="fr-FR" sz="1400" b="0" strike="noStrike" spc="-1">
                <a:solidFill>
                  <a:srgbClr val="000000"/>
                </a:solidFill>
                <a:latin typeface="Candara"/>
              </a:rPr>
              <a:t> est davantage suivi puis le taux de rencontre diminue au fil de la scolarité. En troisième peu de parents sont présents. </a:t>
            </a:r>
            <a:endParaRPr lang="fr-FR" sz="1400" b="0" strike="noStrike" spc="-1">
              <a:solidFill>
                <a:srgbClr val="073E87"/>
              </a:solidFill>
              <a:latin typeface="Candara"/>
            </a:endParaRPr>
          </a:p>
          <a:p>
            <a:endParaRPr lang="fr-FR" sz="1400" b="0" strike="noStrike" spc="-1">
              <a:solidFill>
                <a:srgbClr val="073E87"/>
              </a:solidFill>
              <a:latin typeface="Candara"/>
            </a:endParaRPr>
          </a:p>
          <a:p>
            <a:r>
              <a:rPr lang="fr-FR" sz="1400" b="0" strike="noStrike" spc="-1">
                <a:solidFill>
                  <a:srgbClr val="000000"/>
                </a:solidFill>
                <a:latin typeface="Candara"/>
              </a:rPr>
              <a:t>	- Dès la première réunion parents professeurs, plus de 40 familles, dont les enfants posaient des problèmes de travail et/ou de comportement, ont été convoquées par le professeur principal puis par la direction si nécessaire.</a:t>
            </a:r>
            <a:endParaRPr lang="fr-FR" sz="1400" b="0" strike="noStrike" spc="-1">
              <a:solidFill>
                <a:srgbClr val="073E87"/>
              </a:solidFill>
              <a:latin typeface="Candara"/>
            </a:endParaRPr>
          </a:p>
          <a:p>
            <a:r>
              <a:rPr lang="fr-FR" sz="1400" b="0" strike="noStrike" spc="-1">
                <a:solidFill>
                  <a:srgbClr val="000000"/>
                </a:solidFill>
                <a:latin typeface="Candara"/>
              </a:rPr>
              <a:t>	</a:t>
            </a:r>
            <a:endParaRPr lang="fr-FR" sz="1400" b="0" strike="noStrike" spc="-1">
              <a:solidFill>
                <a:srgbClr val="073E87"/>
              </a:solidFill>
              <a:latin typeface="Candara"/>
            </a:endParaRPr>
          </a:p>
          <a:p>
            <a:r>
              <a:rPr lang="fr-FR" sz="1400" b="0" strike="noStrike" spc="-1">
                <a:solidFill>
                  <a:srgbClr val="000000"/>
                </a:solidFill>
                <a:latin typeface="Candara"/>
              </a:rPr>
              <a:t>Pourtant, le manque d’investissement de plusieurs familles dans la scolarité de leurs enfants est criant. En exemple, la réunion de liaison avec les lycées de secteur Pierre Lagourgue et Roland GARROS n’a rassemblé qu’une quinzaine de parents.</a:t>
            </a:r>
            <a:endParaRPr lang="fr-FR" sz="1400" b="0" strike="noStrike" spc="-1">
              <a:solidFill>
                <a:srgbClr val="073E87"/>
              </a:solidFill>
              <a:latin typeface="Candara"/>
            </a:endParaRPr>
          </a:p>
          <a:p>
            <a:endParaRPr lang="fr-FR" sz="1400" b="0" strike="noStrike" spc="-1">
              <a:solidFill>
                <a:srgbClr val="073E87"/>
              </a:solidFill>
              <a:latin typeface="Candara"/>
            </a:endParaRPr>
          </a:p>
          <a:p>
            <a:pPr marL="270000" lvl="1">
              <a:lnSpc>
                <a:spcPct val="100000"/>
              </a:lnSpc>
              <a:spcBef>
                <a:spcPts val="400"/>
              </a:spcBef>
              <a:buClr>
                <a:srgbClr val="000000"/>
              </a:buClr>
              <a:buFont typeface="Wingdings" charset="2"/>
              <a:buChar char=""/>
            </a:pPr>
            <a:r>
              <a:rPr lang="fr-FR" sz="2000" b="1" u="sng" strike="noStrike" spc="-1">
                <a:solidFill>
                  <a:srgbClr val="000000"/>
                </a:solidFill>
                <a:uFillTx/>
                <a:latin typeface="Candara"/>
              </a:rPr>
              <a:t> Conclusion</a:t>
            </a:r>
            <a:endParaRPr lang="fr-FR" sz="2000" b="0" strike="noStrike" spc="-1">
              <a:solidFill>
                <a:srgbClr val="073E87"/>
              </a:solidFill>
              <a:latin typeface="Candara"/>
            </a:endParaRPr>
          </a:p>
          <a:p>
            <a:endParaRPr lang="fr-FR" sz="2000" b="0" strike="noStrike" spc="-1">
              <a:solidFill>
                <a:srgbClr val="073E87"/>
              </a:solidFill>
              <a:latin typeface="Candara"/>
            </a:endParaRPr>
          </a:p>
          <a:p>
            <a:r>
              <a:rPr lang="fr-FR" sz="1400" b="0" strike="noStrike" spc="-1">
                <a:solidFill>
                  <a:srgbClr val="000000"/>
                </a:solidFill>
                <a:latin typeface="Candara"/>
              </a:rPr>
              <a:t>Très vite après la rentrée, un certain nombre d’élèves décroche et ne travaille plus. Tous les niveaux sont impactés et notamment les 6</a:t>
            </a:r>
            <a:r>
              <a:rPr lang="fr-FR" sz="1400" b="0" strike="noStrike" spc="-1" baseline="30000">
                <a:solidFill>
                  <a:srgbClr val="000000"/>
                </a:solidFill>
                <a:latin typeface="Candara"/>
              </a:rPr>
              <a:t>ème</a:t>
            </a:r>
            <a:r>
              <a:rPr lang="fr-FR" sz="1400" b="0" strike="noStrike" spc="-1">
                <a:solidFill>
                  <a:srgbClr val="000000"/>
                </a:solidFill>
                <a:latin typeface="Candara"/>
              </a:rPr>
              <a:t>.</a:t>
            </a:r>
            <a:endParaRPr lang="fr-FR" sz="1400" b="0" strike="noStrike" spc="-1">
              <a:solidFill>
                <a:srgbClr val="073E87"/>
              </a:solidFill>
              <a:latin typeface="Candara"/>
            </a:endParaRPr>
          </a:p>
          <a:p>
            <a:endParaRPr lang="fr-FR" sz="1400" b="0" strike="noStrike" spc="-1">
              <a:solidFill>
                <a:srgbClr val="073E87"/>
              </a:solidFill>
              <a:latin typeface="Candara"/>
            </a:endParaRPr>
          </a:p>
          <a:p>
            <a:r>
              <a:rPr lang="fr-FR" sz="1400" b="0" strike="noStrike" spc="-1">
                <a:solidFill>
                  <a:srgbClr val="000000"/>
                </a:solidFill>
                <a:latin typeface="Candara"/>
              </a:rPr>
              <a:t>Les parents ne prennent pas la mesure des difficultés que rencontrent leurs enfants et sont démobilisés. </a:t>
            </a:r>
            <a:endParaRPr lang="fr-FR" sz="1400" b="0" strike="noStrike" spc="-1">
              <a:solidFill>
                <a:srgbClr val="073E87"/>
              </a:solidFill>
              <a:latin typeface="Candara"/>
            </a:endParaRPr>
          </a:p>
          <a:p>
            <a:endParaRPr lang="fr-FR" sz="1400" b="0" strike="noStrike" spc="-1">
              <a:solidFill>
                <a:srgbClr val="073E87"/>
              </a:solidFill>
              <a:latin typeface="Candara"/>
            </a:endParaRPr>
          </a:p>
          <a:p>
            <a:r>
              <a:rPr lang="fr-FR" sz="1400" b="0" strike="noStrike" spc="-1">
                <a:solidFill>
                  <a:srgbClr val="000000"/>
                </a:solidFill>
                <a:latin typeface="Candara"/>
              </a:rPr>
              <a:t>Les leçons à la maison ne sont pas apprises ce qui accentuent le décrochage en 5</a:t>
            </a:r>
            <a:r>
              <a:rPr lang="fr-FR" sz="1400" b="0" strike="noStrike" spc="-1" baseline="30000">
                <a:solidFill>
                  <a:srgbClr val="000000"/>
                </a:solidFill>
                <a:latin typeface="Candara"/>
              </a:rPr>
              <a:t>ème</a:t>
            </a:r>
            <a:r>
              <a:rPr lang="fr-FR" sz="1400" b="0" strike="noStrike" spc="-1">
                <a:solidFill>
                  <a:srgbClr val="000000"/>
                </a:solidFill>
                <a:latin typeface="Candara"/>
              </a:rPr>
              <a:t>. </a:t>
            </a:r>
            <a:endParaRPr lang="fr-FR" sz="1400" b="0" strike="noStrike" spc="-1">
              <a:solidFill>
                <a:srgbClr val="073E87"/>
              </a:solidFill>
              <a:latin typeface="Candara"/>
            </a:endParaRPr>
          </a:p>
          <a:p>
            <a:endParaRPr lang="fr-FR" sz="1400" b="0" strike="noStrike" spc="-1">
              <a:solidFill>
                <a:srgbClr val="073E87"/>
              </a:solidFill>
              <a:latin typeface="Candar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CustomShape 1"/>
          <p:cNvSpPr/>
          <p:nvPr/>
        </p:nvSpPr>
        <p:spPr>
          <a:xfrm>
            <a:off x="755640" y="5671800"/>
            <a:ext cx="7997760" cy="196560"/>
          </a:xfrm>
          <a:prstGeom prst="rect">
            <a:avLst/>
          </a:prstGeom>
          <a:noFill/>
          <a:ln w="12600">
            <a:noFill/>
          </a:ln>
        </p:spPr>
        <p:style>
          <a:lnRef idx="0">
            <a:scrgbClr r="0" g="0" b="0"/>
          </a:lnRef>
          <a:fillRef idx="0">
            <a:scrgbClr r="0" g="0" b="0"/>
          </a:fillRef>
          <a:effectRef idx="0">
            <a:scrgbClr r="0" g="0" b="0"/>
          </a:effectRef>
          <a:fontRef idx="minor"/>
        </p:style>
      </p:sp>
      <p:sp>
        <p:nvSpPr>
          <p:cNvPr id="157" name="TextShape 2"/>
          <p:cNvSpPr txBox="1"/>
          <p:nvPr/>
        </p:nvSpPr>
        <p:spPr>
          <a:xfrm>
            <a:off x="457200" y="500040"/>
            <a:ext cx="8229240" cy="6166440"/>
          </a:xfrm>
          <a:prstGeom prst="rect">
            <a:avLst/>
          </a:prstGeom>
          <a:noFill/>
          <a:ln>
            <a:noFill/>
          </a:ln>
        </p:spPr>
        <p:txBody>
          <a:bodyPr>
            <a:normAutofit/>
          </a:bodyPr>
          <a:lstStyle/>
          <a:p>
            <a:pPr marL="274320" indent="-273960">
              <a:lnSpc>
                <a:spcPct val="100000"/>
              </a:lnSpc>
              <a:spcBef>
                <a:spcPts val="400"/>
              </a:spcBef>
              <a:buClr>
                <a:srgbClr val="000000"/>
              </a:buClr>
              <a:buFont typeface="Wingdings" charset="2"/>
              <a:buChar char=""/>
            </a:pPr>
            <a:r>
              <a:rPr lang="fr-FR" sz="2000" b="1" u="sng" strike="noStrike" spc="-1" dirty="0">
                <a:solidFill>
                  <a:srgbClr val="000000"/>
                </a:solidFill>
                <a:uFillTx/>
                <a:latin typeface="Candara"/>
              </a:rPr>
              <a:t>Aménagements pédagogiques</a:t>
            </a:r>
            <a:endParaRPr lang="fr-FR" sz="2000" b="0" strike="noStrike" spc="-1" dirty="0">
              <a:solidFill>
                <a:srgbClr val="073E87"/>
              </a:solidFill>
              <a:latin typeface="Candara"/>
            </a:endParaRPr>
          </a:p>
          <a:p>
            <a:pPr marL="274320" indent="-273960">
              <a:lnSpc>
                <a:spcPct val="100000"/>
              </a:lnSpc>
              <a:spcBef>
                <a:spcPts val="380"/>
              </a:spcBef>
            </a:pPr>
            <a:endParaRPr lang="fr-FR" sz="2000" b="0" strike="noStrike" spc="-1" dirty="0">
              <a:solidFill>
                <a:srgbClr val="073E87"/>
              </a:solidFill>
              <a:latin typeface="Candara"/>
            </a:endParaRPr>
          </a:p>
          <a:p>
            <a:pPr marL="576360" lvl="1" indent="-273960">
              <a:lnSpc>
                <a:spcPct val="100000"/>
              </a:lnSpc>
              <a:spcBef>
                <a:spcPts val="281"/>
              </a:spcBef>
              <a:buClr>
                <a:srgbClr val="000000"/>
              </a:buClr>
              <a:buFont typeface="Wingdings" charset="2"/>
              <a:buChar char=""/>
            </a:pPr>
            <a:r>
              <a:rPr lang="fr-FR" sz="1400" b="0" strike="noStrike" spc="-1" dirty="0">
                <a:solidFill>
                  <a:srgbClr val="000000"/>
                </a:solidFill>
                <a:latin typeface="Candara"/>
              </a:rPr>
              <a:t>Pour cette année scolaire, la mise en place de la réforme a été essentiellement marquée par des dédoublements dans la plupart des disciplines avec une priorité pour les niveaux 6</a:t>
            </a:r>
            <a:r>
              <a:rPr lang="fr-FR" sz="1400" b="0" strike="noStrike" spc="-1" baseline="30000" dirty="0">
                <a:solidFill>
                  <a:srgbClr val="000000"/>
                </a:solidFill>
                <a:latin typeface="Candara"/>
              </a:rPr>
              <a:t>ème</a:t>
            </a:r>
            <a:r>
              <a:rPr lang="fr-FR" sz="1400" b="0" strike="noStrike" spc="-1" dirty="0">
                <a:solidFill>
                  <a:srgbClr val="000000"/>
                </a:solidFill>
                <a:latin typeface="Candara"/>
              </a:rPr>
              <a:t> et 3</a:t>
            </a:r>
            <a:r>
              <a:rPr lang="fr-FR" sz="1400" b="0" strike="noStrike" spc="-1" baseline="30000" dirty="0">
                <a:solidFill>
                  <a:srgbClr val="000000"/>
                </a:solidFill>
                <a:latin typeface="Candara"/>
              </a:rPr>
              <a:t>ème</a:t>
            </a:r>
            <a:endParaRPr lang="fr-FR" sz="1400" b="0" strike="noStrike" spc="-1" dirty="0">
              <a:solidFill>
                <a:srgbClr val="073E87"/>
              </a:solidFill>
              <a:latin typeface="Candara"/>
            </a:endParaRPr>
          </a:p>
          <a:p>
            <a:pPr marL="576360" lvl="1" indent="-273960">
              <a:lnSpc>
                <a:spcPct val="100000"/>
              </a:lnSpc>
              <a:spcBef>
                <a:spcPts val="281"/>
              </a:spcBef>
              <a:buClr>
                <a:srgbClr val="000000"/>
              </a:buClr>
              <a:buFont typeface="Wingdings" charset="2"/>
              <a:buChar char=""/>
            </a:pPr>
            <a:r>
              <a:rPr lang="fr-FR" sz="1400" b="0" strike="noStrike" spc="-1" dirty="0">
                <a:solidFill>
                  <a:srgbClr val="000000"/>
                </a:solidFill>
                <a:latin typeface="Candara"/>
              </a:rPr>
              <a:t>En espagnol et en histoire-géographie, nous avons eu du </a:t>
            </a:r>
            <a:r>
              <a:rPr lang="fr-FR" sz="1400" b="0" strike="noStrike" spc="-1" dirty="0" err="1">
                <a:solidFill>
                  <a:srgbClr val="000000"/>
                </a:solidFill>
                <a:latin typeface="Candara"/>
              </a:rPr>
              <a:t>co</a:t>
            </a:r>
            <a:r>
              <a:rPr lang="fr-FR" sz="1400" b="0" strike="noStrike" spc="-1" dirty="0">
                <a:solidFill>
                  <a:srgbClr val="000000"/>
                </a:solidFill>
                <a:latin typeface="Candara"/>
              </a:rPr>
              <a:t>-enseignement. </a:t>
            </a:r>
            <a:endParaRPr lang="fr-FR" sz="1400" b="0" strike="noStrike" spc="-1" dirty="0">
              <a:solidFill>
                <a:srgbClr val="073E87"/>
              </a:solidFill>
              <a:latin typeface="Candara"/>
            </a:endParaRPr>
          </a:p>
          <a:p>
            <a:pPr marL="576360" lvl="1" indent="-273960">
              <a:lnSpc>
                <a:spcPct val="100000"/>
              </a:lnSpc>
              <a:spcBef>
                <a:spcPts val="281"/>
              </a:spcBef>
              <a:buClr>
                <a:srgbClr val="000000"/>
              </a:buClr>
              <a:buFont typeface="Wingdings" charset="2"/>
              <a:buChar char=""/>
            </a:pPr>
            <a:r>
              <a:rPr lang="fr-FR" sz="1400" b="0" strike="noStrike" spc="-1" dirty="0">
                <a:solidFill>
                  <a:srgbClr val="000000"/>
                </a:solidFill>
                <a:latin typeface="Candara"/>
              </a:rPr>
              <a:t>Pas d’EPI comme défini dans la réforme mais des projets disciplinaires et interdisciplinaires </a:t>
            </a:r>
            <a:endParaRPr lang="fr-FR" sz="1400" b="0" strike="noStrike" spc="-1" dirty="0">
              <a:solidFill>
                <a:srgbClr val="073E87"/>
              </a:solidFill>
              <a:latin typeface="Candara"/>
            </a:endParaRPr>
          </a:p>
          <a:p>
            <a:r>
              <a:rPr lang="fr-FR" sz="1400" b="0" strike="noStrike" spc="-1" dirty="0">
                <a:solidFill>
                  <a:srgbClr val="000000"/>
                </a:solidFill>
                <a:latin typeface="Candara"/>
              </a:rPr>
              <a:t>			</a:t>
            </a:r>
            <a:endParaRPr lang="fr-FR" sz="1400" b="0" strike="noStrike" spc="-1" dirty="0">
              <a:solidFill>
                <a:srgbClr val="073E87"/>
              </a:solidFill>
              <a:latin typeface="Candara"/>
            </a:endParaRPr>
          </a:p>
          <a:p>
            <a:pPr marL="536400" lvl="2" indent="-272520">
              <a:lnSpc>
                <a:spcPct val="100000"/>
              </a:lnSpc>
              <a:spcBef>
                <a:spcPts val="281"/>
              </a:spcBef>
              <a:buClr>
                <a:srgbClr val="000000"/>
              </a:buClr>
              <a:buFont typeface="Wingdings" charset="2"/>
              <a:buChar char=""/>
            </a:pPr>
            <a:r>
              <a:rPr lang="fr-FR" sz="1400" b="0" strike="noStrike" spc="-1" dirty="0">
                <a:solidFill>
                  <a:srgbClr val="000000"/>
                </a:solidFill>
                <a:latin typeface="Candara"/>
              </a:rPr>
              <a:t>Afin de mobiliser les élèves de 3</a:t>
            </a:r>
            <a:r>
              <a:rPr lang="fr-FR" sz="1400" b="0" strike="noStrike" spc="-1" baseline="30000" dirty="0">
                <a:solidFill>
                  <a:srgbClr val="000000"/>
                </a:solidFill>
                <a:latin typeface="Candara"/>
              </a:rPr>
              <a:t>ème,</a:t>
            </a:r>
            <a:r>
              <a:rPr lang="fr-FR" sz="1400" b="0" strike="noStrike" spc="-1" dirty="0">
                <a:solidFill>
                  <a:srgbClr val="000000"/>
                </a:solidFill>
                <a:latin typeface="Candara"/>
              </a:rPr>
              <a:t> deux brevets blancs ont été organisés en décembre et en mai, en mathématiques, français et histoire-géographie. </a:t>
            </a:r>
            <a:endParaRPr lang="fr-FR" sz="1400" b="0" strike="noStrike" spc="-1" dirty="0">
              <a:solidFill>
                <a:srgbClr val="073E87"/>
              </a:solidFill>
              <a:latin typeface="Candara"/>
            </a:endParaRPr>
          </a:p>
          <a:p>
            <a:r>
              <a:rPr lang="fr-FR" sz="1400" b="0" strike="noStrike" spc="-1" dirty="0">
                <a:solidFill>
                  <a:srgbClr val="000000"/>
                </a:solidFill>
                <a:latin typeface="Candara"/>
              </a:rPr>
              <a:t>	La problématique du collège est le manque d’implication dans le travail en classe et le travail personnel.  Peu d’efforts sont fournis et peu à peu 1/3 des effectifs commence à décrocher dès la fin du premier trimestre de 5</a:t>
            </a:r>
            <a:r>
              <a:rPr lang="fr-FR" sz="1400" b="0" strike="noStrike" spc="-1" baseline="30000" dirty="0">
                <a:solidFill>
                  <a:srgbClr val="000000"/>
                </a:solidFill>
                <a:latin typeface="Candara"/>
              </a:rPr>
              <a:t>ème</a:t>
            </a:r>
            <a:r>
              <a:rPr lang="fr-FR" sz="1400" b="0" strike="noStrike" spc="-1" dirty="0">
                <a:solidFill>
                  <a:srgbClr val="000000"/>
                </a:solidFill>
                <a:latin typeface="Candara"/>
              </a:rPr>
              <a:t>.</a:t>
            </a:r>
            <a:endParaRPr lang="fr-FR" sz="1400" b="0" strike="noStrike" spc="-1" dirty="0">
              <a:solidFill>
                <a:srgbClr val="073E87"/>
              </a:solidFill>
              <a:latin typeface="Candara"/>
            </a:endParaRPr>
          </a:p>
          <a:p>
            <a:r>
              <a:rPr lang="fr-FR" sz="1400" b="0" strike="noStrike" spc="-1" dirty="0">
                <a:solidFill>
                  <a:srgbClr val="000000"/>
                </a:solidFill>
                <a:latin typeface="Candara"/>
              </a:rPr>
              <a:t>	La majorité des élèves n’apprennent pas </a:t>
            </a:r>
            <a:r>
              <a:rPr lang="fr-FR" sz="1400" b="0" strike="noStrike" spc="-1" dirty="0" smtClean="0">
                <a:solidFill>
                  <a:srgbClr val="000000"/>
                </a:solidFill>
                <a:latin typeface="Candara"/>
              </a:rPr>
              <a:t>leurs </a:t>
            </a:r>
            <a:r>
              <a:rPr lang="fr-FR" sz="1400" b="0" strike="noStrike" spc="-1" dirty="0">
                <a:solidFill>
                  <a:srgbClr val="000000"/>
                </a:solidFill>
                <a:latin typeface="Candara"/>
              </a:rPr>
              <a:t>leçons pour les cours du lendemain.</a:t>
            </a:r>
            <a:endParaRPr lang="fr-FR" sz="1400" b="0" strike="noStrike" spc="-1" dirty="0">
              <a:solidFill>
                <a:srgbClr val="073E87"/>
              </a:solidFill>
              <a:latin typeface="Candara"/>
            </a:endParaRPr>
          </a:p>
          <a:p>
            <a:endParaRPr lang="fr-FR" sz="1400" b="0" strike="noStrike" spc="-1" dirty="0">
              <a:solidFill>
                <a:srgbClr val="073E87"/>
              </a:solidFill>
              <a:latin typeface="Candara"/>
            </a:endParaRPr>
          </a:p>
          <a:p>
            <a:pPr marL="536400" lvl="2" indent="-272520">
              <a:lnSpc>
                <a:spcPct val="100000"/>
              </a:lnSpc>
              <a:spcBef>
                <a:spcPts val="281"/>
              </a:spcBef>
              <a:buClr>
                <a:srgbClr val="000000"/>
              </a:buClr>
              <a:buFont typeface="Wingdings" charset="2"/>
              <a:buChar char=""/>
            </a:pPr>
            <a:r>
              <a:rPr lang="fr-FR" sz="1400" b="0" strike="noStrike" spc="-1" dirty="0">
                <a:solidFill>
                  <a:srgbClr val="000000"/>
                </a:solidFill>
                <a:latin typeface="Candara"/>
              </a:rPr>
              <a:t>La semaine de préparation brevet a mobilisé un bon nombre d’élèves de 3</a:t>
            </a:r>
            <a:r>
              <a:rPr lang="fr-FR" sz="1400" b="0" strike="noStrike" spc="-1" baseline="30000" dirty="0">
                <a:solidFill>
                  <a:srgbClr val="000000"/>
                </a:solidFill>
                <a:latin typeface="Candara"/>
              </a:rPr>
              <a:t>ème</a:t>
            </a:r>
            <a:r>
              <a:rPr lang="fr-FR" sz="1400" b="0" strike="noStrike" spc="-1" dirty="0">
                <a:solidFill>
                  <a:srgbClr val="000000"/>
                </a:solidFill>
                <a:latin typeface="Candara"/>
              </a:rPr>
              <a:t> . Le bilan est plutôt positif dans l’ensemble.</a:t>
            </a:r>
            <a:endParaRPr lang="fr-FR" sz="1400" b="0" strike="noStrike" spc="-1" dirty="0">
              <a:solidFill>
                <a:srgbClr val="073E87"/>
              </a:solidFill>
              <a:latin typeface="Candar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TextShape 1"/>
          <p:cNvSpPr txBox="1"/>
          <p:nvPr/>
        </p:nvSpPr>
        <p:spPr>
          <a:xfrm>
            <a:off x="500040" y="642960"/>
            <a:ext cx="8208720" cy="5214600"/>
          </a:xfrm>
          <a:prstGeom prst="rect">
            <a:avLst/>
          </a:prstGeom>
          <a:noFill/>
          <a:ln>
            <a:noFill/>
          </a:ln>
        </p:spPr>
        <p:txBody>
          <a:bodyPr>
            <a:normAutofit lnSpcReduction="10000"/>
          </a:bodyPr>
          <a:lstStyle/>
          <a:p>
            <a:endParaRPr lang="fr-FR" sz="2400" b="0" strike="noStrike" spc="-1" dirty="0">
              <a:solidFill>
                <a:srgbClr val="073E87"/>
              </a:solidFill>
              <a:latin typeface="Candara"/>
            </a:endParaRPr>
          </a:p>
          <a:p>
            <a:pPr marL="353880" lvl="3" indent="-353520">
              <a:lnSpc>
                <a:spcPct val="80000"/>
              </a:lnSpc>
              <a:spcBef>
                <a:spcPts val="400"/>
              </a:spcBef>
              <a:buClr>
                <a:srgbClr val="000000"/>
              </a:buClr>
              <a:buSzPct val="68000"/>
              <a:buFont typeface="Wingdings" charset="2"/>
              <a:buChar char=""/>
            </a:pPr>
            <a:r>
              <a:rPr lang="fr-FR" sz="2000" b="1" u="sng" strike="noStrike" spc="-1" dirty="0">
                <a:solidFill>
                  <a:srgbClr val="000000"/>
                </a:solidFill>
                <a:uFillTx/>
                <a:latin typeface="Candara"/>
              </a:rPr>
              <a:t>Evolution des pratiques pédagogiques par le numérique</a:t>
            </a:r>
            <a:endParaRPr lang="fr-FR" sz="2000" b="0" strike="noStrike" spc="-1" dirty="0">
              <a:solidFill>
                <a:srgbClr val="073E87"/>
              </a:solidFill>
              <a:latin typeface="Candara"/>
            </a:endParaRPr>
          </a:p>
          <a:p>
            <a:endParaRPr lang="fr-FR" sz="2000" b="0" strike="noStrike" spc="-1" dirty="0">
              <a:solidFill>
                <a:srgbClr val="073E87"/>
              </a:solidFill>
              <a:latin typeface="Candara"/>
            </a:endParaRPr>
          </a:p>
          <a:p>
            <a:pPr marL="491400" lvl="4" indent="-171000">
              <a:lnSpc>
                <a:spcPct val="80000"/>
              </a:lnSpc>
              <a:spcBef>
                <a:spcPts val="400"/>
              </a:spcBef>
              <a:buClr>
                <a:srgbClr val="000000"/>
              </a:buClr>
              <a:buSzPct val="68000"/>
              <a:buFont typeface="Wingdings" charset="2"/>
              <a:buChar char=""/>
            </a:pPr>
            <a:r>
              <a:rPr lang="fr-FR" sz="1500" b="0" strike="noStrike" spc="-1" dirty="0">
                <a:solidFill>
                  <a:srgbClr val="000000"/>
                </a:solidFill>
                <a:latin typeface="Candara"/>
              </a:rPr>
              <a:t>Le collège est doté de deux salles informatiques, une de 15 postes et une de 28 postes.</a:t>
            </a:r>
            <a:endParaRPr lang="fr-FR" sz="1500" b="0" strike="noStrike" spc="-1" dirty="0">
              <a:solidFill>
                <a:srgbClr val="073E87"/>
              </a:solidFill>
              <a:latin typeface="Candara"/>
            </a:endParaRPr>
          </a:p>
          <a:p>
            <a:r>
              <a:rPr lang="fr-FR" sz="1500" b="0" strike="noStrike" spc="-1" dirty="0">
                <a:solidFill>
                  <a:srgbClr val="000000"/>
                </a:solidFill>
                <a:latin typeface="Candara"/>
              </a:rPr>
              <a:t>	Le réseau a totalement été refait et amélioré. Quelques salles sont équipée d’internet, avec au moins un poste PC et des </a:t>
            </a:r>
            <a:r>
              <a:rPr lang="fr-FR" sz="1500" b="0" strike="noStrike" spc="-1" dirty="0" err="1">
                <a:solidFill>
                  <a:srgbClr val="000000"/>
                </a:solidFill>
                <a:latin typeface="Candara"/>
              </a:rPr>
              <a:t>Raspberry</a:t>
            </a:r>
            <a:r>
              <a:rPr lang="fr-FR" sz="1500" b="0" strike="noStrike" spc="-1" dirty="0">
                <a:solidFill>
                  <a:srgbClr val="000000"/>
                </a:solidFill>
                <a:latin typeface="Candara"/>
              </a:rPr>
              <a:t> PI.</a:t>
            </a:r>
            <a:endParaRPr lang="fr-FR" sz="1500" b="0" strike="noStrike" spc="-1" dirty="0">
              <a:solidFill>
                <a:srgbClr val="073E87"/>
              </a:solidFill>
              <a:latin typeface="Candara"/>
            </a:endParaRPr>
          </a:p>
          <a:p>
            <a:r>
              <a:rPr lang="fr-FR" sz="1500" b="0" strike="noStrike" spc="-1" dirty="0">
                <a:solidFill>
                  <a:srgbClr val="000000"/>
                </a:solidFill>
                <a:latin typeface="Candara"/>
              </a:rPr>
              <a:t>	Les arts plastiques possèdent 20 IPAD. Les professeurs de langues et de technologie utilisent une vingtaine des tablettes SAMSUNG. </a:t>
            </a:r>
            <a:endParaRPr lang="fr-FR" sz="1500" b="0" strike="noStrike" spc="-1" dirty="0">
              <a:solidFill>
                <a:srgbClr val="073E87"/>
              </a:solidFill>
              <a:latin typeface="Candara"/>
            </a:endParaRPr>
          </a:p>
          <a:p>
            <a:r>
              <a:rPr lang="fr-FR" sz="1500" b="0" strike="noStrike" spc="-1" dirty="0">
                <a:solidFill>
                  <a:srgbClr val="000000"/>
                </a:solidFill>
                <a:latin typeface="Candara"/>
              </a:rPr>
              <a:t>	Les professeurs de mathématiques utilisent largement le TBI dans leur salle.</a:t>
            </a:r>
            <a:endParaRPr lang="fr-FR" sz="1500" b="0" strike="noStrike" spc="-1" dirty="0">
              <a:solidFill>
                <a:srgbClr val="073E87"/>
              </a:solidFill>
              <a:latin typeface="Candara"/>
            </a:endParaRPr>
          </a:p>
          <a:p>
            <a:endParaRPr lang="fr-FR" sz="1500" b="0" strike="noStrike" spc="-1" dirty="0">
              <a:solidFill>
                <a:srgbClr val="073E87"/>
              </a:solidFill>
              <a:latin typeface="Candara"/>
            </a:endParaRPr>
          </a:p>
          <a:p>
            <a:r>
              <a:rPr lang="fr-FR" sz="1500" b="0" strike="noStrike" spc="-1" dirty="0">
                <a:solidFill>
                  <a:srgbClr val="000000"/>
                </a:solidFill>
                <a:latin typeface="Candara"/>
              </a:rPr>
              <a:t>	Pour cette année, le taux d’occupation des salles informatiques a été d’environ 60%. Toutes les disciplines sont concernées par leur utilisation.</a:t>
            </a:r>
            <a:endParaRPr lang="fr-FR" sz="1500" b="0" strike="noStrike" spc="-1" dirty="0">
              <a:solidFill>
                <a:srgbClr val="073E87"/>
              </a:solidFill>
              <a:latin typeface="Candara"/>
            </a:endParaRPr>
          </a:p>
          <a:p>
            <a:endParaRPr lang="fr-FR" sz="1500" b="0" strike="noStrike" spc="-1" dirty="0">
              <a:solidFill>
                <a:srgbClr val="073E87"/>
              </a:solidFill>
              <a:latin typeface="Candara"/>
            </a:endParaRPr>
          </a:p>
          <a:p>
            <a:pPr marL="491400" lvl="4" indent="-171000">
              <a:lnSpc>
                <a:spcPct val="80000"/>
              </a:lnSpc>
              <a:spcBef>
                <a:spcPts val="400"/>
              </a:spcBef>
              <a:buClr>
                <a:srgbClr val="000000"/>
              </a:buClr>
              <a:buSzPct val="68000"/>
              <a:buFont typeface="Wingdings" charset="2"/>
              <a:buChar char=""/>
            </a:pPr>
            <a:r>
              <a:rPr lang="fr-FR" sz="1500" b="0" strike="noStrike" spc="-1" dirty="0">
                <a:solidFill>
                  <a:srgbClr val="000000"/>
                </a:solidFill>
                <a:latin typeface="Candara"/>
              </a:rPr>
              <a:t>La gestion de l’hétérogénéité des classes reste difficile. Des enseignants rencontrent des difficultés pour appliquer une pédagogie différenciée et ainsi aider les élèves en difficulté sans oublier les bons élèves. Et inversement. Surtout lorsque l’hétérogénéité est extrême.</a:t>
            </a:r>
            <a:endParaRPr lang="fr-FR" sz="1500" b="0" strike="noStrike" spc="-1" dirty="0">
              <a:solidFill>
                <a:srgbClr val="073E87"/>
              </a:solidFill>
              <a:latin typeface="Candara"/>
            </a:endParaRPr>
          </a:p>
          <a:p>
            <a:endParaRPr lang="fr-FR" sz="1500" b="0" strike="noStrike" spc="-1" dirty="0">
              <a:solidFill>
                <a:srgbClr val="073E87"/>
              </a:solidFill>
              <a:latin typeface="Candara"/>
            </a:endParaRPr>
          </a:p>
          <a:p>
            <a:pPr marL="491400" lvl="4" indent="-171000">
              <a:lnSpc>
                <a:spcPct val="80000"/>
              </a:lnSpc>
              <a:spcBef>
                <a:spcPts val="400"/>
              </a:spcBef>
              <a:buClr>
                <a:srgbClr val="000000"/>
              </a:buClr>
              <a:buSzPct val="68000"/>
              <a:buFont typeface="Wingdings" charset="2"/>
              <a:buChar char=""/>
            </a:pPr>
            <a:r>
              <a:rPr lang="fr-FR" sz="1500" b="0" strike="noStrike" spc="-1" dirty="0">
                <a:solidFill>
                  <a:srgbClr val="000000"/>
                </a:solidFill>
                <a:latin typeface="Candara"/>
              </a:rPr>
              <a:t>Une FIL sur les sciences cognitives a été mise en place pour 30 enseignants. Plus d’une dizaine d’entre eux ont adhéré. 4 classes de 6</a:t>
            </a:r>
            <a:r>
              <a:rPr lang="fr-FR" sz="1500" b="0" strike="noStrike" spc="-1" baseline="30000" dirty="0">
                <a:solidFill>
                  <a:srgbClr val="000000"/>
                </a:solidFill>
                <a:latin typeface="Candara"/>
              </a:rPr>
              <a:t>ème</a:t>
            </a:r>
            <a:r>
              <a:rPr lang="fr-FR" sz="1500" b="0" strike="noStrike" spc="-1" dirty="0">
                <a:solidFill>
                  <a:srgbClr val="000000"/>
                </a:solidFill>
                <a:latin typeface="Candara"/>
              </a:rPr>
              <a:t> seront des </a:t>
            </a:r>
            <a:r>
              <a:rPr lang="fr-FR" sz="1500" b="0" strike="noStrike" spc="-1" dirty="0" err="1">
                <a:solidFill>
                  <a:srgbClr val="000000"/>
                </a:solidFill>
                <a:latin typeface="Candara"/>
              </a:rPr>
              <a:t>cogni’classes</a:t>
            </a:r>
            <a:r>
              <a:rPr lang="fr-FR" sz="1500" b="0" strike="noStrike" spc="-1" dirty="0">
                <a:solidFill>
                  <a:srgbClr val="000000"/>
                </a:solidFill>
                <a:latin typeface="Candara"/>
              </a:rPr>
              <a:t> à la rentrée 2018.</a:t>
            </a:r>
            <a:endParaRPr lang="fr-FR" sz="1500" b="0" strike="noStrike" spc="-1" dirty="0">
              <a:solidFill>
                <a:srgbClr val="073E87"/>
              </a:solidFill>
              <a:latin typeface="Candara"/>
            </a:endParaRPr>
          </a:p>
          <a:p>
            <a:endParaRPr lang="fr-FR" sz="1500" b="0" strike="noStrike" spc="-1" dirty="0">
              <a:solidFill>
                <a:srgbClr val="073E87"/>
              </a:solidFill>
              <a:latin typeface="Candara"/>
            </a:endParaRPr>
          </a:p>
          <a:p>
            <a:pPr marL="491400" lvl="4" indent="-171000">
              <a:lnSpc>
                <a:spcPct val="80000"/>
              </a:lnSpc>
              <a:spcBef>
                <a:spcPts val="400"/>
              </a:spcBef>
              <a:buClr>
                <a:srgbClr val="000000"/>
              </a:buClr>
              <a:buSzPct val="68000"/>
              <a:buFont typeface="Wingdings" charset="2"/>
              <a:buChar char=""/>
            </a:pPr>
            <a:r>
              <a:rPr lang="fr-FR" sz="1500" b="0" strike="noStrike" spc="-1" dirty="0">
                <a:solidFill>
                  <a:srgbClr val="000000"/>
                </a:solidFill>
                <a:latin typeface="Candara"/>
              </a:rPr>
              <a:t>La découverte par ERASMUS des systèmes éducatifs Européens a permis d’apporter un regard différent notamment sur les outils numériques.</a:t>
            </a:r>
            <a:endParaRPr lang="fr-FR" sz="1500" b="0" strike="noStrike" spc="-1" dirty="0">
              <a:solidFill>
                <a:srgbClr val="073E87"/>
              </a:solidFill>
              <a:latin typeface="Candara"/>
            </a:endParaRPr>
          </a:p>
          <a:p>
            <a:endParaRPr lang="fr-FR" sz="1500" b="0" strike="noStrike" spc="-1" dirty="0">
              <a:solidFill>
                <a:srgbClr val="073E87"/>
              </a:solidFill>
              <a:latin typeface="Candara"/>
            </a:endParaRPr>
          </a:p>
          <a:p>
            <a:endParaRPr lang="fr-FR" sz="1500" b="0" strike="noStrike" spc="-1" dirty="0">
              <a:solidFill>
                <a:srgbClr val="073E87"/>
              </a:solidFill>
              <a:latin typeface="Candara"/>
            </a:endParaRPr>
          </a:p>
          <a:p>
            <a:endParaRPr lang="fr-FR" sz="1500" b="0" strike="noStrike" spc="-1" dirty="0">
              <a:solidFill>
                <a:srgbClr val="073E87"/>
              </a:solidFill>
              <a:latin typeface="Candara"/>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ustomShape 1"/>
          <p:cNvSpPr/>
          <p:nvPr/>
        </p:nvSpPr>
        <p:spPr>
          <a:xfrm>
            <a:off x="357120" y="428760"/>
            <a:ext cx="8352720" cy="38268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lstStyle/>
          <a:p>
            <a:pPr marL="432000" lvl="1" indent="228600">
              <a:lnSpc>
                <a:spcPct val="80000"/>
              </a:lnSpc>
              <a:spcBef>
                <a:spcPts val="400"/>
              </a:spcBef>
              <a:buClr>
                <a:srgbClr val="000000"/>
              </a:buClr>
              <a:buFont typeface="Wingdings" charset="2"/>
              <a:buChar char=""/>
            </a:pPr>
            <a:r>
              <a:rPr lang="fr-FR" sz="2400" b="1" u="sng" strike="noStrike" spc="-1">
                <a:uFillTx/>
                <a:latin typeface="Lucida Sans Unicode"/>
                <a:ea typeface="Lucida Sans Unicode"/>
              </a:rPr>
              <a:t>Les actions </a:t>
            </a:r>
            <a:endParaRPr lang="fr-FR" sz="2400" b="0" strike="noStrike" spc="-1">
              <a:latin typeface="Arial"/>
            </a:endParaRPr>
          </a:p>
        </p:txBody>
      </p:sp>
      <p:sp>
        <p:nvSpPr>
          <p:cNvPr id="160" name="CustomShape 2"/>
          <p:cNvSpPr/>
          <p:nvPr/>
        </p:nvSpPr>
        <p:spPr>
          <a:xfrm>
            <a:off x="571320" y="785880"/>
            <a:ext cx="8072280" cy="5572078"/>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lstStyle/>
          <a:p>
            <a:pPr marL="285840" indent="-285480">
              <a:lnSpc>
                <a:spcPct val="80000"/>
              </a:lnSpc>
              <a:spcBef>
                <a:spcPts val="400"/>
              </a:spcBef>
            </a:pPr>
            <a:r>
              <a:rPr lang="fr-FR" sz="1800" b="1" strike="noStrike" spc="-1" dirty="0">
                <a:latin typeface="Lucida Sans Unicode"/>
                <a:ea typeface="Lucida Sans Unicode"/>
              </a:rPr>
              <a:t>	</a:t>
            </a:r>
            <a:r>
              <a:rPr lang="fr-FR" sz="1600" b="1" u="sng" strike="noStrike" spc="-1" dirty="0">
                <a:uFillTx/>
                <a:latin typeface="Lucida Sans Unicode"/>
                <a:ea typeface="Lucida Sans Unicode"/>
              </a:rPr>
              <a:t>La lutte contre le décrochage scolaire </a:t>
            </a:r>
            <a:endParaRPr lang="fr-FR" sz="1600" b="0" strike="noStrike" spc="-1" dirty="0">
              <a:latin typeface="Arial"/>
            </a:endParaRPr>
          </a:p>
          <a:p>
            <a:pPr marL="285840" indent="-285480">
              <a:lnSpc>
                <a:spcPct val="80000"/>
              </a:lnSpc>
              <a:spcBef>
                <a:spcPts val="400"/>
              </a:spcBef>
            </a:pPr>
            <a:endParaRPr lang="fr-FR" sz="1600" b="0" strike="noStrike" spc="-1" dirty="0">
              <a:latin typeface="Arial"/>
            </a:endParaRPr>
          </a:p>
          <a:p>
            <a:pPr marL="285840" indent="-285480">
              <a:lnSpc>
                <a:spcPct val="80000"/>
              </a:lnSpc>
              <a:spcBef>
                <a:spcPts val="400"/>
              </a:spcBef>
            </a:pPr>
            <a:r>
              <a:rPr lang="fr-FR" sz="1100" b="0" strike="noStrike" spc="-1" dirty="0">
                <a:latin typeface="Candara"/>
                <a:ea typeface="Lucida Sans Unicode"/>
              </a:rPr>
              <a:t>	La mise en place d’un atelier pour les décrocheurs afin de les valoriser sur des activités plus manuelles, des séances de pleine conscience et de boxe.</a:t>
            </a:r>
            <a:endParaRPr lang="fr-FR" sz="1100" b="0" strike="noStrike" spc="-1" dirty="0">
              <a:latin typeface="Arial"/>
            </a:endParaRPr>
          </a:p>
          <a:p>
            <a:pPr marL="285840" indent="-285480">
              <a:lnSpc>
                <a:spcPct val="80000"/>
              </a:lnSpc>
              <a:spcBef>
                <a:spcPts val="400"/>
              </a:spcBef>
            </a:pPr>
            <a:endParaRPr lang="fr-FR" sz="1100" b="0" strike="noStrike" spc="-1" dirty="0">
              <a:latin typeface="Arial"/>
            </a:endParaRPr>
          </a:p>
          <a:p>
            <a:pPr marL="285840" indent="-285480">
              <a:lnSpc>
                <a:spcPct val="80000"/>
              </a:lnSpc>
              <a:spcBef>
                <a:spcPts val="400"/>
              </a:spcBef>
            </a:pPr>
            <a:r>
              <a:rPr lang="fr-FR" sz="1100" b="0" strike="noStrike" spc="-1" dirty="0">
                <a:latin typeface="Candara"/>
                <a:ea typeface="Lucida Sans Unicode"/>
              </a:rPr>
              <a:t>	1 nuitée à </a:t>
            </a:r>
            <a:r>
              <a:rPr lang="fr-FR" sz="1100" b="0" strike="noStrike" spc="-1" dirty="0" err="1">
                <a:latin typeface="Candara"/>
                <a:ea typeface="Lucida Sans Unicode"/>
              </a:rPr>
              <a:t>Mafate</a:t>
            </a:r>
            <a:r>
              <a:rPr lang="fr-FR" sz="1100" b="0" strike="noStrike" spc="-1" dirty="0">
                <a:latin typeface="Candara"/>
                <a:ea typeface="Lucida Sans Unicode"/>
              </a:rPr>
              <a:t> pour la cohésion de groupe</a:t>
            </a:r>
            <a:endParaRPr lang="fr-FR" sz="1050" b="0" strike="noStrike" spc="-1" dirty="0">
              <a:latin typeface="Arial"/>
            </a:endParaRPr>
          </a:p>
          <a:p>
            <a:pPr marL="285840" indent="-285480">
              <a:lnSpc>
                <a:spcPct val="80000"/>
              </a:lnSpc>
              <a:spcBef>
                <a:spcPts val="400"/>
              </a:spcBef>
            </a:pPr>
            <a:endParaRPr lang="fr-FR" sz="1050" b="0" strike="noStrike" spc="-1" dirty="0">
              <a:latin typeface="Arial"/>
            </a:endParaRPr>
          </a:p>
          <a:p>
            <a:pPr marL="285840" indent="-285480">
              <a:lnSpc>
                <a:spcPct val="80000"/>
              </a:lnSpc>
              <a:spcBef>
                <a:spcPts val="400"/>
              </a:spcBef>
            </a:pPr>
            <a:r>
              <a:rPr lang="fr-FR" sz="1800" b="1" strike="noStrike" spc="-1" dirty="0">
                <a:latin typeface="Lucida Sans Unicode"/>
                <a:ea typeface="Lucida Sans Unicode"/>
              </a:rPr>
              <a:t>	</a:t>
            </a:r>
            <a:r>
              <a:rPr lang="fr-FR" sz="1600" b="1" u="sng" strike="noStrike" spc="-1" dirty="0">
                <a:uFillTx/>
                <a:latin typeface="Lucida Sans Unicode"/>
                <a:ea typeface="Lucida Sans Unicode"/>
              </a:rPr>
              <a:t>Sensibilisation au développement durable</a:t>
            </a:r>
            <a:endParaRPr lang="fr-FR" sz="1600" b="0" strike="noStrike" spc="-1" dirty="0">
              <a:latin typeface="Arial"/>
            </a:endParaRPr>
          </a:p>
          <a:p>
            <a:pPr marL="270000">
              <a:lnSpc>
                <a:spcPct val="80000"/>
              </a:lnSpc>
              <a:spcBef>
                <a:spcPts val="400"/>
              </a:spcBef>
            </a:pPr>
            <a:r>
              <a:rPr lang="fr-FR" sz="1050" b="0" strike="noStrike" spc="-1" dirty="0" smtClean="0">
                <a:latin typeface="Candara"/>
                <a:ea typeface="Lucida Sans Unicode"/>
              </a:rPr>
              <a:t>Le </a:t>
            </a:r>
            <a:r>
              <a:rPr lang="fr-FR" sz="1050" b="0" strike="noStrike" spc="-1" dirty="0">
                <a:latin typeface="Candara"/>
                <a:ea typeface="Lucida Sans Unicode"/>
              </a:rPr>
              <a:t>collège a obtenu le niveau 2 du label E3D grâce à différents projets en cours et à venir :</a:t>
            </a:r>
            <a:endParaRPr lang="fr-FR" sz="1050" b="0" strike="noStrike" spc="-1" dirty="0">
              <a:latin typeface="Arial"/>
            </a:endParaRPr>
          </a:p>
          <a:p>
            <a:pPr>
              <a:lnSpc>
                <a:spcPct val="80000"/>
              </a:lnSpc>
              <a:spcBef>
                <a:spcPts val="400"/>
              </a:spcBef>
            </a:pPr>
            <a:endParaRPr lang="fr-FR" sz="1050" b="0" strike="noStrike" spc="-1" dirty="0">
              <a:latin typeface="Arial"/>
            </a:endParaRPr>
          </a:p>
          <a:p>
            <a:pPr marL="270000">
              <a:lnSpc>
                <a:spcPct val="80000"/>
              </a:lnSpc>
              <a:spcBef>
                <a:spcPts val="400"/>
              </a:spcBef>
            </a:pPr>
            <a:r>
              <a:rPr lang="fr-FR" sz="1050" b="0" strike="noStrike" spc="-1" dirty="0">
                <a:latin typeface="Candara"/>
                <a:ea typeface="Lucida Sans Unicode"/>
              </a:rPr>
              <a:t>	L’espace Emeraude : un lieu pédagogique, de bien-être, d’accueil, à la fois pour les élèves, l’équipe éducative  et les parents.</a:t>
            </a:r>
            <a:endParaRPr lang="fr-FR" sz="1050" b="0" strike="noStrike" spc="-1" dirty="0">
              <a:latin typeface="Arial"/>
            </a:endParaRPr>
          </a:p>
          <a:p>
            <a:pPr marL="270000">
              <a:lnSpc>
                <a:spcPct val="80000"/>
              </a:lnSpc>
              <a:spcBef>
                <a:spcPts val="400"/>
              </a:spcBef>
            </a:pPr>
            <a:r>
              <a:rPr lang="fr-FR" sz="1050" b="0" strike="noStrike" spc="-1" dirty="0">
                <a:latin typeface="Candara"/>
                <a:ea typeface="Lucida Sans Unicode"/>
              </a:rPr>
              <a:t>	Le potager et </a:t>
            </a:r>
            <a:r>
              <a:rPr lang="fr-FR" sz="1050" b="0" strike="noStrike" spc="-1" dirty="0" err="1">
                <a:latin typeface="Candara"/>
                <a:ea typeface="Lucida Sans Unicode"/>
              </a:rPr>
              <a:t>permaculture</a:t>
            </a:r>
            <a:r>
              <a:rPr lang="fr-FR" sz="1050" b="0" strike="noStrike" spc="-1" dirty="0">
                <a:latin typeface="Candara"/>
                <a:ea typeface="Lucida Sans Unicode"/>
              </a:rPr>
              <a:t>, poubelles de tri sélectif, Rucher,  </a:t>
            </a:r>
            <a:r>
              <a:rPr lang="fr-FR" sz="1050" b="0" strike="noStrike" spc="-1" dirty="0" err="1">
                <a:latin typeface="Candara"/>
                <a:ea typeface="Lucida Sans Unicode"/>
              </a:rPr>
              <a:t>Aquaponie</a:t>
            </a:r>
            <a:r>
              <a:rPr lang="fr-FR" sz="1050" b="0" strike="noStrike" spc="-1" dirty="0">
                <a:latin typeface="Candara"/>
                <a:ea typeface="Lucida Sans Unicode"/>
              </a:rPr>
              <a:t>, tri des déchets</a:t>
            </a:r>
            <a:endParaRPr lang="fr-FR" sz="1050" b="0" strike="noStrike" spc="-1" dirty="0">
              <a:latin typeface="Arial"/>
            </a:endParaRPr>
          </a:p>
          <a:p>
            <a:pPr>
              <a:lnSpc>
                <a:spcPct val="80000"/>
              </a:lnSpc>
              <a:spcBef>
                <a:spcPts val="400"/>
              </a:spcBef>
            </a:pPr>
            <a:endParaRPr lang="fr-FR" sz="1000" b="0" strike="noStrike" spc="-1" dirty="0">
              <a:latin typeface="Arial"/>
            </a:endParaRPr>
          </a:p>
          <a:p>
            <a:pPr marL="285840" indent="-285480">
              <a:lnSpc>
                <a:spcPct val="80000"/>
              </a:lnSpc>
              <a:spcBef>
                <a:spcPts val="400"/>
              </a:spcBef>
            </a:pPr>
            <a:r>
              <a:rPr lang="fr-FR" sz="1800" b="1" strike="noStrike" spc="-1" dirty="0">
                <a:latin typeface="Lucida Sans Unicode"/>
                <a:ea typeface="Lucida Sans Unicode"/>
              </a:rPr>
              <a:t>	</a:t>
            </a:r>
            <a:r>
              <a:rPr lang="fr-FR" sz="1800" b="1" u="sng" strike="noStrike" spc="-1" dirty="0">
                <a:solidFill>
                  <a:srgbClr val="000000"/>
                </a:solidFill>
                <a:uFillTx/>
                <a:latin typeface="Lucida Sans Unicode"/>
                <a:ea typeface="Lucida Sans Unicode"/>
              </a:rPr>
              <a:t>Education à la santé, à la vie citoyenne et démocratique</a:t>
            </a:r>
            <a:endParaRPr lang="fr-FR" sz="1800" b="0" strike="noStrike" spc="-1" dirty="0">
              <a:latin typeface="Arial"/>
            </a:endParaRPr>
          </a:p>
          <a:p>
            <a:pPr marL="446040" indent="-182160">
              <a:lnSpc>
                <a:spcPct val="80000"/>
              </a:lnSpc>
              <a:spcBef>
                <a:spcPts val="400"/>
              </a:spcBef>
            </a:pPr>
            <a:r>
              <a:rPr lang="fr-FR" sz="1100" b="0" strike="noStrike" spc="-1" dirty="0">
                <a:solidFill>
                  <a:srgbClr val="000000"/>
                </a:solidFill>
                <a:latin typeface="Candara"/>
                <a:ea typeface="Lucida Sans Unicode"/>
              </a:rPr>
              <a:t>Dans le cadre du CESC :</a:t>
            </a:r>
            <a:endParaRPr lang="fr-FR" sz="1100" b="0" strike="noStrike" spc="-1" dirty="0">
              <a:latin typeface="Arial"/>
            </a:endParaRPr>
          </a:p>
          <a:p>
            <a:pPr>
              <a:lnSpc>
                <a:spcPct val="80000"/>
              </a:lnSpc>
              <a:spcBef>
                <a:spcPts val="400"/>
              </a:spcBef>
            </a:pPr>
            <a:endParaRPr lang="fr-FR" sz="1100" b="0" strike="noStrike" spc="-1" dirty="0">
              <a:latin typeface="Arial"/>
            </a:endParaRPr>
          </a:p>
          <a:p>
            <a:pPr marL="708120" lvl="5" indent="-171000">
              <a:lnSpc>
                <a:spcPct val="80000"/>
              </a:lnSpc>
              <a:spcBef>
                <a:spcPts val="400"/>
              </a:spcBef>
              <a:buClr>
                <a:srgbClr val="000000"/>
              </a:buClr>
              <a:buSzPct val="68000"/>
              <a:buFont typeface="Wingdings" charset="2"/>
              <a:buChar char=""/>
            </a:pPr>
            <a:r>
              <a:rPr lang="fr-FR" sz="1200" b="0" strike="noStrike" spc="-1" dirty="0">
                <a:solidFill>
                  <a:srgbClr val="000000"/>
                </a:solidFill>
                <a:latin typeface="Candara"/>
                <a:ea typeface="Lucida Sans Unicode"/>
              </a:rPr>
              <a:t>La vie scolaire a organisé une formation des délégués avec des ateliers du vivre ensemble et du savoir être citoyen.</a:t>
            </a:r>
            <a:endParaRPr lang="fr-FR" sz="1200" b="0" strike="noStrike" spc="-1" dirty="0">
              <a:latin typeface="Arial"/>
            </a:endParaRPr>
          </a:p>
          <a:p>
            <a:pPr marL="536400">
              <a:lnSpc>
                <a:spcPct val="80000"/>
              </a:lnSpc>
              <a:spcBef>
                <a:spcPts val="400"/>
              </a:spcBef>
            </a:pPr>
            <a:endParaRPr lang="fr-FR" sz="1200" b="0" strike="noStrike" spc="-1" dirty="0">
              <a:latin typeface="Arial"/>
            </a:endParaRPr>
          </a:p>
          <a:p>
            <a:pPr marL="708120" lvl="5" indent="-171000">
              <a:lnSpc>
                <a:spcPct val="80000"/>
              </a:lnSpc>
              <a:spcBef>
                <a:spcPts val="400"/>
              </a:spcBef>
              <a:buClr>
                <a:srgbClr val="000000"/>
              </a:buClr>
              <a:buSzPct val="68000"/>
              <a:buFont typeface="Wingdings" charset="2"/>
              <a:buChar char=""/>
            </a:pPr>
            <a:r>
              <a:rPr lang="fr-FR" sz="1200" b="0" strike="noStrike" spc="-1" dirty="0">
                <a:solidFill>
                  <a:srgbClr val="000000"/>
                </a:solidFill>
                <a:latin typeface="Candara"/>
                <a:ea typeface="Lucida Sans Unicode"/>
              </a:rPr>
              <a:t>Une semaine C3SO (citoyenneté, santé, sécurité, sport et orientation) a été mise en place la dernière semaine de novembre. Plus de 70 intervenants ont été sollicités et un volet culturel a été rajouté au programme avec la venue de responsables de musées.</a:t>
            </a:r>
            <a:endParaRPr lang="fr-FR" sz="1200" b="0" strike="noStrike" spc="-1" dirty="0">
              <a:latin typeface="Arial"/>
            </a:endParaRPr>
          </a:p>
          <a:p>
            <a:pPr>
              <a:lnSpc>
                <a:spcPct val="80000"/>
              </a:lnSpc>
              <a:spcBef>
                <a:spcPts val="400"/>
              </a:spcBef>
            </a:pPr>
            <a:endParaRPr lang="fr-FR" sz="1200" b="0" strike="noStrike" spc="-1" dirty="0">
              <a:latin typeface="Arial"/>
            </a:endParaRPr>
          </a:p>
          <a:p>
            <a:pPr marL="708120" lvl="5" indent="-171000">
              <a:lnSpc>
                <a:spcPct val="80000"/>
              </a:lnSpc>
              <a:spcBef>
                <a:spcPts val="400"/>
              </a:spcBef>
              <a:buClr>
                <a:srgbClr val="000000"/>
              </a:buClr>
              <a:buSzPct val="68000"/>
              <a:buFont typeface="Wingdings" charset="2"/>
              <a:buChar char=""/>
            </a:pPr>
            <a:r>
              <a:rPr lang="fr-FR" sz="1200" b="0" strike="noStrike" spc="-1" dirty="0" err="1">
                <a:solidFill>
                  <a:srgbClr val="000000"/>
                </a:solidFill>
                <a:latin typeface="Candara"/>
                <a:ea typeface="Lucida Sans Unicode"/>
              </a:rPr>
              <a:t>Cinétoil’Egalité</a:t>
            </a:r>
            <a:r>
              <a:rPr lang="fr-FR" sz="1200" b="0" strike="noStrike" spc="-1" dirty="0">
                <a:solidFill>
                  <a:srgbClr val="000000"/>
                </a:solidFill>
                <a:latin typeface="Candara"/>
                <a:ea typeface="Lucida Sans Unicode"/>
              </a:rPr>
              <a:t> pour l’égalité homme/femme</a:t>
            </a:r>
            <a:endParaRPr lang="fr-FR" sz="1200" b="0" strike="noStrike" spc="-1" dirty="0">
              <a:latin typeface="Arial"/>
            </a:endParaRPr>
          </a:p>
          <a:p>
            <a:pPr>
              <a:lnSpc>
                <a:spcPct val="80000"/>
              </a:lnSpc>
              <a:spcBef>
                <a:spcPts val="400"/>
              </a:spcBef>
            </a:pPr>
            <a:endParaRPr lang="fr-FR" sz="1200" b="0" strike="noStrike" spc="-1" dirty="0">
              <a:latin typeface="Arial"/>
            </a:endParaRPr>
          </a:p>
          <a:p>
            <a:pPr marL="708120" lvl="5" indent="-171000">
              <a:lnSpc>
                <a:spcPct val="80000"/>
              </a:lnSpc>
              <a:spcBef>
                <a:spcPts val="400"/>
              </a:spcBef>
              <a:buClr>
                <a:srgbClr val="000000"/>
              </a:buClr>
              <a:buSzPct val="68000"/>
              <a:buFont typeface="Wingdings" charset="2"/>
              <a:buChar char=""/>
            </a:pPr>
            <a:r>
              <a:rPr lang="fr-FR" sz="1200" b="0" strike="noStrike" spc="-1" dirty="0">
                <a:solidFill>
                  <a:srgbClr val="000000"/>
                </a:solidFill>
                <a:latin typeface="Candara"/>
                <a:ea typeface="Lucida Sans Unicode"/>
              </a:rPr>
              <a:t>Abolition de l’esclavage</a:t>
            </a:r>
            <a:endParaRPr lang="fr-FR" sz="1200" b="0" strike="noStrike" spc="-1" dirty="0">
              <a:latin typeface="Arial"/>
            </a:endParaRPr>
          </a:p>
          <a:p>
            <a:pPr>
              <a:lnSpc>
                <a:spcPct val="100000"/>
              </a:lnSpc>
            </a:pPr>
            <a:endParaRPr lang="fr-FR" sz="1200" b="0" strike="noStrike" spc="-1" dirty="0">
              <a:latin typeface="Arial"/>
            </a:endParaRPr>
          </a:p>
          <a:p>
            <a:pPr marL="541440" lvl="2">
              <a:lnSpc>
                <a:spcPct val="100000"/>
              </a:lnSpc>
              <a:buClr>
                <a:srgbClr val="000000"/>
              </a:buClr>
              <a:buFont typeface="Wingdings" charset="2"/>
              <a:buChar char=""/>
            </a:pPr>
            <a:r>
              <a:rPr lang="fr-FR" sz="1200" b="0" strike="noStrike" spc="-1" dirty="0">
                <a:solidFill>
                  <a:srgbClr val="000000"/>
                </a:solidFill>
                <a:latin typeface="Candara"/>
                <a:ea typeface="Lucida Sans Unicode"/>
              </a:rPr>
              <a:t> </a:t>
            </a:r>
            <a:r>
              <a:rPr lang="fr-FR" sz="1050" b="0" strike="noStrike" spc="-1" dirty="0">
                <a:solidFill>
                  <a:srgbClr val="000000"/>
                </a:solidFill>
                <a:latin typeface="Candara"/>
                <a:ea typeface="Lucida Sans Unicode"/>
              </a:rPr>
              <a:t>La participation au concours « Education citoyenne » avec l’ordre National du concours.</a:t>
            </a:r>
            <a:endParaRPr lang="fr-FR" sz="1050" b="0" strike="noStrike" spc="-1" dirty="0">
              <a:latin typeface="Arial"/>
            </a:endParaRPr>
          </a:p>
          <a:p>
            <a:pPr>
              <a:lnSpc>
                <a:spcPct val="100000"/>
              </a:lnSpc>
            </a:pPr>
            <a:r>
              <a:rPr lang="fr-FR" sz="1050" b="0" strike="noStrike" spc="-1" dirty="0">
                <a:solidFill>
                  <a:srgbClr val="000000"/>
                </a:solidFill>
                <a:latin typeface="Candara"/>
                <a:ea typeface="Lucida Sans Unicode"/>
              </a:rPr>
              <a:t>	2</a:t>
            </a:r>
            <a:r>
              <a:rPr lang="fr-FR" sz="1050" b="0" strike="noStrike" spc="-1" baseline="30000" dirty="0">
                <a:solidFill>
                  <a:srgbClr val="000000"/>
                </a:solidFill>
                <a:latin typeface="Candara"/>
                <a:ea typeface="Lucida Sans Unicode"/>
              </a:rPr>
              <a:t>ème</a:t>
            </a:r>
            <a:r>
              <a:rPr lang="fr-FR" sz="1050" b="0" strike="noStrike" spc="-1" dirty="0">
                <a:solidFill>
                  <a:srgbClr val="000000"/>
                </a:solidFill>
                <a:latin typeface="Candara"/>
                <a:ea typeface="Lucida Sans Unicode"/>
              </a:rPr>
              <a:t> prix pour la classe de PEP avec le projet  »Arbre de Noël » en faveur de l’EPHAD de St Louis</a:t>
            </a:r>
            <a:endParaRPr lang="fr-FR" sz="1050" b="0" strike="noStrike" spc="-1" dirty="0">
              <a:latin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571320" y="428760"/>
            <a:ext cx="8072280" cy="7927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72880">
              <a:lnSpc>
                <a:spcPct val="100000"/>
              </a:lnSpc>
            </a:pPr>
            <a:endParaRPr lang="fr-FR" sz="1800" b="0" strike="noStrike" spc="-1" dirty="0">
              <a:latin typeface="Arial"/>
            </a:endParaRPr>
          </a:p>
          <a:p>
            <a:pPr marL="285840" indent="-285480">
              <a:lnSpc>
                <a:spcPct val="100000"/>
              </a:lnSpc>
              <a:buClr>
                <a:srgbClr val="000000"/>
              </a:buClr>
              <a:buFont typeface="Wingdings" charset="2"/>
              <a:buChar char=""/>
            </a:pPr>
            <a:r>
              <a:rPr lang="fr-FR" sz="1800" b="1" u="sng" strike="noStrike" spc="-1" dirty="0">
                <a:uFillTx/>
                <a:latin typeface="Candara"/>
                <a:ea typeface="Lucida Sans Unicode"/>
              </a:rPr>
              <a:t>Le bien-être au collège</a:t>
            </a:r>
            <a:endParaRPr lang="fr-FR" sz="1800" b="0" strike="noStrike" spc="-1" dirty="0">
              <a:latin typeface="Arial"/>
            </a:endParaRPr>
          </a:p>
          <a:p>
            <a:pPr>
              <a:lnSpc>
                <a:spcPct val="100000"/>
              </a:lnSpc>
            </a:pPr>
            <a:endParaRPr lang="fr-FR" sz="1800" b="0" strike="noStrike" spc="-1" dirty="0">
              <a:latin typeface="Arial"/>
            </a:endParaRPr>
          </a:p>
          <a:p>
            <a:pPr marL="355680">
              <a:lnSpc>
                <a:spcPct val="100000"/>
              </a:lnSpc>
            </a:pPr>
            <a:r>
              <a:rPr lang="fr-FR" sz="1200" b="0" strike="noStrike" spc="-1" dirty="0">
                <a:latin typeface="Candara"/>
                <a:ea typeface="Lucida Sans Unicode"/>
              </a:rPr>
              <a:t>Plusieurs actions ont été menées visant à améliorer le climat scolaire :</a:t>
            </a:r>
            <a:endParaRPr lang="fr-FR" sz="1200" b="0" strike="noStrike" spc="-1" dirty="0">
              <a:latin typeface="Arial"/>
            </a:endParaRPr>
          </a:p>
          <a:p>
            <a:pPr marL="355680">
              <a:lnSpc>
                <a:spcPct val="100000"/>
              </a:lnSpc>
            </a:pPr>
            <a:endParaRPr lang="fr-FR" sz="1200" b="0" strike="noStrike" spc="-1" dirty="0">
              <a:latin typeface="Arial"/>
            </a:endParaRPr>
          </a:p>
          <a:p>
            <a:pPr marL="355680">
              <a:lnSpc>
                <a:spcPct val="100000"/>
              </a:lnSpc>
            </a:pPr>
            <a:r>
              <a:rPr lang="fr-FR" sz="1200" b="0" strike="noStrike" spc="-1" dirty="0">
                <a:latin typeface="Candara"/>
                <a:ea typeface="Lucida Sans Unicode"/>
              </a:rPr>
              <a:t>	-  une initiation à la pleine conscience  pour les élèves et les enseignants</a:t>
            </a:r>
            <a:endParaRPr lang="fr-FR" sz="1200" b="0" strike="noStrike" spc="-1" dirty="0">
              <a:latin typeface="Arial"/>
            </a:endParaRPr>
          </a:p>
          <a:p>
            <a:pPr marL="355680">
              <a:lnSpc>
                <a:spcPct val="100000"/>
              </a:lnSpc>
            </a:pPr>
            <a:r>
              <a:rPr lang="fr-FR" sz="1200" b="0" strike="noStrike" spc="-1" dirty="0">
                <a:latin typeface="Candara"/>
                <a:ea typeface="Lucida Sans Unicode"/>
              </a:rPr>
              <a:t>	- des moments festifs : Décorations de Noël, Halloween, Carnaval, fête de la musique, le bal des 3èmes, 	la fête de l’esclavage sur le thème des jeux longtemps</a:t>
            </a:r>
            <a:endParaRPr lang="fr-FR" sz="1200" b="0" strike="noStrike" spc="-1" dirty="0">
              <a:latin typeface="Arial"/>
            </a:endParaRPr>
          </a:p>
          <a:p>
            <a:pPr marL="355680">
              <a:lnSpc>
                <a:spcPct val="100000"/>
              </a:lnSpc>
            </a:pPr>
            <a:r>
              <a:rPr lang="fr-FR" sz="1200" b="0" strike="noStrike" spc="-1" dirty="0">
                <a:latin typeface="Candara"/>
                <a:ea typeface="Lucida Sans Unicode"/>
              </a:rPr>
              <a:t>	-  des matinées sportives</a:t>
            </a:r>
            <a:endParaRPr lang="fr-FR" sz="1200" b="0" strike="noStrike" spc="-1" dirty="0">
              <a:latin typeface="Arial"/>
            </a:endParaRPr>
          </a:p>
          <a:p>
            <a:pPr marL="355680">
              <a:lnSpc>
                <a:spcPct val="100000"/>
              </a:lnSpc>
            </a:pPr>
            <a:endParaRPr lang="fr-FR" sz="1200" b="0" strike="noStrike" spc="-1" dirty="0">
              <a:latin typeface="Arial"/>
            </a:endParaRPr>
          </a:p>
          <a:p>
            <a:pPr marL="355680">
              <a:lnSpc>
                <a:spcPct val="100000"/>
              </a:lnSpc>
            </a:pPr>
            <a:r>
              <a:rPr lang="fr-FR" sz="1200" b="0" strike="noStrike" spc="-1" dirty="0">
                <a:latin typeface="Candara"/>
                <a:ea typeface="Lucida Sans Unicode"/>
              </a:rPr>
              <a:t>Ces actions permettent aux élèves de percevoir le collège d’une façon différente et favorisent un équilibre avec les exigences qui leur sont imposées.</a:t>
            </a:r>
            <a:endParaRPr lang="fr-FR" sz="1200" b="0" strike="noStrike" spc="-1" dirty="0">
              <a:latin typeface="Arial"/>
            </a:endParaRPr>
          </a:p>
          <a:p>
            <a:pPr marL="355680">
              <a:lnSpc>
                <a:spcPct val="100000"/>
              </a:lnSpc>
            </a:pPr>
            <a:endParaRPr lang="fr-FR" sz="1200" b="0" strike="noStrike" spc="-1" dirty="0">
              <a:latin typeface="Arial"/>
            </a:endParaRPr>
          </a:p>
          <a:p>
            <a:pPr marL="355680" lvl="8">
              <a:lnSpc>
                <a:spcPct val="100000"/>
              </a:lnSpc>
              <a:buClr>
                <a:srgbClr val="000000"/>
              </a:buClr>
              <a:buFont typeface="Wingdings" charset="2"/>
              <a:buChar char=""/>
            </a:pPr>
            <a:r>
              <a:rPr lang="fr-FR" sz="1800" b="1" u="sng" strike="noStrike" spc="-1" dirty="0">
                <a:uFillTx/>
                <a:latin typeface="Candara"/>
                <a:ea typeface="Lucida Sans Unicode"/>
              </a:rPr>
              <a:t> Le Rayonnement du collège à l’international</a:t>
            </a:r>
            <a:endParaRPr lang="fr-FR" sz="1800" b="0" strike="noStrike" spc="-1" dirty="0">
              <a:latin typeface="Arial"/>
            </a:endParaRPr>
          </a:p>
          <a:p>
            <a:pPr marL="355680">
              <a:lnSpc>
                <a:spcPct val="100000"/>
              </a:lnSpc>
            </a:pPr>
            <a:endParaRPr lang="fr-FR" sz="1800" b="0" strike="noStrike" spc="-1" dirty="0">
              <a:latin typeface="Arial"/>
            </a:endParaRPr>
          </a:p>
          <a:p>
            <a:pPr marL="353880" indent="-353520">
              <a:lnSpc>
                <a:spcPct val="100000"/>
              </a:lnSpc>
            </a:pPr>
            <a:r>
              <a:rPr lang="fr-FR" sz="1400" b="0" strike="noStrike" spc="-1" dirty="0">
                <a:latin typeface="Candara"/>
                <a:ea typeface="Lucida Sans Unicode"/>
              </a:rPr>
              <a:t>	</a:t>
            </a:r>
            <a:r>
              <a:rPr lang="fr-FR" sz="1200" b="0" strike="noStrike" spc="-1" dirty="0">
                <a:solidFill>
                  <a:srgbClr val="000000"/>
                </a:solidFill>
                <a:latin typeface="Candara"/>
                <a:ea typeface="Lucida Sans Unicode"/>
              </a:rPr>
              <a:t>La semaine des langues : avec la participation d’un graphiste sur le thème du vivre ensemble, décoration de la salle de permanence, des contre marches.</a:t>
            </a:r>
            <a:endParaRPr lang="fr-FR" sz="1200" b="0" strike="noStrike" spc="-1" dirty="0">
              <a:latin typeface="Arial"/>
            </a:endParaRPr>
          </a:p>
          <a:p>
            <a:pPr marL="353880" indent="-353520">
              <a:lnSpc>
                <a:spcPct val="100000"/>
              </a:lnSpc>
            </a:pPr>
            <a:endParaRPr lang="fr-FR" sz="1200" b="0" strike="noStrike" spc="-1" dirty="0">
              <a:latin typeface="Arial"/>
            </a:endParaRPr>
          </a:p>
          <a:p>
            <a:pPr marL="353880" indent="-353520">
              <a:lnSpc>
                <a:spcPct val="100000"/>
              </a:lnSpc>
            </a:pPr>
            <a:r>
              <a:rPr lang="fr-FR" sz="1200" b="0" strike="noStrike" spc="-1" dirty="0">
                <a:solidFill>
                  <a:srgbClr val="000000"/>
                </a:solidFill>
                <a:latin typeface="Candara"/>
                <a:ea typeface="Lucida Sans Unicode"/>
              </a:rPr>
              <a:t>	ERASMUS KA1 et KA2 : 25 mobilité en Europe et 1 voyage en Lettonie pour les élèves.</a:t>
            </a:r>
            <a:endParaRPr lang="fr-FR" sz="1200" b="0" strike="noStrike" spc="-1" dirty="0">
              <a:latin typeface="Arial"/>
            </a:endParaRPr>
          </a:p>
          <a:p>
            <a:pPr marL="353880" indent="-353520">
              <a:lnSpc>
                <a:spcPct val="100000"/>
              </a:lnSpc>
            </a:pPr>
            <a:endParaRPr lang="fr-FR" sz="1200" b="0" strike="noStrike" spc="-1" dirty="0">
              <a:latin typeface="Arial"/>
            </a:endParaRPr>
          </a:p>
          <a:p>
            <a:pPr marL="353880" indent="-353520">
              <a:lnSpc>
                <a:spcPct val="100000"/>
              </a:lnSpc>
            </a:pPr>
            <a:r>
              <a:rPr lang="fr-FR" sz="1200" b="0" strike="noStrike" spc="-1" dirty="0">
                <a:solidFill>
                  <a:srgbClr val="000000"/>
                </a:solidFill>
                <a:latin typeface="Candara"/>
                <a:ea typeface="Lucida Sans Unicode"/>
              </a:rPr>
              <a:t>	1 voyage dans le cadre du </a:t>
            </a:r>
            <a:r>
              <a:rPr lang="fr-FR" sz="1200" b="0" strike="noStrike" spc="-1" dirty="0" err="1">
                <a:solidFill>
                  <a:srgbClr val="000000"/>
                </a:solidFill>
                <a:latin typeface="Candara"/>
                <a:ea typeface="Lucida Sans Unicode"/>
              </a:rPr>
              <a:t>Tchoukball</a:t>
            </a:r>
            <a:r>
              <a:rPr lang="fr-FR" sz="1200" b="0" strike="noStrike" spc="-1" dirty="0">
                <a:solidFill>
                  <a:srgbClr val="000000"/>
                </a:solidFill>
                <a:latin typeface="Candara"/>
                <a:ea typeface="Lucida Sans Unicode"/>
              </a:rPr>
              <a:t> à Rimini en Italie (voir bilan AS).</a:t>
            </a:r>
            <a:endParaRPr lang="fr-FR" sz="1200" b="0" strike="noStrike" spc="-1" dirty="0">
              <a:latin typeface="Arial"/>
            </a:endParaRPr>
          </a:p>
          <a:p>
            <a:pPr marL="353880" indent="-353520">
              <a:lnSpc>
                <a:spcPct val="100000"/>
              </a:lnSpc>
            </a:pPr>
            <a:endParaRPr lang="fr-FR" sz="1200" b="0" strike="noStrike" spc="-1" dirty="0">
              <a:latin typeface="Arial"/>
            </a:endParaRPr>
          </a:p>
          <a:p>
            <a:pPr marL="353880" indent="-353520">
              <a:lnSpc>
                <a:spcPct val="100000"/>
              </a:lnSpc>
            </a:pPr>
            <a:endParaRPr lang="fr-FR" sz="1200" b="0" strike="noStrike" spc="-1" dirty="0">
              <a:latin typeface="Arial"/>
            </a:endParaRPr>
          </a:p>
          <a:p>
            <a:pPr marL="353880" lvl="8">
              <a:lnSpc>
                <a:spcPct val="100000"/>
              </a:lnSpc>
              <a:buClr>
                <a:srgbClr val="000000"/>
              </a:buClr>
              <a:buFont typeface="Wingdings" charset="2"/>
              <a:buChar char=""/>
            </a:pPr>
            <a:r>
              <a:rPr lang="fr-FR" sz="1600" b="1" u="sng" strike="noStrike" spc="-1" dirty="0">
                <a:solidFill>
                  <a:srgbClr val="000000"/>
                </a:solidFill>
                <a:uFillTx/>
                <a:latin typeface="Candara"/>
                <a:ea typeface="Lucida Sans Unicode"/>
              </a:rPr>
              <a:t> </a:t>
            </a:r>
            <a:r>
              <a:rPr lang="fr-FR" sz="1800" b="1" u="sng" strike="noStrike" spc="-1" dirty="0">
                <a:solidFill>
                  <a:srgbClr val="000000"/>
                </a:solidFill>
                <a:uFillTx/>
                <a:latin typeface="Candara"/>
                <a:ea typeface="Lucida Sans Unicode"/>
              </a:rPr>
              <a:t>Le développement de la culture scientifique</a:t>
            </a:r>
            <a:endParaRPr lang="fr-FR" sz="1800" b="0" strike="noStrike" spc="-1" dirty="0">
              <a:latin typeface="Arial"/>
            </a:endParaRPr>
          </a:p>
          <a:p>
            <a:pPr marL="353880">
              <a:lnSpc>
                <a:spcPct val="100000"/>
              </a:lnSpc>
            </a:pPr>
            <a:endParaRPr lang="fr-FR" sz="1800" b="0" strike="noStrike" spc="-1" dirty="0">
              <a:latin typeface="Arial"/>
            </a:endParaRPr>
          </a:p>
          <a:p>
            <a:pPr marL="353880">
              <a:lnSpc>
                <a:spcPct val="100000"/>
              </a:lnSpc>
            </a:pPr>
            <a:r>
              <a:rPr lang="fr-FR" sz="1200" b="0" strike="noStrike" spc="-1" dirty="0">
                <a:solidFill>
                  <a:srgbClr val="000000"/>
                </a:solidFill>
                <a:latin typeface="Candara"/>
                <a:ea typeface="Lucida Sans Unicode"/>
              </a:rPr>
              <a:t>Dans le cadre de la liaison collège-lycée, nos élèves de 3èmes ont participé avec les lycées de secteurs, au 24h de l’innovation, aux mini olympiades des sciences de l’ingénieur et Rallye math (2</a:t>
            </a:r>
            <a:r>
              <a:rPr lang="fr-FR" sz="1200" b="0" strike="noStrike" spc="-1" baseline="30000" dirty="0">
                <a:solidFill>
                  <a:srgbClr val="000000"/>
                </a:solidFill>
                <a:latin typeface="Candara"/>
                <a:ea typeface="Lucida Sans Unicode"/>
              </a:rPr>
              <a:t>nd</a:t>
            </a:r>
            <a:r>
              <a:rPr lang="fr-FR" sz="1200" b="0" strike="noStrike" spc="-1" dirty="0">
                <a:solidFill>
                  <a:srgbClr val="000000"/>
                </a:solidFill>
                <a:latin typeface="Candara"/>
                <a:ea typeface="Lucida Sans Unicode"/>
              </a:rPr>
              <a:t> place).</a:t>
            </a:r>
            <a:endParaRPr lang="fr-FR" sz="1200" b="0" strike="noStrike" spc="-1" dirty="0">
              <a:latin typeface="Arial"/>
            </a:endParaRPr>
          </a:p>
          <a:p>
            <a:pPr marL="353880">
              <a:lnSpc>
                <a:spcPct val="100000"/>
              </a:lnSpc>
            </a:pPr>
            <a:endParaRPr lang="fr-FR" sz="1200" b="0" strike="noStrike" spc="-1" dirty="0">
              <a:latin typeface="Arial"/>
            </a:endParaRPr>
          </a:p>
          <a:p>
            <a:pPr marL="353880">
              <a:lnSpc>
                <a:spcPct val="100000"/>
              </a:lnSpc>
            </a:pPr>
            <a:r>
              <a:rPr lang="fr-FR" sz="1200" b="0" strike="noStrike" spc="-1" dirty="0">
                <a:solidFill>
                  <a:srgbClr val="000000"/>
                </a:solidFill>
                <a:latin typeface="Candara"/>
                <a:ea typeface="Lucida Sans Unicode"/>
              </a:rPr>
              <a:t>Dans le cadre de de la liaison école-collège, les élèves de 6</a:t>
            </a:r>
            <a:r>
              <a:rPr lang="fr-FR" sz="1200" b="0" strike="noStrike" spc="-1" baseline="30000" dirty="0">
                <a:solidFill>
                  <a:srgbClr val="000000"/>
                </a:solidFill>
                <a:latin typeface="Candara"/>
                <a:ea typeface="Lucida Sans Unicode"/>
              </a:rPr>
              <a:t>ème</a:t>
            </a:r>
            <a:r>
              <a:rPr lang="fr-FR" sz="1200" b="0" strike="noStrike" spc="-1" dirty="0">
                <a:solidFill>
                  <a:srgbClr val="000000"/>
                </a:solidFill>
                <a:latin typeface="Candara"/>
                <a:ea typeface="Lucida Sans Unicode"/>
              </a:rPr>
              <a:t> ont participé à Euréka (2</a:t>
            </a:r>
            <a:r>
              <a:rPr lang="fr-FR" sz="1200" b="0" strike="noStrike" spc="-1" baseline="30000" dirty="0">
                <a:solidFill>
                  <a:srgbClr val="000000"/>
                </a:solidFill>
                <a:latin typeface="Candara"/>
                <a:ea typeface="Lucida Sans Unicode"/>
              </a:rPr>
              <a:t>nd</a:t>
            </a:r>
            <a:r>
              <a:rPr lang="fr-FR" sz="1200" b="0" strike="noStrike" spc="-1" dirty="0">
                <a:solidFill>
                  <a:srgbClr val="000000"/>
                </a:solidFill>
                <a:latin typeface="Candara"/>
                <a:ea typeface="Lucida Sans Unicode"/>
              </a:rPr>
              <a:t> place).</a:t>
            </a:r>
            <a:endParaRPr lang="fr-FR" sz="1200" b="0" strike="noStrike" spc="-1" dirty="0">
              <a:latin typeface="Arial"/>
            </a:endParaRPr>
          </a:p>
          <a:p>
            <a:pPr marL="353880">
              <a:lnSpc>
                <a:spcPct val="100000"/>
              </a:lnSpc>
            </a:pPr>
            <a:endParaRPr lang="fr-FR" sz="1200" b="0" strike="noStrike" spc="-1" dirty="0">
              <a:latin typeface="Arial"/>
            </a:endParaRPr>
          </a:p>
          <a:p>
            <a:pPr marL="353880" indent="353880">
              <a:lnSpc>
                <a:spcPct val="100000"/>
              </a:lnSpc>
            </a:pPr>
            <a:endParaRPr lang="fr-FR" sz="1200" b="0" strike="noStrike" spc="-1" dirty="0">
              <a:latin typeface="Arial"/>
            </a:endParaRPr>
          </a:p>
          <a:p>
            <a:pPr marL="353880" indent="353880">
              <a:lnSpc>
                <a:spcPct val="100000"/>
              </a:lnSpc>
            </a:pPr>
            <a:r>
              <a:rPr lang="fr-FR" sz="1200" b="0" strike="noStrike" spc="-1" dirty="0">
                <a:solidFill>
                  <a:srgbClr val="000000"/>
                </a:solidFill>
                <a:latin typeface="Candara"/>
                <a:ea typeface="Lucida Sans Unicode"/>
              </a:rPr>
              <a:t> </a:t>
            </a:r>
            <a:endParaRPr lang="fr-FR" sz="1200" b="0" strike="noStrike" spc="-1" dirty="0">
              <a:latin typeface="Arial"/>
            </a:endParaRPr>
          </a:p>
          <a:p>
            <a:pPr marL="353880" indent="353880">
              <a:lnSpc>
                <a:spcPct val="100000"/>
              </a:lnSpc>
            </a:pPr>
            <a:endParaRPr lang="fr-FR" sz="1200" b="0" strike="noStrike" spc="-1" dirty="0">
              <a:latin typeface="Arial"/>
            </a:endParaRPr>
          </a:p>
          <a:p>
            <a:pPr marL="353880" indent="353880">
              <a:lnSpc>
                <a:spcPct val="100000"/>
              </a:lnSpc>
            </a:pPr>
            <a:endParaRPr lang="fr-FR" sz="1200" b="0" strike="noStrike" spc="-1" dirty="0">
              <a:latin typeface="Arial"/>
            </a:endParaRPr>
          </a:p>
          <a:p>
            <a:pPr marL="353880" indent="353880">
              <a:lnSpc>
                <a:spcPct val="100000"/>
              </a:lnSpc>
            </a:pPr>
            <a:endParaRPr lang="fr-FR" sz="1200" b="0" strike="noStrike" spc="-1" dirty="0">
              <a:latin typeface="Arial"/>
            </a:endParaRPr>
          </a:p>
          <a:p>
            <a:pPr marL="353880">
              <a:lnSpc>
                <a:spcPct val="100000"/>
              </a:lnSpc>
            </a:pPr>
            <a:endParaRPr lang="fr-FR" sz="1200" b="0" strike="noStrike" spc="-1" dirty="0">
              <a:latin typeface="Arial"/>
            </a:endParaRPr>
          </a:p>
          <a:p>
            <a:pPr marL="355680">
              <a:lnSpc>
                <a:spcPct val="100000"/>
              </a:lnSpc>
            </a:pPr>
            <a:endParaRPr lang="fr-FR" sz="1200" b="0" strike="noStrike" spc="-1" dirty="0">
              <a:latin typeface="Arial"/>
            </a:endParaRPr>
          </a:p>
          <a:p>
            <a:pPr marL="355680">
              <a:lnSpc>
                <a:spcPct val="100000"/>
              </a:lnSpc>
            </a:pPr>
            <a:endParaRPr lang="fr-FR" sz="1200" b="0" strike="noStrike" spc="-1" dirty="0">
              <a:latin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extShape 1"/>
          <p:cNvSpPr txBox="1"/>
          <p:nvPr/>
        </p:nvSpPr>
        <p:spPr>
          <a:xfrm>
            <a:off x="871920" y="571320"/>
            <a:ext cx="7408080" cy="5554440"/>
          </a:xfrm>
          <a:prstGeom prst="rect">
            <a:avLst/>
          </a:prstGeom>
          <a:noFill/>
          <a:ln>
            <a:noFill/>
          </a:ln>
        </p:spPr>
        <p:txBody>
          <a:bodyPr>
            <a:normAutofit lnSpcReduction="10000"/>
          </a:bodyPr>
          <a:lstStyle/>
          <a:p>
            <a:pPr marL="274320" indent="-273960">
              <a:lnSpc>
                <a:spcPct val="100000"/>
              </a:lnSpc>
              <a:spcBef>
                <a:spcPts val="479"/>
              </a:spcBef>
              <a:buClr>
                <a:srgbClr val="000000"/>
              </a:buClr>
              <a:buFont typeface="Wingdings" charset="2"/>
              <a:buChar char=""/>
            </a:pPr>
            <a:r>
              <a:rPr lang="fr-FR" sz="2400" b="1" u="sng" strike="noStrike" spc="-1">
                <a:solidFill>
                  <a:srgbClr val="000000"/>
                </a:solidFill>
                <a:uFillTx/>
                <a:latin typeface="Candara"/>
              </a:rPr>
              <a:t>L’émergence de talents et l’ouverture culturelle</a:t>
            </a:r>
            <a:endParaRPr lang="fr-FR" sz="2400" b="0" strike="noStrike" spc="-1">
              <a:solidFill>
                <a:srgbClr val="073E87"/>
              </a:solidFill>
              <a:latin typeface="Candara"/>
            </a:endParaRPr>
          </a:p>
          <a:p>
            <a:pPr>
              <a:lnSpc>
                <a:spcPct val="100000"/>
              </a:lnSpc>
              <a:spcBef>
                <a:spcPts val="360"/>
              </a:spcBef>
            </a:pPr>
            <a:endParaRPr lang="fr-FR" sz="2400" b="0" strike="noStrike" spc="-1">
              <a:solidFill>
                <a:srgbClr val="073E87"/>
              </a:solidFill>
              <a:latin typeface="Candara"/>
            </a:endParaRPr>
          </a:p>
          <a:p>
            <a:pPr marL="274320" indent="-273960">
              <a:lnSpc>
                <a:spcPct val="100000"/>
              </a:lnSpc>
              <a:spcBef>
                <a:spcPts val="281"/>
              </a:spcBef>
              <a:buClr>
                <a:srgbClr val="31B6FD"/>
              </a:buClr>
              <a:buFont typeface="Symbol"/>
              <a:buChar char=""/>
            </a:pPr>
            <a:r>
              <a:rPr lang="fr-FR" sz="1400" b="0" strike="noStrike" spc="-1">
                <a:solidFill>
                  <a:srgbClr val="000000"/>
                </a:solidFill>
                <a:latin typeface="Candara"/>
              </a:rPr>
              <a:t>Le Concours de Slam avec la compagne Slam la cour</a:t>
            </a:r>
            <a:endParaRPr lang="fr-FR" sz="1400" b="0" strike="noStrike" spc="-1">
              <a:solidFill>
                <a:srgbClr val="073E87"/>
              </a:solidFill>
              <a:latin typeface="Candara"/>
            </a:endParaRPr>
          </a:p>
          <a:p>
            <a:r>
              <a:rPr lang="fr-FR" sz="1400" b="0" strike="noStrike" spc="-1">
                <a:solidFill>
                  <a:srgbClr val="000000"/>
                </a:solidFill>
                <a:latin typeface="Candara"/>
              </a:rPr>
              <a:t>	20 élèves ont participé et ont terminé 3</a:t>
            </a:r>
            <a:r>
              <a:rPr lang="fr-FR" sz="1400" b="0" strike="noStrike" spc="-1" baseline="30000">
                <a:solidFill>
                  <a:srgbClr val="000000"/>
                </a:solidFill>
                <a:latin typeface="Candara"/>
              </a:rPr>
              <a:t>ème</a:t>
            </a:r>
            <a:r>
              <a:rPr lang="fr-FR" sz="1400" b="0" strike="noStrike" spc="-1">
                <a:solidFill>
                  <a:srgbClr val="000000"/>
                </a:solidFill>
                <a:latin typeface="Candara"/>
              </a:rPr>
              <a:t> du concours</a:t>
            </a:r>
            <a:endParaRPr lang="fr-FR" sz="1400" b="0" strike="noStrike" spc="-1">
              <a:solidFill>
                <a:srgbClr val="073E87"/>
              </a:solidFill>
              <a:latin typeface="Candara"/>
            </a:endParaRPr>
          </a:p>
          <a:p>
            <a:endParaRPr lang="fr-FR" sz="1400" b="0" strike="noStrike" spc="-1">
              <a:solidFill>
                <a:srgbClr val="073E87"/>
              </a:solidFill>
              <a:latin typeface="Candara"/>
            </a:endParaRPr>
          </a:p>
          <a:p>
            <a:r>
              <a:rPr lang="fr-FR" sz="1400" b="0" strike="noStrike" spc="-1">
                <a:solidFill>
                  <a:srgbClr val="000000"/>
                </a:solidFill>
                <a:latin typeface="Candara"/>
              </a:rPr>
              <a:t>La rencontre académique des conteurs </a:t>
            </a:r>
            <a:endParaRPr lang="fr-FR" sz="1400" b="0" strike="noStrike" spc="-1">
              <a:solidFill>
                <a:srgbClr val="073E87"/>
              </a:solidFill>
              <a:latin typeface="Candara"/>
            </a:endParaRPr>
          </a:p>
          <a:p>
            <a:r>
              <a:rPr lang="fr-FR" sz="1400" b="0" strike="noStrike" spc="-1">
                <a:solidFill>
                  <a:srgbClr val="000000"/>
                </a:solidFill>
                <a:latin typeface="Candara"/>
              </a:rPr>
              <a:t>	avec la participation d’une classe de 6</a:t>
            </a:r>
            <a:r>
              <a:rPr lang="fr-FR" sz="1400" b="0" strike="noStrike" spc="-1" baseline="30000">
                <a:solidFill>
                  <a:srgbClr val="000000"/>
                </a:solidFill>
                <a:latin typeface="Candara"/>
              </a:rPr>
              <a:t>ème</a:t>
            </a:r>
            <a:r>
              <a:rPr lang="fr-FR" sz="1400" b="0" strike="noStrike" spc="-1">
                <a:solidFill>
                  <a:srgbClr val="000000"/>
                </a:solidFill>
                <a:latin typeface="Candara"/>
              </a:rPr>
              <a:t> et de CM2</a:t>
            </a:r>
            <a:endParaRPr lang="fr-FR" sz="1400" b="0" strike="noStrike" spc="-1">
              <a:solidFill>
                <a:srgbClr val="073E87"/>
              </a:solidFill>
              <a:latin typeface="Candara"/>
            </a:endParaRPr>
          </a:p>
          <a:p>
            <a:endParaRPr lang="fr-FR" sz="1400" b="0" strike="noStrike" spc="-1">
              <a:solidFill>
                <a:srgbClr val="073E87"/>
              </a:solidFill>
              <a:latin typeface="Candara"/>
            </a:endParaRPr>
          </a:p>
          <a:p>
            <a:r>
              <a:rPr lang="fr-FR" sz="1400" b="0" strike="noStrike" spc="-1">
                <a:solidFill>
                  <a:srgbClr val="000000"/>
                </a:solidFill>
                <a:latin typeface="Candara"/>
              </a:rPr>
              <a:t>La rencontre académique de danse avec la chorégraphe KIOTO</a:t>
            </a:r>
            <a:endParaRPr lang="fr-FR" sz="1400" b="0" strike="noStrike" spc="-1">
              <a:solidFill>
                <a:srgbClr val="073E87"/>
              </a:solidFill>
              <a:latin typeface="Candara"/>
            </a:endParaRPr>
          </a:p>
          <a:p>
            <a:endParaRPr lang="fr-FR" sz="1400" b="0" strike="noStrike" spc="-1">
              <a:solidFill>
                <a:srgbClr val="073E87"/>
              </a:solidFill>
              <a:latin typeface="Candara"/>
            </a:endParaRPr>
          </a:p>
          <a:p>
            <a:r>
              <a:rPr lang="fr-FR" sz="1400" b="0" strike="noStrike" spc="-1">
                <a:solidFill>
                  <a:srgbClr val="000000"/>
                </a:solidFill>
                <a:latin typeface="Candara"/>
              </a:rPr>
              <a:t>Le club lecture en partenariat avec la médiathèque de la Châtoire</a:t>
            </a:r>
            <a:endParaRPr lang="fr-FR" sz="1400" b="0" strike="noStrike" spc="-1">
              <a:solidFill>
                <a:srgbClr val="073E87"/>
              </a:solidFill>
              <a:latin typeface="Candara"/>
            </a:endParaRPr>
          </a:p>
          <a:p>
            <a:endParaRPr lang="fr-FR" sz="1400" b="0" strike="noStrike" spc="-1">
              <a:solidFill>
                <a:srgbClr val="073E87"/>
              </a:solidFill>
              <a:latin typeface="Candara"/>
            </a:endParaRPr>
          </a:p>
          <a:p>
            <a:r>
              <a:rPr lang="fr-FR" sz="1400" b="0" strike="noStrike" spc="-1">
                <a:solidFill>
                  <a:srgbClr val="000000"/>
                </a:solidFill>
                <a:latin typeface="Candara"/>
              </a:rPr>
              <a:t>Les visite au musée léon Dierx pour l’ensemble des classes de 3</a:t>
            </a:r>
            <a:r>
              <a:rPr lang="fr-FR" sz="1400" b="0" strike="noStrike" spc="-1" baseline="30000">
                <a:solidFill>
                  <a:srgbClr val="000000"/>
                </a:solidFill>
                <a:latin typeface="Candara"/>
              </a:rPr>
              <a:t>ème</a:t>
            </a:r>
            <a:endParaRPr lang="fr-FR" sz="1400" b="0" strike="noStrike" spc="-1">
              <a:solidFill>
                <a:srgbClr val="073E87"/>
              </a:solidFill>
              <a:latin typeface="Candara"/>
            </a:endParaRPr>
          </a:p>
          <a:p>
            <a:endParaRPr lang="fr-FR" sz="1400" b="0" strike="noStrike" spc="-1">
              <a:solidFill>
                <a:srgbClr val="073E87"/>
              </a:solidFill>
              <a:latin typeface="Candara"/>
            </a:endParaRPr>
          </a:p>
          <a:p>
            <a:r>
              <a:rPr lang="fr-FR" sz="1400" b="0" strike="noStrike" spc="-1">
                <a:solidFill>
                  <a:srgbClr val="000000"/>
                </a:solidFill>
                <a:latin typeface="Candara"/>
              </a:rPr>
              <a:t>Un atelier d’écriture en partenariat avec la médiathèque de la Châtoire</a:t>
            </a:r>
            <a:endParaRPr lang="fr-FR" sz="1400" b="0" strike="noStrike" spc="-1">
              <a:solidFill>
                <a:srgbClr val="073E87"/>
              </a:solidFill>
              <a:latin typeface="Candara"/>
            </a:endParaRPr>
          </a:p>
          <a:p>
            <a:endParaRPr lang="fr-FR" sz="1400" b="0" strike="noStrike" spc="-1">
              <a:solidFill>
                <a:srgbClr val="073E87"/>
              </a:solidFill>
              <a:latin typeface="Candara"/>
            </a:endParaRPr>
          </a:p>
          <a:p>
            <a:r>
              <a:rPr lang="fr-FR" sz="1400" b="0" strike="noStrike" spc="-1">
                <a:solidFill>
                  <a:srgbClr val="000000"/>
                </a:solidFill>
                <a:latin typeface="Candara"/>
              </a:rPr>
              <a:t>Une correspondance en latin avec le niveau 4</a:t>
            </a:r>
            <a:r>
              <a:rPr lang="fr-FR" sz="1400" b="0" strike="noStrike" spc="-1" baseline="30000">
                <a:solidFill>
                  <a:srgbClr val="000000"/>
                </a:solidFill>
                <a:latin typeface="Candara"/>
              </a:rPr>
              <a:t>ème</a:t>
            </a:r>
            <a:endParaRPr lang="fr-FR" sz="1400" b="0" strike="noStrike" spc="-1">
              <a:solidFill>
                <a:srgbClr val="073E87"/>
              </a:solidFill>
              <a:latin typeface="Candara"/>
            </a:endParaRPr>
          </a:p>
          <a:p>
            <a:endParaRPr lang="fr-FR" sz="1400" b="0" strike="noStrike" spc="-1">
              <a:solidFill>
                <a:srgbClr val="073E87"/>
              </a:solidFill>
              <a:latin typeface="Candara"/>
            </a:endParaRPr>
          </a:p>
          <a:p>
            <a:endParaRPr lang="fr-FR" sz="1400" b="0" strike="noStrike" spc="-1">
              <a:solidFill>
                <a:srgbClr val="073E87"/>
              </a:solidFill>
              <a:latin typeface="Candara"/>
            </a:endParaRPr>
          </a:p>
          <a:p>
            <a:pPr marL="270000" lvl="1" indent="-269640">
              <a:lnSpc>
                <a:spcPct val="100000"/>
              </a:lnSpc>
              <a:spcBef>
                <a:spcPts val="360"/>
              </a:spcBef>
              <a:buClr>
                <a:srgbClr val="000000"/>
              </a:buClr>
              <a:buFont typeface="Wingdings" charset="2"/>
              <a:buChar char=""/>
            </a:pPr>
            <a:r>
              <a:rPr lang="fr-FR" sz="1800" b="1" u="sng" strike="noStrike" spc="-1">
                <a:solidFill>
                  <a:srgbClr val="000000"/>
                </a:solidFill>
                <a:uFillTx/>
                <a:latin typeface="Candara"/>
              </a:rPr>
              <a:t>Les sorties Natures</a:t>
            </a:r>
            <a:endParaRPr lang="fr-FR" sz="1800" b="0" strike="noStrike" spc="-1">
              <a:solidFill>
                <a:srgbClr val="073E87"/>
              </a:solidFill>
              <a:latin typeface="Candara"/>
            </a:endParaRPr>
          </a:p>
          <a:p>
            <a:endParaRPr lang="fr-FR" sz="1800" b="0" strike="noStrike" spc="-1">
              <a:solidFill>
                <a:srgbClr val="073E87"/>
              </a:solidFill>
              <a:latin typeface="Candara"/>
            </a:endParaRPr>
          </a:p>
          <a:p>
            <a:r>
              <a:rPr lang="fr-FR" sz="1600" b="0" strike="noStrike" spc="-1">
                <a:solidFill>
                  <a:srgbClr val="000000"/>
                </a:solidFill>
                <a:latin typeface="Candara"/>
              </a:rPr>
              <a:t>	</a:t>
            </a:r>
            <a:r>
              <a:rPr lang="fr-FR" sz="1400" b="0" strike="noStrike" spc="-1">
                <a:solidFill>
                  <a:srgbClr val="000000"/>
                </a:solidFill>
                <a:latin typeface="Candara"/>
              </a:rPr>
              <a:t>Sorties APPN </a:t>
            </a:r>
            <a:r>
              <a:rPr lang="fr-FR" sz="1600" b="0" strike="noStrike" spc="-1">
                <a:solidFill>
                  <a:srgbClr val="000000"/>
                </a:solidFill>
                <a:latin typeface="Candara"/>
              </a:rPr>
              <a:t>: </a:t>
            </a:r>
            <a:r>
              <a:rPr lang="fr-FR" sz="1400" b="0" strike="noStrike" spc="-1">
                <a:solidFill>
                  <a:srgbClr val="000000"/>
                </a:solidFill>
                <a:latin typeface="Candara"/>
              </a:rPr>
              <a:t>7 classes de 5</a:t>
            </a:r>
            <a:r>
              <a:rPr lang="fr-FR" sz="1400" b="0" strike="noStrike" spc="-1" baseline="30000">
                <a:solidFill>
                  <a:srgbClr val="000000"/>
                </a:solidFill>
                <a:latin typeface="Candara"/>
              </a:rPr>
              <a:t>ème</a:t>
            </a:r>
            <a:r>
              <a:rPr lang="fr-FR" sz="1400" b="0" strike="noStrike" spc="-1">
                <a:solidFill>
                  <a:srgbClr val="000000"/>
                </a:solidFill>
                <a:latin typeface="Candara"/>
              </a:rPr>
              <a:t> plus la 306. Au total, 20 matinées Course d’orientation.</a:t>
            </a:r>
            <a:endParaRPr lang="fr-FR" sz="1400" b="0" strike="noStrike" spc="-1">
              <a:solidFill>
                <a:srgbClr val="073E87"/>
              </a:solidFill>
              <a:latin typeface="Candara"/>
            </a:endParaRPr>
          </a:p>
          <a:p>
            <a:r>
              <a:rPr lang="fr-FR" sz="1400" b="0" strike="noStrike" spc="-1">
                <a:solidFill>
                  <a:srgbClr val="000000"/>
                </a:solidFill>
                <a:latin typeface="Candara"/>
              </a:rPr>
              <a:t>	Sorties lagon : 7 classes de 6</a:t>
            </a:r>
            <a:r>
              <a:rPr lang="fr-FR" sz="1400" b="0" strike="noStrike" spc="-1" baseline="30000">
                <a:solidFill>
                  <a:srgbClr val="000000"/>
                </a:solidFill>
                <a:latin typeface="Candara"/>
              </a:rPr>
              <a:t>ème</a:t>
            </a:r>
            <a:r>
              <a:rPr lang="fr-FR" sz="1400" b="0" strike="noStrike" spc="-1">
                <a:solidFill>
                  <a:srgbClr val="000000"/>
                </a:solidFill>
                <a:latin typeface="Candara"/>
              </a:rPr>
              <a:t> concernées. Sorties au lagon de St Pierre.</a:t>
            </a:r>
            <a:endParaRPr lang="fr-FR" sz="1400" b="0" strike="noStrike" spc="-1">
              <a:solidFill>
                <a:srgbClr val="073E87"/>
              </a:solidFill>
              <a:latin typeface="Candara"/>
            </a:endParaRPr>
          </a:p>
          <a:p>
            <a:endParaRPr lang="fr-FR" sz="1400" b="0" strike="noStrike" spc="-1">
              <a:solidFill>
                <a:srgbClr val="073E87"/>
              </a:solidFill>
              <a:latin typeface="Candara"/>
            </a:endParaRPr>
          </a:p>
          <a:p>
            <a:endParaRPr lang="fr-FR" sz="1400" b="0" strike="noStrike" spc="-1">
              <a:solidFill>
                <a:srgbClr val="073E87"/>
              </a:solidFill>
              <a:latin typeface="Candara"/>
            </a:endParaRPr>
          </a:p>
          <a:p>
            <a:endParaRPr lang="fr-FR" sz="1400" b="0" strike="noStrike" spc="-1">
              <a:solidFill>
                <a:srgbClr val="073E87"/>
              </a:solidFill>
              <a:latin typeface="Candara"/>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TextShape 1"/>
          <p:cNvSpPr txBox="1"/>
          <p:nvPr/>
        </p:nvSpPr>
        <p:spPr>
          <a:xfrm>
            <a:off x="871920" y="1556640"/>
            <a:ext cx="7408080" cy="4569120"/>
          </a:xfrm>
          <a:prstGeom prst="rect">
            <a:avLst/>
          </a:prstGeom>
          <a:noFill/>
          <a:ln>
            <a:noFill/>
          </a:ln>
        </p:spPr>
        <p:txBody>
          <a:bodyPr>
            <a:normAutofit fontScale="92500"/>
          </a:bodyPr>
          <a:lstStyle/>
          <a:p>
            <a:pPr marL="274320" indent="-273960">
              <a:lnSpc>
                <a:spcPct val="100000"/>
              </a:lnSpc>
              <a:spcBef>
                <a:spcPts val="281"/>
              </a:spcBef>
              <a:buClr>
                <a:srgbClr val="000000"/>
              </a:buClr>
              <a:buFont typeface="Wingdings" charset="2"/>
              <a:buChar char=""/>
            </a:pPr>
            <a:r>
              <a:rPr lang="fr-FR" sz="1400" b="0" strike="noStrike" spc="-1">
                <a:solidFill>
                  <a:srgbClr val="000000"/>
                </a:solidFill>
                <a:latin typeface="Candara"/>
              </a:rPr>
              <a:t>Le collège La Châtoire est une collège agréable avec un fort potentiel :</a:t>
            </a:r>
            <a:endParaRPr lang="fr-FR" sz="1400" b="0" strike="noStrike" spc="-1">
              <a:solidFill>
                <a:srgbClr val="073E87"/>
              </a:solidFill>
              <a:latin typeface="Candara"/>
            </a:endParaRPr>
          </a:p>
          <a:p>
            <a:pPr>
              <a:lnSpc>
                <a:spcPct val="100000"/>
              </a:lnSpc>
              <a:spcBef>
                <a:spcPts val="281"/>
              </a:spcBef>
            </a:pPr>
            <a:endParaRPr lang="fr-FR" sz="1400" b="0" strike="noStrike" spc="-1">
              <a:solidFill>
                <a:srgbClr val="073E87"/>
              </a:solidFill>
              <a:latin typeface="Candara"/>
            </a:endParaRPr>
          </a:p>
          <a:p>
            <a:pPr marL="576360" lvl="1" indent="-273960">
              <a:lnSpc>
                <a:spcPct val="100000"/>
              </a:lnSpc>
              <a:spcBef>
                <a:spcPts val="281"/>
              </a:spcBef>
              <a:buClr>
                <a:srgbClr val="000000"/>
              </a:buClr>
              <a:buFont typeface="Wingdings" charset="2"/>
              <a:buChar char=""/>
            </a:pPr>
            <a:r>
              <a:rPr lang="fr-FR" sz="1400" b="0" strike="noStrike" spc="-1">
                <a:solidFill>
                  <a:srgbClr val="000000"/>
                </a:solidFill>
                <a:latin typeface="Candara"/>
              </a:rPr>
              <a:t>L’ensemble du personnel est impliqué autant dans le fonctionnement que dans la pédagogie avec notamment des projets ambitieux sur la citoyenneté, développement durable etc… </a:t>
            </a:r>
            <a:endParaRPr lang="fr-FR" sz="1400" b="0" strike="noStrike" spc="-1">
              <a:solidFill>
                <a:srgbClr val="073E87"/>
              </a:solidFill>
              <a:latin typeface="Candara"/>
            </a:endParaRPr>
          </a:p>
          <a:p>
            <a:pPr marL="576360" lvl="1" indent="-273960">
              <a:lnSpc>
                <a:spcPct val="100000"/>
              </a:lnSpc>
              <a:spcBef>
                <a:spcPts val="281"/>
              </a:spcBef>
              <a:buClr>
                <a:srgbClr val="000000"/>
              </a:buClr>
              <a:buFont typeface="Wingdings" charset="2"/>
              <a:buChar char=""/>
            </a:pPr>
            <a:r>
              <a:rPr lang="fr-FR" sz="1400" b="0" strike="noStrike" spc="-1">
                <a:solidFill>
                  <a:srgbClr val="000000"/>
                </a:solidFill>
                <a:latin typeface="Candara"/>
              </a:rPr>
              <a:t>Des enseignants volontaires pour dynamiser et faire évoluer leurs pratiques pédagogiques.</a:t>
            </a:r>
            <a:endParaRPr lang="fr-FR" sz="1400" b="0" strike="noStrike" spc="-1">
              <a:solidFill>
                <a:srgbClr val="073E87"/>
              </a:solidFill>
              <a:latin typeface="Candara"/>
            </a:endParaRPr>
          </a:p>
          <a:p>
            <a:pPr marL="576360" lvl="1" indent="-273960">
              <a:lnSpc>
                <a:spcPct val="100000"/>
              </a:lnSpc>
              <a:spcBef>
                <a:spcPts val="281"/>
              </a:spcBef>
              <a:buClr>
                <a:srgbClr val="000000"/>
              </a:buClr>
              <a:buFont typeface="Wingdings" charset="2"/>
              <a:buChar char=""/>
            </a:pPr>
            <a:r>
              <a:rPr lang="fr-FR" sz="1400" b="0" strike="noStrike" spc="-1">
                <a:solidFill>
                  <a:srgbClr val="000000"/>
                </a:solidFill>
                <a:latin typeface="Candara"/>
              </a:rPr>
              <a:t>Une vie scolaire force de proposition et très dynamique.</a:t>
            </a:r>
            <a:endParaRPr lang="fr-FR" sz="1400" b="0" strike="noStrike" spc="-1">
              <a:solidFill>
                <a:srgbClr val="073E87"/>
              </a:solidFill>
              <a:latin typeface="Candara"/>
            </a:endParaRPr>
          </a:p>
          <a:p>
            <a:pPr marL="576360" lvl="1" indent="-273960">
              <a:lnSpc>
                <a:spcPct val="100000"/>
              </a:lnSpc>
              <a:spcBef>
                <a:spcPts val="281"/>
              </a:spcBef>
              <a:buClr>
                <a:srgbClr val="000000"/>
              </a:buClr>
              <a:buFont typeface="Wingdings" charset="2"/>
              <a:buChar char=""/>
            </a:pPr>
            <a:r>
              <a:rPr lang="fr-FR" sz="1400" b="0" strike="noStrike" spc="-1">
                <a:solidFill>
                  <a:srgbClr val="000000"/>
                </a:solidFill>
                <a:latin typeface="Candara"/>
              </a:rPr>
              <a:t>Des élèves qui restent pour l’ensemble respectueux de l’autorité des adultes.</a:t>
            </a:r>
            <a:endParaRPr lang="fr-FR" sz="1400" b="0" strike="noStrike" spc="-1">
              <a:solidFill>
                <a:srgbClr val="073E87"/>
              </a:solidFill>
              <a:latin typeface="Candara"/>
            </a:endParaRPr>
          </a:p>
          <a:p>
            <a:pPr marL="576360" lvl="1" indent="-273960">
              <a:lnSpc>
                <a:spcPct val="100000"/>
              </a:lnSpc>
              <a:spcBef>
                <a:spcPts val="281"/>
              </a:spcBef>
              <a:buClr>
                <a:srgbClr val="000000"/>
              </a:buClr>
              <a:buFont typeface="Wingdings" charset="2"/>
              <a:buChar char=""/>
            </a:pPr>
            <a:r>
              <a:rPr lang="fr-FR" sz="1400" b="0" strike="noStrike" spc="-1">
                <a:solidFill>
                  <a:srgbClr val="000000"/>
                </a:solidFill>
                <a:latin typeface="Candara"/>
              </a:rPr>
              <a:t>Des efforts importants sont réalisés pour améliorer le cadre de vie des élèves.</a:t>
            </a:r>
            <a:endParaRPr lang="fr-FR" sz="1400" b="0" strike="noStrike" spc="-1">
              <a:solidFill>
                <a:srgbClr val="073E87"/>
              </a:solidFill>
              <a:latin typeface="Candara"/>
            </a:endParaRPr>
          </a:p>
          <a:p>
            <a:pPr marL="576360" lvl="1" indent="-273960">
              <a:lnSpc>
                <a:spcPct val="100000"/>
              </a:lnSpc>
              <a:spcBef>
                <a:spcPts val="281"/>
              </a:spcBef>
              <a:buClr>
                <a:srgbClr val="000000"/>
              </a:buClr>
              <a:buFont typeface="Wingdings" charset="2"/>
              <a:buChar char=""/>
            </a:pPr>
            <a:r>
              <a:rPr lang="fr-FR" sz="1400" b="0" strike="noStrike" spc="-1">
                <a:solidFill>
                  <a:srgbClr val="000000"/>
                </a:solidFill>
                <a:latin typeface="Candara"/>
              </a:rPr>
              <a:t>Des parents élus présents et volontaires pour participer à des actions du collège.</a:t>
            </a:r>
            <a:endParaRPr lang="fr-FR" sz="1400" b="0" strike="noStrike" spc="-1">
              <a:solidFill>
                <a:srgbClr val="073E87"/>
              </a:solidFill>
              <a:latin typeface="Candara"/>
            </a:endParaRPr>
          </a:p>
          <a:p>
            <a:endParaRPr lang="fr-FR" sz="1400" b="0" strike="noStrike" spc="-1">
              <a:solidFill>
                <a:srgbClr val="073E87"/>
              </a:solidFill>
              <a:latin typeface="Candara"/>
            </a:endParaRPr>
          </a:p>
          <a:p>
            <a:pPr marL="274320" indent="-273960">
              <a:lnSpc>
                <a:spcPct val="100000"/>
              </a:lnSpc>
              <a:spcBef>
                <a:spcPts val="281"/>
              </a:spcBef>
              <a:buClr>
                <a:srgbClr val="000000"/>
              </a:buClr>
              <a:buFont typeface="Wingdings" charset="2"/>
              <a:buChar char=""/>
            </a:pPr>
            <a:r>
              <a:rPr lang="fr-FR" sz="1400" b="0" strike="noStrike" spc="-1">
                <a:solidFill>
                  <a:srgbClr val="000000"/>
                </a:solidFill>
                <a:latin typeface="Candara"/>
              </a:rPr>
              <a:t>Les points à améliorer sont :</a:t>
            </a:r>
            <a:endParaRPr lang="fr-FR" sz="1400" b="0" strike="noStrike" spc="-1">
              <a:solidFill>
                <a:srgbClr val="073E87"/>
              </a:solidFill>
              <a:latin typeface="Candara"/>
            </a:endParaRPr>
          </a:p>
          <a:p>
            <a:pPr>
              <a:lnSpc>
                <a:spcPct val="100000"/>
              </a:lnSpc>
              <a:spcBef>
                <a:spcPts val="281"/>
              </a:spcBef>
            </a:pPr>
            <a:endParaRPr lang="fr-FR" sz="1400" b="0" strike="noStrike" spc="-1">
              <a:solidFill>
                <a:srgbClr val="073E87"/>
              </a:solidFill>
              <a:latin typeface="Candara"/>
            </a:endParaRPr>
          </a:p>
          <a:p>
            <a:pPr marL="576360" lvl="1" indent="-273960">
              <a:lnSpc>
                <a:spcPct val="100000"/>
              </a:lnSpc>
              <a:spcBef>
                <a:spcPts val="320"/>
              </a:spcBef>
              <a:buClr>
                <a:srgbClr val="000000"/>
              </a:buClr>
              <a:buFont typeface="Wingdings" charset="2"/>
              <a:buChar char=""/>
            </a:pPr>
            <a:r>
              <a:rPr lang="fr-FR" sz="1600" b="0" strike="noStrike" spc="-1">
                <a:solidFill>
                  <a:srgbClr val="000000"/>
                </a:solidFill>
                <a:latin typeface="Candara"/>
              </a:rPr>
              <a:t> </a:t>
            </a:r>
            <a:r>
              <a:rPr lang="fr-FR" sz="1400" b="0" strike="noStrike" spc="-1">
                <a:solidFill>
                  <a:srgbClr val="000000"/>
                </a:solidFill>
                <a:latin typeface="Candara"/>
              </a:rPr>
              <a:t>Mobiliser davantage les parents dans le suivi de la scolarité de leurs enfants. Une communication plus régulière et plus fluide doit être instaurée avec les enseignants.</a:t>
            </a:r>
            <a:endParaRPr lang="fr-FR" sz="1400" b="0" strike="noStrike" spc="-1">
              <a:solidFill>
                <a:srgbClr val="073E87"/>
              </a:solidFill>
              <a:latin typeface="Candara"/>
            </a:endParaRPr>
          </a:p>
          <a:p>
            <a:pPr marL="576360" lvl="1" indent="-273960">
              <a:lnSpc>
                <a:spcPct val="100000"/>
              </a:lnSpc>
              <a:spcBef>
                <a:spcPts val="281"/>
              </a:spcBef>
              <a:buClr>
                <a:srgbClr val="000000"/>
              </a:buClr>
              <a:buFont typeface="Wingdings" charset="2"/>
              <a:buChar char=""/>
            </a:pPr>
            <a:r>
              <a:rPr lang="fr-FR" sz="1400" b="0" strike="noStrike" spc="-1">
                <a:solidFill>
                  <a:srgbClr val="000000"/>
                </a:solidFill>
                <a:latin typeface="Candara"/>
              </a:rPr>
              <a:t>Réaliser un suivi plus strict sur le travail personnel des élèves.</a:t>
            </a:r>
            <a:endParaRPr lang="fr-FR" sz="1400" b="0" strike="noStrike" spc="-1">
              <a:solidFill>
                <a:srgbClr val="073E87"/>
              </a:solidFill>
              <a:latin typeface="Candara"/>
            </a:endParaRPr>
          </a:p>
          <a:p>
            <a:pPr marL="576360" lvl="1" indent="-273960">
              <a:lnSpc>
                <a:spcPct val="100000"/>
              </a:lnSpc>
              <a:spcBef>
                <a:spcPts val="281"/>
              </a:spcBef>
              <a:buClr>
                <a:srgbClr val="000000"/>
              </a:buClr>
              <a:buFont typeface="Wingdings" charset="2"/>
              <a:buChar char=""/>
            </a:pPr>
            <a:r>
              <a:rPr lang="fr-FR" sz="1400" b="0" strike="noStrike" spc="-1">
                <a:solidFill>
                  <a:srgbClr val="000000"/>
                </a:solidFill>
                <a:latin typeface="Candara"/>
              </a:rPr>
              <a:t>Rendre les élèves de 4</a:t>
            </a:r>
            <a:r>
              <a:rPr lang="fr-FR" sz="1400" b="0" strike="noStrike" spc="-1" baseline="30000">
                <a:solidFill>
                  <a:srgbClr val="000000"/>
                </a:solidFill>
                <a:latin typeface="Candara"/>
              </a:rPr>
              <a:t>ème</a:t>
            </a:r>
            <a:r>
              <a:rPr lang="fr-FR" sz="1400" b="0" strike="noStrike" spc="-1">
                <a:solidFill>
                  <a:srgbClr val="000000"/>
                </a:solidFill>
                <a:latin typeface="Candara"/>
              </a:rPr>
              <a:t> et 3</a:t>
            </a:r>
            <a:r>
              <a:rPr lang="fr-FR" sz="1400" b="0" strike="noStrike" spc="-1" baseline="30000">
                <a:solidFill>
                  <a:srgbClr val="000000"/>
                </a:solidFill>
                <a:latin typeface="Candara"/>
              </a:rPr>
              <a:t>ème</a:t>
            </a:r>
            <a:r>
              <a:rPr lang="fr-FR" sz="1400" b="0" strike="noStrike" spc="-1">
                <a:solidFill>
                  <a:srgbClr val="000000"/>
                </a:solidFill>
                <a:latin typeface="Candara"/>
              </a:rPr>
              <a:t> plus autonomes pour mieux les préparer au lycée.</a:t>
            </a:r>
            <a:endParaRPr lang="fr-FR" sz="1400" b="0" strike="noStrike" spc="-1">
              <a:solidFill>
                <a:srgbClr val="073E87"/>
              </a:solidFill>
              <a:latin typeface="Candara"/>
            </a:endParaRPr>
          </a:p>
          <a:p>
            <a:pPr marL="576360" lvl="1" indent="-273960">
              <a:lnSpc>
                <a:spcPct val="100000"/>
              </a:lnSpc>
              <a:spcBef>
                <a:spcPts val="281"/>
              </a:spcBef>
              <a:buClr>
                <a:srgbClr val="000000"/>
              </a:buClr>
              <a:buFont typeface="Wingdings" charset="2"/>
              <a:buChar char=""/>
            </a:pPr>
            <a:r>
              <a:rPr lang="fr-FR" sz="1400" b="0" strike="noStrike" spc="-1">
                <a:solidFill>
                  <a:srgbClr val="000000"/>
                </a:solidFill>
                <a:latin typeface="Candara"/>
              </a:rPr>
              <a:t>Rendre les enseignement plus attractifs avec des projets interdisciplinaires et concrets.</a:t>
            </a:r>
            <a:endParaRPr lang="fr-FR" sz="1400" b="0" strike="noStrike" spc="-1">
              <a:solidFill>
                <a:srgbClr val="073E87"/>
              </a:solidFill>
              <a:latin typeface="Candara"/>
            </a:endParaRPr>
          </a:p>
          <a:p>
            <a:pPr marL="576360" lvl="1" indent="-273960">
              <a:lnSpc>
                <a:spcPct val="100000"/>
              </a:lnSpc>
              <a:spcBef>
                <a:spcPts val="281"/>
              </a:spcBef>
              <a:buClr>
                <a:srgbClr val="000000"/>
              </a:buClr>
              <a:buFont typeface="Wingdings" charset="2"/>
              <a:buChar char=""/>
            </a:pPr>
            <a:r>
              <a:rPr lang="fr-FR" sz="1400" b="0" strike="noStrike" spc="-1">
                <a:solidFill>
                  <a:srgbClr val="000000"/>
                </a:solidFill>
                <a:latin typeface="Candara"/>
              </a:rPr>
              <a:t>Eradiquer le harcèlement et les violences entre pairs</a:t>
            </a:r>
            <a:endParaRPr lang="fr-FR" sz="1400" b="0" strike="noStrike" spc="-1">
              <a:solidFill>
                <a:srgbClr val="073E87"/>
              </a:solidFill>
              <a:latin typeface="Candara"/>
            </a:endParaRPr>
          </a:p>
          <a:p>
            <a:pPr marL="576360" lvl="1" indent="-273960">
              <a:lnSpc>
                <a:spcPct val="100000"/>
              </a:lnSpc>
              <a:spcBef>
                <a:spcPts val="281"/>
              </a:spcBef>
              <a:buClr>
                <a:srgbClr val="000000"/>
              </a:buClr>
              <a:buFont typeface="Wingdings" charset="2"/>
              <a:buChar char=""/>
            </a:pPr>
            <a:r>
              <a:rPr lang="fr-FR" sz="1400" b="0" strike="noStrike" spc="-1">
                <a:solidFill>
                  <a:srgbClr val="000000"/>
                </a:solidFill>
                <a:latin typeface="Candara"/>
              </a:rPr>
              <a:t>Généraliser l’équipement informatique sur l’ensemble des salles</a:t>
            </a:r>
            <a:endParaRPr lang="fr-FR" sz="1400" b="0" strike="noStrike" spc="-1">
              <a:solidFill>
                <a:srgbClr val="073E87"/>
              </a:solidFill>
              <a:latin typeface="Candara"/>
            </a:endParaRPr>
          </a:p>
          <a:p>
            <a:endParaRPr lang="fr-FR" sz="1400" b="0" strike="noStrike" spc="-1">
              <a:solidFill>
                <a:srgbClr val="073E87"/>
              </a:solidFill>
              <a:latin typeface="Candara"/>
            </a:endParaRPr>
          </a:p>
          <a:p>
            <a:pPr>
              <a:lnSpc>
                <a:spcPct val="100000"/>
              </a:lnSpc>
              <a:spcBef>
                <a:spcPts val="281"/>
              </a:spcBef>
            </a:pPr>
            <a:endParaRPr lang="fr-FR" sz="1400" b="0" strike="noStrike" spc="-1">
              <a:solidFill>
                <a:srgbClr val="073E87"/>
              </a:solidFill>
              <a:latin typeface="Candara"/>
            </a:endParaRPr>
          </a:p>
          <a:p>
            <a:pPr>
              <a:lnSpc>
                <a:spcPct val="100000"/>
              </a:lnSpc>
              <a:spcBef>
                <a:spcPts val="281"/>
              </a:spcBef>
            </a:pPr>
            <a:endParaRPr lang="fr-FR" sz="1400" b="0" strike="noStrike" spc="-1">
              <a:solidFill>
                <a:srgbClr val="073E87"/>
              </a:solidFill>
              <a:latin typeface="Candara"/>
            </a:endParaRPr>
          </a:p>
        </p:txBody>
      </p:sp>
      <p:sp>
        <p:nvSpPr>
          <p:cNvPr id="164" name="TextShape 2"/>
          <p:cNvSpPr txBox="1"/>
          <p:nvPr/>
        </p:nvSpPr>
        <p:spPr>
          <a:xfrm>
            <a:off x="457200" y="338400"/>
            <a:ext cx="8229240" cy="1252440"/>
          </a:xfrm>
          <a:prstGeom prst="rect">
            <a:avLst/>
          </a:prstGeom>
          <a:noFill/>
          <a:ln>
            <a:noFill/>
          </a:ln>
        </p:spPr>
        <p:txBody>
          <a:bodyPr anchor="ctr">
            <a:normAutofit/>
          </a:bodyPr>
          <a:lstStyle/>
          <a:p>
            <a:pPr algn="ctr">
              <a:lnSpc>
                <a:spcPct val="100000"/>
              </a:lnSpc>
            </a:pPr>
            <a:r>
              <a:rPr lang="fr-FR" sz="4400" b="0" strike="noStrike" spc="-1">
                <a:solidFill>
                  <a:srgbClr val="000000"/>
                </a:solidFill>
                <a:latin typeface="Candara"/>
              </a:rPr>
              <a:t>En conclusion</a:t>
            </a:r>
            <a:endParaRPr lang="fr-FR" sz="4400" b="0" strike="noStrike" spc="-1">
              <a:solidFill>
                <a:srgbClr val="FFFFFF"/>
              </a:solidFill>
              <a:latin typeface="Lucida Sans Unicode"/>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
          <p:cNvGraphicFramePr/>
          <p:nvPr/>
        </p:nvGraphicFramePr>
        <p:xfrm>
          <a:off x="857160" y="2214720"/>
          <a:ext cx="7407720" cy="3108960"/>
        </p:xfrm>
        <a:graphic>
          <a:graphicData uri="http://schemas.openxmlformats.org/drawingml/2006/table">
            <a:tbl>
              <a:tblPr/>
              <a:tblGrid>
                <a:gridCol w="1058040"/>
                <a:gridCol w="1058040"/>
                <a:gridCol w="1058040"/>
                <a:gridCol w="1058040"/>
                <a:gridCol w="1058040"/>
                <a:gridCol w="1058040"/>
                <a:gridCol w="1059480"/>
              </a:tblGrid>
              <a:tr h="1006200">
                <a:tc>
                  <a:txBody>
                    <a:bodyPr/>
                    <a:lstStyle/>
                    <a:p>
                      <a:endParaRPr lang="fr-F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Effectifs globaux</a:t>
                      </a:r>
                      <a:endParaRPr lang="fr-FR" sz="1800" b="0" strike="noStrike" spc="-1">
                        <a:latin typeface="Arial"/>
                      </a:endParaRP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Nbre de divisions 6</a:t>
                      </a:r>
                      <a:r>
                        <a:rPr lang="fr-FR" sz="1800" b="0" strike="noStrike" spc="-1" baseline="30000">
                          <a:solidFill>
                            <a:srgbClr val="000000"/>
                          </a:solidFill>
                          <a:latin typeface="Candara"/>
                        </a:rPr>
                        <a:t>ème</a:t>
                      </a:r>
                      <a:endParaRPr lang="fr-FR" sz="1800" b="0" strike="noStrike" spc="-1">
                        <a:latin typeface="Arial"/>
                      </a:endParaRPr>
                    </a:p>
                    <a:p>
                      <a:pPr algn="ctr">
                        <a:lnSpc>
                          <a:spcPct val="100000"/>
                        </a:lnSpc>
                      </a:pPr>
                      <a:endParaRPr lang="fr-FR" sz="1800" b="0" strike="noStrike" spc="-1">
                        <a:latin typeface="Arial"/>
                      </a:endParaRP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Nbre de divisions</a:t>
                      </a:r>
                      <a:endParaRPr lang="fr-FR" sz="1800" b="0" strike="noStrike" spc="-1">
                        <a:latin typeface="Arial"/>
                      </a:endParaRPr>
                    </a:p>
                    <a:p>
                      <a:pPr algn="ctr">
                        <a:lnSpc>
                          <a:spcPct val="100000"/>
                        </a:lnSpc>
                      </a:pPr>
                      <a:r>
                        <a:rPr lang="fr-FR" sz="1800" b="0" strike="noStrike" spc="-1">
                          <a:solidFill>
                            <a:srgbClr val="000000"/>
                          </a:solidFill>
                          <a:latin typeface="Candara"/>
                        </a:rPr>
                        <a:t>5</a:t>
                      </a:r>
                      <a:r>
                        <a:rPr lang="fr-FR" sz="1800" b="0" strike="noStrike" spc="-1" baseline="30000">
                          <a:solidFill>
                            <a:srgbClr val="000000"/>
                          </a:solidFill>
                          <a:latin typeface="Candara"/>
                        </a:rPr>
                        <a:t>ème</a:t>
                      </a:r>
                      <a:endParaRPr lang="fr-FR" sz="1800" b="0" strike="noStrike" spc="-1">
                        <a:latin typeface="Arial"/>
                      </a:endParaRP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Nbre de divisions</a:t>
                      </a:r>
                      <a:endParaRPr lang="fr-FR" sz="1800" b="0" strike="noStrike" spc="-1">
                        <a:latin typeface="Arial"/>
                      </a:endParaRPr>
                    </a:p>
                    <a:p>
                      <a:pPr algn="ctr">
                        <a:lnSpc>
                          <a:spcPct val="100000"/>
                        </a:lnSpc>
                      </a:pPr>
                      <a:r>
                        <a:rPr lang="fr-FR" sz="1800" b="0" strike="noStrike" spc="-1">
                          <a:solidFill>
                            <a:srgbClr val="000000"/>
                          </a:solidFill>
                          <a:latin typeface="Candara"/>
                        </a:rPr>
                        <a:t>4</a:t>
                      </a:r>
                      <a:r>
                        <a:rPr lang="fr-FR" sz="1800" b="0" strike="noStrike" spc="-1" baseline="30000">
                          <a:solidFill>
                            <a:srgbClr val="000000"/>
                          </a:solidFill>
                          <a:latin typeface="Candara"/>
                        </a:rPr>
                        <a:t>ème</a:t>
                      </a:r>
                      <a:endParaRPr lang="fr-FR" sz="1800" b="0" strike="noStrike" spc="-1">
                        <a:latin typeface="Arial"/>
                      </a:endParaRPr>
                    </a:p>
                    <a:p>
                      <a:pPr algn="ctr">
                        <a:lnSpc>
                          <a:spcPct val="100000"/>
                        </a:lnSpc>
                      </a:pPr>
                      <a:endParaRPr lang="fr-FR" sz="1800" b="0" strike="noStrike" spc="-1">
                        <a:latin typeface="Arial"/>
                      </a:endParaRP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Nbre de divisions 3</a:t>
                      </a:r>
                      <a:r>
                        <a:rPr lang="fr-FR" sz="1800" b="0" strike="noStrike" spc="-1" baseline="30000">
                          <a:solidFill>
                            <a:srgbClr val="000000"/>
                          </a:solidFill>
                          <a:latin typeface="Candara"/>
                        </a:rPr>
                        <a:t>ème</a:t>
                      </a:r>
                      <a:endParaRPr lang="fr-FR" sz="1800" b="0" strike="noStrike" spc="-1">
                        <a:latin typeface="Arial"/>
                      </a:endParaRPr>
                    </a:p>
                    <a:p>
                      <a:pPr algn="ctr">
                        <a:lnSpc>
                          <a:spcPct val="100000"/>
                        </a:lnSpc>
                      </a:pPr>
                      <a:endParaRPr lang="fr-FR" sz="1800" b="0" strike="noStrike" spc="-1">
                        <a:latin typeface="Arial"/>
                      </a:endParaRP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Nbre d’élèves en ULIS</a:t>
                      </a:r>
                      <a:endParaRPr lang="fr-FR" sz="1800" b="0" strike="noStrike" spc="-1">
                        <a:latin typeface="Arial"/>
                      </a:endParaRP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r>
              <a:tr h="549000">
                <a:tc>
                  <a:txBody>
                    <a:bodyPr/>
                    <a:lstStyle/>
                    <a:p>
                      <a:pPr algn="ctr">
                        <a:lnSpc>
                          <a:spcPct val="100000"/>
                        </a:lnSpc>
                      </a:pPr>
                      <a:r>
                        <a:rPr lang="fr-FR" sz="1800" b="0" strike="noStrike" spc="-1">
                          <a:solidFill>
                            <a:srgbClr val="000000"/>
                          </a:solidFill>
                          <a:latin typeface="Candara"/>
                        </a:rPr>
                        <a:t>2015-2016</a:t>
                      </a:r>
                      <a:endParaRPr lang="fr-FR" sz="1800" b="0" strike="noStrike" spc="-1">
                        <a:latin typeface="Arial"/>
                      </a:endParaRP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708</a:t>
                      </a:r>
                      <a:endParaRPr lang="fr-FR" sz="1800" b="0" strike="noStrike" spc="-1">
                        <a:latin typeface="Arial"/>
                      </a:endParaRP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6</a:t>
                      </a:r>
                      <a:endParaRPr lang="fr-FR" sz="1800" b="0" strike="noStrike" spc="-1">
                        <a:latin typeface="Arial"/>
                      </a:endParaRP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6</a:t>
                      </a:r>
                      <a:endParaRPr lang="fr-FR" sz="1800" b="0" strike="noStrike" spc="-1">
                        <a:latin typeface="Arial"/>
                      </a:endParaRP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7</a:t>
                      </a:r>
                      <a:endParaRPr lang="fr-FR" sz="1800" b="0" strike="noStrike" spc="-1">
                        <a:latin typeface="Arial"/>
                      </a:endParaRP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8</a:t>
                      </a:r>
                      <a:endParaRPr lang="fr-FR" sz="1800" b="0" strike="noStrike" spc="-1">
                        <a:latin typeface="Arial"/>
                      </a:endParaRP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12</a:t>
                      </a:r>
                      <a:endParaRPr lang="fr-FR" sz="1800" b="0" strike="noStrike" spc="-1">
                        <a:latin typeface="Arial"/>
                      </a:endParaRP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r>
              <a:tr h="549000">
                <a:tc>
                  <a:txBody>
                    <a:bodyPr/>
                    <a:lstStyle/>
                    <a:p>
                      <a:pPr algn="ctr">
                        <a:lnSpc>
                          <a:spcPct val="100000"/>
                        </a:lnSpc>
                      </a:pPr>
                      <a:r>
                        <a:rPr lang="fr-FR" sz="1800" b="0" strike="noStrike" spc="-1">
                          <a:solidFill>
                            <a:srgbClr val="000000"/>
                          </a:solidFill>
                          <a:latin typeface="Candara"/>
                        </a:rPr>
                        <a:t>2016-2017</a:t>
                      </a:r>
                      <a:endParaRPr lang="fr-FR" sz="1800" b="0" strike="noStrike" spc="-1">
                        <a:latin typeface="Arial"/>
                      </a:endParaRP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677</a:t>
                      </a:r>
                      <a:endParaRPr lang="fr-FR" sz="1800" b="0" strike="noStrike" spc="-1">
                        <a:latin typeface="Arial"/>
                      </a:endParaRP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7</a:t>
                      </a:r>
                      <a:endParaRPr lang="fr-FR" sz="1800" b="0" strike="noStrike" spc="-1">
                        <a:latin typeface="Arial"/>
                      </a:endParaRP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6</a:t>
                      </a:r>
                      <a:endParaRPr lang="fr-FR" sz="1800" b="0" strike="noStrike" spc="-1">
                        <a:latin typeface="Arial"/>
                      </a:endParaRP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6</a:t>
                      </a:r>
                      <a:endParaRPr lang="fr-FR" sz="1800" b="0" strike="noStrike" spc="-1">
                        <a:latin typeface="Arial"/>
                      </a:endParaRP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7</a:t>
                      </a:r>
                      <a:endParaRPr lang="fr-FR" sz="1800" b="0" strike="noStrike" spc="-1">
                        <a:latin typeface="Arial"/>
                      </a:endParaRP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12</a:t>
                      </a:r>
                      <a:endParaRPr lang="fr-FR" sz="1800" b="0" strike="noStrike" spc="-1">
                        <a:latin typeface="Arial"/>
                      </a:endParaRP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r>
              <a:tr h="549000">
                <a:tc>
                  <a:txBody>
                    <a:bodyPr/>
                    <a:lstStyle/>
                    <a:p>
                      <a:pPr algn="ctr">
                        <a:lnSpc>
                          <a:spcPct val="100000"/>
                        </a:lnSpc>
                      </a:pPr>
                      <a:r>
                        <a:rPr lang="fr-FR" sz="1800" b="0" strike="noStrike" spc="-1">
                          <a:solidFill>
                            <a:srgbClr val="000000"/>
                          </a:solidFill>
                          <a:latin typeface="Candara"/>
                        </a:rPr>
                        <a:t>2017-2018</a:t>
                      </a:r>
                      <a:endParaRPr lang="fr-FR" sz="1800" b="0" strike="noStrike" spc="-1">
                        <a:latin typeface="Arial"/>
                      </a:endParaRP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681</a:t>
                      </a:r>
                      <a:endParaRPr lang="fr-FR" sz="1800" b="0" strike="noStrike" spc="-1">
                        <a:latin typeface="Arial"/>
                      </a:endParaRP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7</a:t>
                      </a:r>
                      <a:endParaRPr lang="fr-FR" sz="1800" b="0" strike="noStrike" spc="-1">
                        <a:latin typeface="Arial"/>
                      </a:endParaRP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7</a:t>
                      </a:r>
                      <a:endParaRPr lang="fr-FR" sz="1800" b="0" strike="noStrike" spc="-1">
                        <a:latin typeface="Arial"/>
                      </a:endParaRP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6</a:t>
                      </a:r>
                      <a:endParaRPr lang="fr-FR" sz="1800" b="0" strike="noStrike" spc="-1">
                        <a:latin typeface="Arial"/>
                      </a:endParaRP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6</a:t>
                      </a:r>
                      <a:endParaRPr lang="fr-FR" sz="1800" b="0" strike="noStrike" spc="-1">
                        <a:latin typeface="Arial"/>
                      </a:endParaRP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12</a:t>
                      </a:r>
                      <a:endParaRPr lang="fr-FR" sz="1800" b="0" strike="noStrike" spc="-1">
                        <a:latin typeface="Arial"/>
                      </a:endParaRPr>
                    </a:p>
                  </a:txBody>
                  <a:tcPr marL="95760" marR="95760">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
        <p:nvSpPr>
          <p:cNvPr id="106" name="TextShape 2"/>
          <p:cNvSpPr txBox="1"/>
          <p:nvPr/>
        </p:nvSpPr>
        <p:spPr>
          <a:xfrm>
            <a:off x="3990960" y="6250320"/>
            <a:ext cx="1161360" cy="364680"/>
          </a:xfrm>
          <a:prstGeom prst="rect">
            <a:avLst/>
          </a:prstGeom>
          <a:noFill/>
          <a:ln>
            <a:noFill/>
          </a:ln>
        </p:spPr>
        <p:txBody>
          <a:bodyPr anchor="ctr"/>
          <a:lstStyle/>
          <a:p>
            <a:endParaRPr lang="fr-FR" sz="2400" b="0" strike="noStrike" spc="-1">
              <a:latin typeface="Times New Roman"/>
            </a:endParaRPr>
          </a:p>
        </p:txBody>
      </p:sp>
      <p:sp>
        <p:nvSpPr>
          <p:cNvPr id="107" name="TextShape 3"/>
          <p:cNvSpPr txBox="1"/>
          <p:nvPr/>
        </p:nvSpPr>
        <p:spPr>
          <a:xfrm>
            <a:off x="457200" y="338400"/>
            <a:ext cx="8229240" cy="1252440"/>
          </a:xfrm>
          <a:prstGeom prst="rect">
            <a:avLst/>
          </a:prstGeom>
          <a:noFill/>
          <a:ln>
            <a:noFill/>
          </a:ln>
        </p:spPr>
        <p:txBody>
          <a:bodyPr anchor="ctr"/>
          <a:lstStyle/>
          <a:p>
            <a:pPr algn="ctr">
              <a:lnSpc>
                <a:spcPct val="100000"/>
              </a:lnSpc>
            </a:pPr>
            <a:r>
              <a:rPr lang="fr-FR" sz="3690" b="1" strike="noStrike" spc="-1">
                <a:solidFill>
                  <a:srgbClr val="464646"/>
                </a:solidFill>
                <a:latin typeface="Candara"/>
              </a:rPr>
              <a:t>Evolution des effectifs</a:t>
            </a:r>
            <a:endParaRPr lang="fr-FR" sz="3690" b="0" strike="noStrike" spc="-1">
              <a:solidFill>
                <a:srgbClr val="FFFFFF"/>
              </a:solidFill>
              <a:latin typeface="Lucida Sans Unicode"/>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TextShape 1"/>
          <p:cNvSpPr txBox="1"/>
          <p:nvPr/>
        </p:nvSpPr>
        <p:spPr>
          <a:xfrm>
            <a:off x="857224" y="1428736"/>
            <a:ext cx="7408080" cy="5143536"/>
          </a:xfrm>
          <a:prstGeom prst="rect">
            <a:avLst/>
          </a:prstGeom>
          <a:noFill/>
          <a:ln>
            <a:noFill/>
          </a:ln>
        </p:spPr>
        <p:txBody>
          <a:bodyPr>
            <a:normAutofit fontScale="77500" lnSpcReduction="20000"/>
          </a:bodyPr>
          <a:lstStyle/>
          <a:p>
            <a:pPr marL="274320" indent="-273960">
              <a:lnSpc>
                <a:spcPct val="100000"/>
              </a:lnSpc>
              <a:spcBef>
                <a:spcPts val="420"/>
              </a:spcBef>
            </a:pPr>
            <a:r>
              <a:rPr lang="fr-FR" sz="2100" b="1" strike="noStrike" spc="-1" dirty="0">
                <a:solidFill>
                  <a:srgbClr val="000000"/>
                </a:solidFill>
                <a:latin typeface="Candara"/>
              </a:rPr>
              <a:t>Plusieurs actions :</a:t>
            </a:r>
            <a:endParaRPr lang="fr-FR" sz="2100" b="0" strike="noStrike" spc="-1" dirty="0">
              <a:solidFill>
                <a:srgbClr val="073E87"/>
              </a:solidFill>
              <a:latin typeface="Candara"/>
            </a:endParaRPr>
          </a:p>
          <a:p>
            <a:pPr marL="274320" indent="-273960">
              <a:lnSpc>
                <a:spcPct val="100000"/>
              </a:lnSpc>
              <a:spcBef>
                <a:spcPts val="320"/>
              </a:spcBef>
            </a:pPr>
            <a:endParaRPr lang="fr-FR" sz="2100" b="0" strike="noStrike" spc="-1" dirty="0">
              <a:solidFill>
                <a:srgbClr val="073E87"/>
              </a:solidFill>
              <a:latin typeface="Candara"/>
            </a:endParaRPr>
          </a:p>
          <a:p>
            <a:pPr marL="274320" indent="-273960">
              <a:lnSpc>
                <a:spcPct val="100000"/>
              </a:lnSpc>
              <a:spcBef>
                <a:spcPts val="320"/>
              </a:spcBef>
            </a:pPr>
            <a:r>
              <a:rPr lang="fr-FR" sz="1600" b="0" strike="noStrike" spc="-1" dirty="0">
                <a:solidFill>
                  <a:srgbClr val="000000"/>
                </a:solidFill>
                <a:latin typeface="Candara"/>
              </a:rPr>
              <a:t>	</a:t>
            </a:r>
            <a:r>
              <a:rPr lang="fr-FR" b="0" strike="noStrike" spc="-1" dirty="0">
                <a:solidFill>
                  <a:srgbClr val="000000"/>
                </a:solidFill>
                <a:latin typeface="Candara"/>
              </a:rPr>
              <a:t>-  Lutter contre le décrochage avec l’accent mis sur le niveau 6</a:t>
            </a:r>
            <a:r>
              <a:rPr lang="fr-FR" b="0" strike="noStrike" spc="-1" baseline="30000" dirty="0">
                <a:solidFill>
                  <a:srgbClr val="000000"/>
                </a:solidFill>
                <a:latin typeface="Candara"/>
              </a:rPr>
              <a:t>ème</a:t>
            </a:r>
            <a:r>
              <a:rPr lang="fr-FR" b="0" strike="noStrike" spc="-1" dirty="0">
                <a:solidFill>
                  <a:srgbClr val="000000"/>
                </a:solidFill>
                <a:latin typeface="Candara"/>
              </a:rPr>
              <a:t> :</a:t>
            </a:r>
            <a:endParaRPr lang="fr-FR" b="0" strike="noStrike" spc="-1" dirty="0">
              <a:solidFill>
                <a:srgbClr val="073E87"/>
              </a:solidFill>
              <a:latin typeface="Candara"/>
            </a:endParaRPr>
          </a:p>
          <a:p>
            <a:pPr marL="274320" indent="-273960">
              <a:lnSpc>
                <a:spcPct val="100000"/>
              </a:lnSpc>
              <a:spcBef>
                <a:spcPts val="320"/>
              </a:spcBef>
            </a:pPr>
            <a:r>
              <a:rPr lang="fr-FR" b="0" strike="noStrike" spc="-1" dirty="0">
                <a:solidFill>
                  <a:srgbClr val="000000"/>
                </a:solidFill>
                <a:latin typeface="Candara"/>
              </a:rPr>
              <a:t>		L’évaluation unique par compétences en fin de cycle 3 </a:t>
            </a:r>
            <a:endParaRPr lang="fr-FR" b="0" strike="noStrike" spc="-1" dirty="0">
              <a:solidFill>
                <a:srgbClr val="073E87"/>
              </a:solidFill>
              <a:latin typeface="Candara"/>
            </a:endParaRPr>
          </a:p>
          <a:p>
            <a:pPr marL="274320" indent="-273960">
              <a:lnSpc>
                <a:spcPct val="100000"/>
              </a:lnSpc>
              <a:spcBef>
                <a:spcPts val="320"/>
              </a:spcBef>
            </a:pPr>
            <a:r>
              <a:rPr lang="fr-FR" b="0" strike="noStrike" spc="-1" dirty="0">
                <a:solidFill>
                  <a:srgbClr val="000000"/>
                </a:solidFill>
                <a:latin typeface="Candara"/>
              </a:rPr>
              <a:t>		Une opération sac léger pour les 6</a:t>
            </a:r>
            <a:r>
              <a:rPr lang="fr-FR" b="0" strike="noStrike" spc="-1" baseline="30000" dirty="0">
                <a:solidFill>
                  <a:srgbClr val="000000"/>
                </a:solidFill>
                <a:latin typeface="Candara"/>
              </a:rPr>
              <a:t>ème</a:t>
            </a:r>
            <a:r>
              <a:rPr lang="fr-FR" b="0" strike="noStrike" spc="-1" dirty="0">
                <a:solidFill>
                  <a:srgbClr val="000000"/>
                </a:solidFill>
                <a:latin typeface="Candara"/>
              </a:rPr>
              <a:t> avec la possibilité de laisser les livres à la 	maison.</a:t>
            </a:r>
            <a:endParaRPr lang="fr-FR" b="0" strike="noStrike" spc="-1" dirty="0">
              <a:solidFill>
                <a:srgbClr val="073E87"/>
              </a:solidFill>
              <a:latin typeface="Candara"/>
            </a:endParaRPr>
          </a:p>
          <a:p>
            <a:pPr marL="274320" indent="-273960">
              <a:lnSpc>
                <a:spcPct val="100000"/>
              </a:lnSpc>
              <a:spcBef>
                <a:spcPts val="320"/>
              </a:spcBef>
            </a:pPr>
            <a:r>
              <a:rPr lang="fr-FR" b="0" strike="noStrike" spc="-1" dirty="0">
                <a:solidFill>
                  <a:srgbClr val="000000"/>
                </a:solidFill>
                <a:latin typeface="Candara"/>
              </a:rPr>
              <a:t>		La création de </a:t>
            </a:r>
            <a:r>
              <a:rPr lang="fr-FR" b="0" strike="noStrike" spc="-1" dirty="0" err="1">
                <a:solidFill>
                  <a:srgbClr val="000000"/>
                </a:solidFill>
                <a:latin typeface="Candara"/>
              </a:rPr>
              <a:t>Cogni’classes</a:t>
            </a:r>
            <a:r>
              <a:rPr lang="fr-FR" b="0" strike="noStrike" spc="-1" dirty="0">
                <a:solidFill>
                  <a:srgbClr val="000000"/>
                </a:solidFill>
                <a:latin typeface="Candara"/>
              </a:rPr>
              <a:t> en 6</a:t>
            </a:r>
            <a:r>
              <a:rPr lang="fr-FR" b="0" strike="noStrike" spc="-1" baseline="30000" dirty="0">
                <a:solidFill>
                  <a:srgbClr val="000000"/>
                </a:solidFill>
                <a:latin typeface="Candara"/>
              </a:rPr>
              <a:t>ème</a:t>
            </a:r>
            <a:r>
              <a:rPr lang="fr-FR" b="0" strike="noStrike" spc="-1" dirty="0">
                <a:solidFill>
                  <a:srgbClr val="000000"/>
                </a:solidFill>
                <a:latin typeface="Candara"/>
              </a:rPr>
              <a:t> avec des heures dédiées à la métacognition.</a:t>
            </a:r>
            <a:endParaRPr lang="fr-FR" b="0" strike="noStrike" spc="-1" dirty="0">
              <a:solidFill>
                <a:srgbClr val="073E87"/>
              </a:solidFill>
              <a:latin typeface="Candara"/>
            </a:endParaRPr>
          </a:p>
          <a:p>
            <a:pPr marL="274320" indent="-273960">
              <a:lnSpc>
                <a:spcPct val="100000"/>
              </a:lnSpc>
              <a:spcBef>
                <a:spcPts val="320"/>
              </a:spcBef>
            </a:pPr>
            <a:r>
              <a:rPr lang="fr-FR" b="0" strike="noStrike" spc="-1" dirty="0">
                <a:solidFill>
                  <a:srgbClr val="000000"/>
                </a:solidFill>
                <a:latin typeface="Candara"/>
              </a:rPr>
              <a:t>		Les devoirs faits obligatoires pour les élèves de 6</a:t>
            </a:r>
            <a:r>
              <a:rPr lang="fr-FR" b="0" strike="noStrike" spc="-1" baseline="30000" dirty="0">
                <a:solidFill>
                  <a:srgbClr val="000000"/>
                </a:solidFill>
                <a:latin typeface="Candara"/>
              </a:rPr>
              <a:t>ème</a:t>
            </a:r>
            <a:r>
              <a:rPr lang="fr-FR" b="0" strike="noStrike" spc="-1" dirty="0">
                <a:solidFill>
                  <a:srgbClr val="000000"/>
                </a:solidFill>
                <a:latin typeface="Candara"/>
              </a:rPr>
              <a:t>  dans l’emploi du temps en insistant sur la 	mémorisation des leçons plutôt que sur les exercices écrits.</a:t>
            </a:r>
            <a:endParaRPr lang="fr-FR" b="0" strike="noStrike" spc="-1" dirty="0">
              <a:solidFill>
                <a:srgbClr val="073E87"/>
              </a:solidFill>
              <a:latin typeface="Candara"/>
            </a:endParaRPr>
          </a:p>
          <a:p>
            <a:pPr marL="274320" indent="-273960">
              <a:lnSpc>
                <a:spcPct val="100000"/>
              </a:lnSpc>
              <a:spcBef>
                <a:spcPts val="320"/>
              </a:spcBef>
            </a:pPr>
            <a:r>
              <a:rPr lang="fr-FR" b="0" strike="noStrike" spc="-1" dirty="0">
                <a:solidFill>
                  <a:srgbClr val="000000"/>
                </a:solidFill>
                <a:latin typeface="Candara"/>
              </a:rPr>
              <a:t>	 </a:t>
            </a:r>
            <a:endParaRPr lang="fr-FR" b="0" strike="noStrike" spc="-1" dirty="0">
              <a:solidFill>
                <a:srgbClr val="073E87"/>
              </a:solidFill>
              <a:latin typeface="Candara"/>
            </a:endParaRPr>
          </a:p>
          <a:p>
            <a:pPr marL="274320" indent="-273960">
              <a:lnSpc>
                <a:spcPct val="100000"/>
              </a:lnSpc>
              <a:spcBef>
                <a:spcPts val="320"/>
              </a:spcBef>
            </a:pPr>
            <a:r>
              <a:rPr lang="fr-FR" b="0" strike="noStrike" spc="-1" dirty="0">
                <a:solidFill>
                  <a:srgbClr val="000000"/>
                </a:solidFill>
                <a:latin typeface="Candara"/>
              </a:rPr>
              <a:t>	- Laisser le choix du mode d’évaluation au cycle 4.</a:t>
            </a:r>
            <a:endParaRPr lang="fr-FR" b="0" strike="noStrike" spc="-1" dirty="0">
              <a:solidFill>
                <a:srgbClr val="073E87"/>
              </a:solidFill>
              <a:latin typeface="Candara"/>
            </a:endParaRPr>
          </a:p>
          <a:p>
            <a:pPr marL="274320" indent="-273960">
              <a:lnSpc>
                <a:spcPct val="100000"/>
              </a:lnSpc>
              <a:spcBef>
                <a:spcPts val="320"/>
              </a:spcBef>
            </a:pPr>
            <a:r>
              <a:rPr lang="fr-FR" b="0" strike="noStrike" spc="-1" dirty="0">
                <a:solidFill>
                  <a:srgbClr val="000000"/>
                </a:solidFill>
                <a:latin typeface="Candara"/>
              </a:rPr>
              <a:t>	- Accentuer le lien avec les parents grâce au passage en semestre.</a:t>
            </a:r>
            <a:endParaRPr lang="fr-FR" b="0" strike="noStrike" spc="-1" dirty="0">
              <a:solidFill>
                <a:srgbClr val="073E87"/>
              </a:solidFill>
              <a:latin typeface="Candara"/>
            </a:endParaRPr>
          </a:p>
          <a:p>
            <a:pPr marL="274320" indent="-273960">
              <a:lnSpc>
                <a:spcPct val="100000"/>
              </a:lnSpc>
              <a:spcBef>
                <a:spcPts val="320"/>
              </a:spcBef>
            </a:pPr>
            <a:r>
              <a:rPr lang="fr-FR" b="0" strike="noStrike" spc="-1" dirty="0">
                <a:solidFill>
                  <a:srgbClr val="000000"/>
                </a:solidFill>
                <a:latin typeface="Candara"/>
              </a:rPr>
              <a:t>	- Optimiser le suivi des élèves en plaçant les heures de vie de classe dans les EDT pour tous les niveaux.</a:t>
            </a:r>
            <a:endParaRPr lang="fr-FR" b="0" strike="noStrike" spc="-1" dirty="0">
              <a:solidFill>
                <a:srgbClr val="073E87"/>
              </a:solidFill>
              <a:latin typeface="Candara"/>
            </a:endParaRPr>
          </a:p>
          <a:p>
            <a:pPr marL="274320" indent="-273960">
              <a:lnSpc>
                <a:spcPct val="100000"/>
              </a:lnSpc>
              <a:spcBef>
                <a:spcPts val="320"/>
              </a:spcBef>
            </a:pPr>
            <a:endParaRPr lang="fr-FR" b="0" strike="noStrike" spc="-1" dirty="0">
              <a:solidFill>
                <a:srgbClr val="073E87"/>
              </a:solidFill>
              <a:latin typeface="Candara"/>
            </a:endParaRPr>
          </a:p>
          <a:p>
            <a:pPr marL="274320" indent="-273960">
              <a:lnSpc>
                <a:spcPct val="100000"/>
              </a:lnSpc>
              <a:spcBef>
                <a:spcPts val="320"/>
              </a:spcBef>
            </a:pPr>
            <a:r>
              <a:rPr lang="fr-FR" b="0" strike="noStrike" spc="-1" dirty="0">
                <a:solidFill>
                  <a:srgbClr val="000000"/>
                </a:solidFill>
                <a:latin typeface="Candara"/>
              </a:rPr>
              <a:t>	- Encourager la pédagogie de projet en interdisciplinarité sur des thèmes liés à l’environnement, l’ouverture sur le monde, la culture, le vivre ensemble.</a:t>
            </a:r>
            <a:endParaRPr lang="fr-FR" b="0" strike="noStrike" spc="-1" dirty="0">
              <a:solidFill>
                <a:srgbClr val="073E87"/>
              </a:solidFill>
              <a:latin typeface="Candara"/>
            </a:endParaRPr>
          </a:p>
          <a:p>
            <a:pPr marL="274320" indent="-273960">
              <a:lnSpc>
                <a:spcPct val="100000"/>
              </a:lnSpc>
              <a:spcBef>
                <a:spcPts val="320"/>
              </a:spcBef>
            </a:pPr>
            <a:endParaRPr lang="fr-FR" b="0" strike="noStrike" spc="-1" dirty="0">
              <a:solidFill>
                <a:srgbClr val="073E87"/>
              </a:solidFill>
              <a:latin typeface="Candara"/>
            </a:endParaRPr>
          </a:p>
          <a:p>
            <a:pPr marL="274320" indent="-273960">
              <a:lnSpc>
                <a:spcPct val="100000"/>
              </a:lnSpc>
              <a:spcBef>
                <a:spcPts val="320"/>
              </a:spcBef>
            </a:pPr>
            <a:r>
              <a:rPr lang="fr-FR" b="0" strike="noStrike" spc="-1" dirty="0">
                <a:solidFill>
                  <a:srgbClr val="000000"/>
                </a:solidFill>
                <a:latin typeface="Candara"/>
              </a:rPr>
              <a:t>	- Poursuivre les efforts pour le bien-être des élèves et des personnels avec l’accès aux espaces aménagés comme le FSE, le CDI, l’Espace Emeraude </a:t>
            </a:r>
            <a:r>
              <a:rPr lang="fr-FR" b="0" strike="noStrike" spc="-1" dirty="0" err="1">
                <a:solidFill>
                  <a:srgbClr val="000000"/>
                </a:solidFill>
                <a:latin typeface="Candara"/>
              </a:rPr>
              <a:t>etc</a:t>
            </a:r>
            <a:r>
              <a:rPr lang="fr-FR" b="0" strike="noStrike" spc="-1" dirty="0">
                <a:solidFill>
                  <a:srgbClr val="000000"/>
                </a:solidFill>
                <a:latin typeface="Candara"/>
              </a:rPr>
              <a:t>…</a:t>
            </a:r>
            <a:endParaRPr lang="fr-FR" b="0" strike="noStrike" spc="-1" dirty="0">
              <a:solidFill>
                <a:srgbClr val="073E87"/>
              </a:solidFill>
              <a:latin typeface="Candara"/>
            </a:endParaRPr>
          </a:p>
          <a:p>
            <a:pPr marL="274320" indent="-273960">
              <a:lnSpc>
                <a:spcPct val="100000"/>
              </a:lnSpc>
              <a:spcBef>
                <a:spcPts val="320"/>
              </a:spcBef>
            </a:pPr>
            <a:endParaRPr lang="fr-FR" b="0" strike="noStrike" spc="-1" dirty="0">
              <a:solidFill>
                <a:srgbClr val="073E87"/>
              </a:solidFill>
              <a:latin typeface="Candara"/>
            </a:endParaRPr>
          </a:p>
          <a:p>
            <a:pPr marL="274320" indent="-273960">
              <a:lnSpc>
                <a:spcPct val="100000"/>
              </a:lnSpc>
              <a:spcBef>
                <a:spcPts val="320"/>
              </a:spcBef>
            </a:pPr>
            <a:r>
              <a:rPr lang="fr-FR" b="0" strike="noStrike" spc="-1" dirty="0">
                <a:solidFill>
                  <a:srgbClr val="000000"/>
                </a:solidFill>
                <a:latin typeface="Candara"/>
              </a:rPr>
              <a:t>	- Continuer le projet de persévérance scolaire avec les élèves décrocheurs.</a:t>
            </a:r>
            <a:endParaRPr lang="fr-FR" b="0" strike="noStrike" spc="-1" dirty="0">
              <a:solidFill>
                <a:srgbClr val="073E87"/>
              </a:solidFill>
              <a:latin typeface="Candara"/>
            </a:endParaRPr>
          </a:p>
          <a:p>
            <a:pPr marL="274320" indent="-273960">
              <a:lnSpc>
                <a:spcPct val="100000"/>
              </a:lnSpc>
              <a:spcBef>
                <a:spcPts val="320"/>
              </a:spcBef>
            </a:pPr>
            <a:endParaRPr lang="fr-FR" b="0" strike="noStrike" spc="-1" dirty="0">
              <a:solidFill>
                <a:srgbClr val="073E87"/>
              </a:solidFill>
              <a:latin typeface="Candara"/>
            </a:endParaRPr>
          </a:p>
          <a:p>
            <a:pPr marL="274320" indent="-273960">
              <a:lnSpc>
                <a:spcPct val="100000"/>
              </a:lnSpc>
              <a:spcBef>
                <a:spcPts val="320"/>
              </a:spcBef>
            </a:pPr>
            <a:r>
              <a:rPr lang="fr-FR" b="0" strike="noStrike" spc="-1" dirty="0">
                <a:solidFill>
                  <a:srgbClr val="000000"/>
                </a:solidFill>
                <a:latin typeface="Candara"/>
              </a:rPr>
              <a:t>	- Aider les parents à s’adapter aux exigences numériques de l’ENT</a:t>
            </a:r>
            <a:endParaRPr lang="fr-FR" b="0" strike="noStrike" spc="-1" dirty="0">
              <a:solidFill>
                <a:srgbClr val="073E87"/>
              </a:solidFill>
              <a:latin typeface="Candara"/>
            </a:endParaRPr>
          </a:p>
          <a:p>
            <a:pPr marL="274320" indent="-273960">
              <a:lnSpc>
                <a:spcPct val="100000"/>
              </a:lnSpc>
              <a:spcBef>
                <a:spcPts val="320"/>
              </a:spcBef>
            </a:pPr>
            <a:r>
              <a:rPr lang="fr-FR" b="0" strike="noStrike" spc="-1" dirty="0">
                <a:solidFill>
                  <a:srgbClr val="000000"/>
                </a:solidFill>
                <a:latin typeface="Candara"/>
              </a:rPr>
              <a:t>	</a:t>
            </a:r>
            <a:endParaRPr lang="fr-FR" b="0" strike="noStrike" spc="-1" dirty="0">
              <a:solidFill>
                <a:srgbClr val="073E87"/>
              </a:solidFill>
              <a:latin typeface="Candara"/>
            </a:endParaRPr>
          </a:p>
        </p:txBody>
      </p:sp>
      <p:sp>
        <p:nvSpPr>
          <p:cNvPr id="166" name="TextShape 2"/>
          <p:cNvSpPr txBox="1"/>
          <p:nvPr/>
        </p:nvSpPr>
        <p:spPr>
          <a:xfrm>
            <a:off x="457200" y="338400"/>
            <a:ext cx="8229240" cy="1252440"/>
          </a:xfrm>
          <a:prstGeom prst="rect">
            <a:avLst/>
          </a:prstGeom>
          <a:noFill/>
          <a:ln>
            <a:noFill/>
          </a:ln>
        </p:spPr>
        <p:txBody>
          <a:bodyPr anchor="ctr"/>
          <a:lstStyle/>
          <a:p>
            <a:pPr algn="ctr">
              <a:lnSpc>
                <a:spcPct val="100000"/>
              </a:lnSpc>
            </a:pPr>
            <a:r>
              <a:rPr lang="fr-FR" sz="4400" b="0" strike="noStrike" spc="-1">
                <a:solidFill>
                  <a:srgbClr val="000000"/>
                </a:solidFill>
                <a:latin typeface="Candara"/>
              </a:rPr>
              <a:t>La rentrée 2018</a:t>
            </a:r>
            <a:endParaRPr lang="fr-FR" sz="4400" b="0" strike="noStrike" spc="-1">
              <a:solidFill>
                <a:srgbClr val="FFFFFF"/>
              </a:solidFill>
              <a:latin typeface="Lucida Sans Unicode"/>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8" name="Table 1"/>
          <p:cNvGraphicFramePr/>
          <p:nvPr/>
        </p:nvGraphicFramePr>
        <p:xfrm>
          <a:off x="395640" y="2709000"/>
          <a:ext cx="7408800" cy="2286000"/>
        </p:xfrm>
        <a:graphic>
          <a:graphicData uri="http://schemas.openxmlformats.org/drawingml/2006/table">
            <a:tbl>
              <a:tblPr/>
              <a:tblGrid>
                <a:gridCol w="1343520"/>
                <a:gridCol w="1126080"/>
                <a:gridCol w="1130760"/>
                <a:gridCol w="1338840"/>
                <a:gridCol w="1234800"/>
                <a:gridCol w="1234800"/>
              </a:tblGrid>
              <a:tr h="1006200">
                <a:tc>
                  <a:txBody>
                    <a:bodyPr/>
                    <a:lstStyle/>
                    <a:p>
                      <a:endParaRPr lang="fr-F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Cadres sup</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Cadres Moy</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Employés, artisans, commerçants</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Ouvriers, inactifs</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Non renseigné</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320400">
                <a:tc>
                  <a:txBody>
                    <a:bodyPr/>
                    <a:lstStyle/>
                    <a:p>
                      <a:pPr>
                        <a:lnSpc>
                          <a:spcPct val="100000"/>
                        </a:lnSpc>
                      </a:pPr>
                      <a:r>
                        <a:rPr lang="fr-FR" sz="1800" b="0" strike="noStrike" spc="-1">
                          <a:solidFill>
                            <a:srgbClr val="000000"/>
                          </a:solidFill>
                          <a:latin typeface="Candara"/>
                        </a:rPr>
                        <a:t>2015-2016</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12%</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8.1%</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18.4%</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61%</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0.6%</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320400">
                <a:tc>
                  <a:txBody>
                    <a:bodyPr/>
                    <a:lstStyle/>
                    <a:p>
                      <a:pPr>
                        <a:lnSpc>
                          <a:spcPct val="100000"/>
                        </a:lnSpc>
                      </a:pPr>
                      <a:r>
                        <a:rPr lang="fr-FR" sz="1800" b="0" strike="noStrike" spc="-1">
                          <a:solidFill>
                            <a:srgbClr val="000000"/>
                          </a:solidFill>
                          <a:latin typeface="Candara"/>
                        </a:rPr>
                        <a:t>2016-2017</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10.9%</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7.2%</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20.2%</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60.1%</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1.5%</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320400">
                <a:tc>
                  <a:txBody>
                    <a:bodyPr/>
                    <a:lstStyle/>
                    <a:p>
                      <a:pPr>
                        <a:lnSpc>
                          <a:spcPct val="100000"/>
                        </a:lnSpc>
                      </a:pPr>
                      <a:r>
                        <a:rPr lang="fr-FR" sz="1800" b="0" strike="noStrike" spc="-1">
                          <a:solidFill>
                            <a:srgbClr val="000000"/>
                          </a:solidFill>
                          <a:latin typeface="Candara"/>
                        </a:rPr>
                        <a:t>2017-2018</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13.1%</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5.9%</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17.3%</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FF0000"/>
                          </a:solidFill>
                          <a:latin typeface="Candara"/>
                        </a:rPr>
                        <a:t>54.6%</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FF0000"/>
                          </a:solidFill>
                          <a:latin typeface="Candara"/>
                        </a:rPr>
                        <a:t>9.1%</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
        <p:nvSpPr>
          <p:cNvPr id="109" name="TextShape 2"/>
          <p:cNvSpPr txBox="1"/>
          <p:nvPr/>
        </p:nvSpPr>
        <p:spPr>
          <a:xfrm>
            <a:off x="457200" y="338400"/>
            <a:ext cx="8229240" cy="1252440"/>
          </a:xfrm>
          <a:prstGeom prst="rect">
            <a:avLst/>
          </a:prstGeom>
          <a:noFill/>
          <a:ln>
            <a:noFill/>
          </a:ln>
        </p:spPr>
        <p:txBody>
          <a:bodyPr anchor="ctr">
            <a:normAutofit/>
          </a:bodyPr>
          <a:lstStyle/>
          <a:p>
            <a:pPr algn="ctr">
              <a:lnSpc>
                <a:spcPct val="100000"/>
              </a:lnSpc>
            </a:pPr>
            <a:r>
              <a:rPr lang="fr-FR" sz="3600" b="0" strike="noStrike" spc="-1">
                <a:solidFill>
                  <a:srgbClr val="000000"/>
                </a:solidFill>
                <a:latin typeface="Candara"/>
              </a:rPr>
              <a:t>Répartition des CSP</a:t>
            </a:r>
            <a:r>
              <a:t/>
            </a:r>
            <a:br/>
            <a:r>
              <a:rPr lang="fr-FR" sz="3600" b="0" strike="noStrike" spc="-1">
                <a:solidFill>
                  <a:srgbClr val="000000"/>
                </a:solidFill>
                <a:latin typeface="Candara"/>
              </a:rPr>
              <a:t>2017-2018</a:t>
            </a:r>
            <a:endParaRPr lang="fr-FR" sz="3600" b="0" strike="noStrike" spc="-1">
              <a:solidFill>
                <a:srgbClr val="FFFFFF"/>
              </a:solidFill>
              <a:latin typeface="Lucida Sans Unicode"/>
            </a:endParaRPr>
          </a:p>
        </p:txBody>
      </p:sp>
      <p:sp>
        <p:nvSpPr>
          <p:cNvPr id="110" name="CustomShape 3"/>
          <p:cNvSpPr/>
          <p:nvPr/>
        </p:nvSpPr>
        <p:spPr>
          <a:xfrm>
            <a:off x="5357880" y="5214960"/>
            <a:ext cx="2428560" cy="1080"/>
          </a:xfrm>
          <a:custGeom>
            <a:avLst/>
            <a:gdLst/>
            <a:ahLst/>
            <a:cxnLst/>
            <a:rect l="l" t="t" r="r" b="b"/>
            <a:pathLst>
              <a:path w="21600" h="21600">
                <a:moveTo>
                  <a:pt x="0" y="0"/>
                </a:moveTo>
                <a:lnTo>
                  <a:pt x="21600" y="21600"/>
                </a:lnTo>
              </a:path>
            </a:pathLst>
          </a:custGeom>
          <a:noFill/>
          <a:ln w="19080">
            <a:solidFill>
              <a:srgbClr val="FF0000"/>
            </a:solidFill>
            <a:round/>
            <a:headEnd type="triangle" w="med" len="med"/>
            <a:tailEnd type="triangle" w="med" len="med"/>
          </a:ln>
        </p:spPr>
        <p:style>
          <a:lnRef idx="1">
            <a:schemeClr val="accent1"/>
          </a:lnRef>
          <a:fillRef idx="0">
            <a:schemeClr val="accent1"/>
          </a:fillRef>
          <a:effectRef idx="0">
            <a:schemeClr val="accent1"/>
          </a:effectRef>
          <a:fontRef idx="minor"/>
        </p:style>
      </p:sp>
      <p:sp>
        <p:nvSpPr>
          <p:cNvPr id="111" name="CustomShape 4"/>
          <p:cNvSpPr/>
          <p:nvPr/>
        </p:nvSpPr>
        <p:spPr>
          <a:xfrm>
            <a:off x="6072120" y="5429160"/>
            <a:ext cx="107136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800" b="0" strike="noStrike" spc="-1">
                <a:latin typeface="Lucida Sans Unicode"/>
                <a:ea typeface="Lucida Sans Unicode"/>
              </a:rPr>
              <a:t>  63.7%</a:t>
            </a:r>
            <a:endParaRPr lang="fr-FR" sz="1800" b="0" strike="noStrike" spc="-1">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extShape 1"/>
          <p:cNvSpPr txBox="1"/>
          <p:nvPr/>
        </p:nvSpPr>
        <p:spPr>
          <a:xfrm>
            <a:off x="871920" y="1643040"/>
            <a:ext cx="7408080" cy="4482720"/>
          </a:xfrm>
          <a:prstGeom prst="rect">
            <a:avLst/>
          </a:prstGeom>
          <a:noFill/>
          <a:ln>
            <a:noFill/>
          </a:ln>
        </p:spPr>
        <p:txBody>
          <a:bodyPr/>
          <a:lstStyle/>
          <a:p>
            <a:pPr marL="274320" indent="-273960">
              <a:lnSpc>
                <a:spcPct val="100000"/>
              </a:lnSpc>
              <a:spcBef>
                <a:spcPts val="561"/>
              </a:spcBef>
              <a:buClr>
                <a:srgbClr val="000000"/>
              </a:buClr>
              <a:buFont typeface="Wingdings" charset="2"/>
              <a:buChar char=""/>
            </a:pPr>
            <a:r>
              <a:rPr lang="fr-FR" sz="2800" b="0" strike="noStrike" spc="-1">
                <a:solidFill>
                  <a:srgbClr val="000000"/>
                </a:solidFill>
                <a:latin typeface="Candara"/>
              </a:rPr>
              <a:t>Orientation </a:t>
            </a:r>
            <a:endParaRPr lang="fr-FR" sz="2800" b="0" strike="noStrike" spc="-1">
              <a:solidFill>
                <a:srgbClr val="073E87"/>
              </a:solidFill>
              <a:latin typeface="Candara"/>
            </a:endParaRPr>
          </a:p>
          <a:p>
            <a:pPr marL="274320" indent="-273960">
              <a:lnSpc>
                <a:spcPct val="100000"/>
              </a:lnSpc>
              <a:spcBef>
                <a:spcPts val="479"/>
              </a:spcBef>
            </a:pPr>
            <a:r>
              <a:rPr lang="fr-FR" sz="2400" b="0" strike="noStrike" spc="-1">
                <a:solidFill>
                  <a:srgbClr val="000000"/>
                </a:solidFill>
                <a:latin typeface="Candara"/>
              </a:rPr>
              <a:t>	 - 2</a:t>
            </a:r>
            <a:r>
              <a:rPr lang="fr-FR" sz="2400" b="0" strike="noStrike" spc="-1" baseline="30000">
                <a:solidFill>
                  <a:srgbClr val="000000"/>
                </a:solidFill>
                <a:latin typeface="Candara"/>
              </a:rPr>
              <a:t>nd</a:t>
            </a:r>
            <a:r>
              <a:rPr lang="fr-FR" sz="2400" b="0" strike="noStrike" spc="-1">
                <a:solidFill>
                  <a:srgbClr val="000000"/>
                </a:solidFill>
                <a:latin typeface="Candara"/>
              </a:rPr>
              <a:t> Général : 70 élèves soit 46% avec 51 filles</a:t>
            </a:r>
            <a:endParaRPr lang="fr-FR" sz="2400" b="0" strike="noStrike" spc="-1">
              <a:solidFill>
                <a:srgbClr val="073E87"/>
              </a:solidFill>
              <a:latin typeface="Candara"/>
            </a:endParaRPr>
          </a:p>
          <a:p>
            <a:pPr marL="576360" lvl="1" indent="-273960">
              <a:lnSpc>
                <a:spcPct val="100000"/>
              </a:lnSpc>
              <a:spcBef>
                <a:spcPts val="439"/>
              </a:spcBef>
              <a:buClr>
                <a:srgbClr val="000000"/>
              </a:buClr>
              <a:buFont typeface="Symbol"/>
              <a:buChar char="-"/>
            </a:pPr>
            <a:r>
              <a:rPr lang="fr-FR" sz="2200" b="0" strike="noStrike" spc="-1">
                <a:solidFill>
                  <a:srgbClr val="000000"/>
                </a:solidFill>
                <a:latin typeface="Candara"/>
              </a:rPr>
              <a:t>2</a:t>
            </a:r>
            <a:r>
              <a:rPr lang="fr-FR" sz="2200" b="0" strike="noStrike" spc="-1" baseline="30000">
                <a:solidFill>
                  <a:srgbClr val="000000"/>
                </a:solidFill>
                <a:latin typeface="Candara"/>
              </a:rPr>
              <a:t>nd</a:t>
            </a:r>
            <a:r>
              <a:rPr lang="fr-FR" sz="2200" b="0" strike="noStrike" spc="-1">
                <a:solidFill>
                  <a:srgbClr val="000000"/>
                </a:solidFill>
                <a:latin typeface="Candara"/>
              </a:rPr>
              <a:t> PRO : 58 élèves soit 37% </a:t>
            </a:r>
            <a:endParaRPr lang="fr-FR" sz="2200" b="0" strike="noStrike" spc="-1">
              <a:solidFill>
                <a:srgbClr val="073E87"/>
              </a:solidFill>
              <a:latin typeface="Candara"/>
            </a:endParaRPr>
          </a:p>
          <a:p>
            <a:pPr marL="576360" lvl="1" indent="-273960">
              <a:lnSpc>
                <a:spcPct val="100000"/>
              </a:lnSpc>
              <a:spcBef>
                <a:spcPts val="439"/>
              </a:spcBef>
              <a:buClr>
                <a:srgbClr val="000000"/>
              </a:buClr>
              <a:buFont typeface="Symbol"/>
              <a:buChar char="-"/>
            </a:pPr>
            <a:r>
              <a:rPr lang="fr-FR" sz="2200" b="0" strike="noStrike" spc="-1">
                <a:solidFill>
                  <a:srgbClr val="000000"/>
                </a:solidFill>
                <a:latin typeface="Candara"/>
              </a:rPr>
              <a:t>1</a:t>
            </a:r>
            <a:r>
              <a:rPr lang="fr-FR" sz="2200" b="0" strike="noStrike" spc="-1" baseline="30000">
                <a:solidFill>
                  <a:srgbClr val="000000"/>
                </a:solidFill>
                <a:latin typeface="Candara"/>
              </a:rPr>
              <a:t>ère</a:t>
            </a:r>
            <a:r>
              <a:rPr lang="fr-FR" sz="2200" b="0" strike="noStrike" spc="-1">
                <a:solidFill>
                  <a:srgbClr val="000000"/>
                </a:solidFill>
                <a:latin typeface="Candara"/>
              </a:rPr>
              <a:t> CAP : 31 élèves soit 20% ( en comptant les 4 élèves ULIS)</a:t>
            </a:r>
            <a:endParaRPr lang="fr-FR" sz="2200" b="0" strike="noStrike" spc="-1">
              <a:solidFill>
                <a:srgbClr val="073E87"/>
              </a:solidFill>
              <a:latin typeface="Candara"/>
            </a:endParaRPr>
          </a:p>
          <a:p>
            <a:endParaRPr lang="fr-FR" sz="2200" b="0" strike="noStrike" spc="-1">
              <a:solidFill>
                <a:srgbClr val="073E87"/>
              </a:solidFill>
              <a:latin typeface="Candara"/>
            </a:endParaRPr>
          </a:p>
          <a:p>
            <a:pPr lvl="1" indent="177840">
              <a:lnSpc>
                <a:spcPct val="100000"/>
              </a:lnSpc>
              <a:spcBef>
                <a:spcPts val="479"/>
              </a:spcBef>
              <a:buClr>
                <a:srgbClr val="000000"/>
              </a:buClr>
              <a:buFont typeface="Wingdings" charset="2"/>
              <a:buChar char=""/>
            </a:pPr>
            <a:r>
              <a:rPr lang="fr-FR" sz="2400" b="0" strike="noStrike" spc="-1">
                <a:solidFill>
                  <a:srgbClr val="000000"/>
                </a:solidFill>
                <a:latin typeface="Candara"/>
              </a:rPr>
              <a:t>Résultats à l’oral du brevet</a:t>
            </a:r>
            <a:endParaRPr lang="fr-FR" sz="2400" b="0" strike="noStrike" spc="-1">
              <a:solidFill>
                <a:srgbClr val="073E87"/>
              </a:solidFill>
              <a:latin typeface="Candara"/>
            </a:endParaRPr>
          </a:p>
          <a:p>
            <a:r>
              <a:rPr lang="fr-FR" sz="2200" b="0" strike="noStrike" spc="-1">
                <a:solidFill>
                  <a:srgbClr val="000000"/>
                </a:solidFill>
                <a:latin typeface="Candara"/>
              </a:rPr>
              <a:t>- </a:t>
            </a:r>
            <a:r>
              <a:rPr lang="fr-FR" sz="2000" b="0" strike="noStrike" spc="-1">
                <a:solidFill>
                  <a:srgbClr val="000000"/>
                </a:solidFill>
                <a:latin typeface="Candara"/>
              </a:rPr>
              <a:t>Moyenne : 77,6 pts sur 100</a:t>
            </a:r>
            <a:endParaRPr lang="fr-FR" sz="2000" b="0" strike="noStrike" spc="-1">
              <a:solidFill>
                <a:srgbClr val="073E87"/>
              </a:solidFill>
              <a:latin typeface="Candara"/>
            </a:endParaRPr>
          </a:p>
          <a:p>
            <a:r>
              <a:rPr lang="fr-FR" sz="2000" b="0" strike="noStrike" spc="-1">
                <a:solidFill>
                  <a:srgbClr val="000000"/>
                </a:solidFill>
                <a:latin typeface="Candara"/>
              </a:rPr>
              <a:t>- Minimum : 20 pts sur 100</a:t>
            </a:r>
            <a:endParaRPr lang="fr-FR" sz="2000" b="0" strike="noStrike" spc="-1">
              <a:solidFill>
                <a:srgbClr val="073E87"/>
              </a:solidFill>
              <a:latin typeface="Candara"/>
            </a:endParaRPr>
          </a:p>
          <a:p>
            <a:r>
              <a:rPr lang="fr-FR" sz="2000" b="0" strike="noStrike" spc="-1">
                <a:solidFill>
                  <a:srgbClr val="000000"/>
                </a:solidFill>
                <a:latin typeface="Candara"/>
              </a:rPr>
              <a:t>- Maximum : 100 pts sur 100</a:t>
            </a:r>
            <a:endParaRPr lang="fr-FR" sz="2000" b="0" strike="noStrike" spc="-1">
              <a:solidFill>
                <a:srgbClr val="073E87"/>
              </a:solidFill>
              <a:latin typeface="Candara"/>
            </a:endParaRPr>
          </a:p>
        </p:txBody>
      </p:sp>
      <p:sp>
        <p:nvSpPr>
          <p:cNvPr id="113" name="TextShape 2"/>
          <p:cNvSpPr txBox="1"/>
          <p:nvPr/>
        </p:nvSpPr>
        <p:spPr>
          <a:xfrm>
            <a:off x="457200" y="338400"/>
            <a:ext cx="8229240" cy="1252440"/>
          </a:xfrm>
          <a:prstGeom prst="rect">
            <a:avLst/>
          </a:prstGeom>
          <a:noFill/>
          <a:ln>
            <a:noFill/>
          </a:ln>
        </p:spPr>
        <p:txBody>
          <a:bodyPr anchor="ctr"/>
          <a:lstStyle/>
          <a:p>
            <a:pPr algn="ctr">
              <a:lnSpc>
                <a:spcPct val="100000"/>
              </a:lnSpc>
            </a:pPr>
            <a:r>
              <a:rPr lang="fr-FR" sz="4400" b="0" strike="noStrike" spc="-1">
                <a:solidFill>
                  <a:srgbClr val="000000"/>
                </a:solidFill>
                <a:latin typeface="Candara"/>
              </a:rPr>
              <a:t>Résultats</a:t>
            </a:r>
            <a:endParaRPr lang="fr-FR" sz="4400" b="0" strike="noStrike" spc="-1">
              <a:solidFill>
                <a:srgbClr val="FFFFFF"/>
              </a:solidFill>
              <a:latin typeface="Lucida Sans Unicode"/>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4" name="Table 1"/>
          <p:cNvGraphicFramePr/>
          <p:nvPr/>
        </p:nvGraphicFramePr>
        <p:xfrm>
          <a:off x="785880" y="1571760"/>
          <a:ext cx="7408440" cy="4724400"/>
        </p:xfrm>
        <a:graphic>
          <a:graphicData uri="http://schemas.openxmlformats.org/drawingml/2006/table">
            <a:tbl>
              <a:tblPr/>
              <a:tblGrid>
                <a:gridCol w="2467440"/>
                <a:gridCol w="1238400"/>
                <a:gridCol w="1234080"/>
                <a:gridCol w="1234080"/>
                <a:gridCol w="1234440"/>
              </a:tblGrid>
              <a:tr h="320400">
                <a:tc>
                  <a:txBody>
                    <a:bodyPr/>
                    <a:lstStyle/>
                    <a:p>
                      <a:pPr algn="ctr">
                        <a:lnSpc>
                          <a:spcPct val="100000"/>
                        </a:lnSpc>
                      </a:pPr>
                      <a:r>
                        <a:rPr lang="fr-FR" sz="1800" b="0" strike="noStrike" spc="-1">
                          <a:solidFill>
                            <a:srgbClr val="000000"/>
                          </a:solidFill>
                          <a:latin typeface="Candara"/>
                        </a:rPr>
                        <a:t>Compétences </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Niveau D</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Niveau C</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Niveau B</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Niveau A</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448920">
                <a:tc>
                  <a:txBody>
                    <a:bodyPr/>
                    <a:lstStyle/>
                    <a:p>
                      <a:pPr>
                        <a:lnSpc>
                          <a:spcPct val="100000"/>
                        </a:lnSpc>
                      </a:pPr>
                      <a:r>
                        <a:rPr lang="fr-FR" sz="1400" b="0" strike="noStrike" spc="-1">
                          <a:solidFill>
                            <a:srgbClr val="000000"/>
                          </a:solidFill>
                          <a:latin typeface="Calibri"/>
                        </a:rPr>
                        <a:t>D1.1 - Langue française à l'oral et à l'écrit</a:t>
                      </a:r>
                      <a:endParaRPr lang="fr-FR" sz="1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9%</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33%</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39%</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22%</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448920">
                <a:tc>
                  <a:txBody>
                    <a:bodyPr/>
                    <a:lstStyle/>
                    <a:p>
                      <a:pPr>
                        <a:lnSpc>
                          <a:spcPct val="100000"/>
                        </a:lnSpc>
                      </a:pPr>
                      <a:r>
                        <a:rPr lang="fr-FR" sz="1400" b="0" strike="noStrike" spc="-1">
                          <a:solidFill>
                            <a:srgbClr val="000000"/>
                          </a:solidFill>
                          <a:latin typeface="Calibri"/>
                        </a:rPr>
                        <a:t>D1.2 - Langues étrangères et régionales</a:t>
                      </a:r>
                      <a:endParaRPr lang="fr-FR" sz="1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11%</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38%</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36%</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16%</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627480">
                <a:tc>
                  <a:txBody>
                    <a:bodyPr/>
                    <a:lstStyle/>
                    <a:p>
                      <a:pPr>
                        <a:lnSpc>
                          <a:spcPct val="100000"/>
                        </a:lnSpc>
                      </a:pPr>
                      <a:r>
                        <a:rPr lang="fr-FR" sz="1400" b="0" strike="noStrike" spc="-1">
                          <a:solidFill>
                            <a:srgbClr val="000000"/>
                          </a:solidFill>
                          <a:latin typeface="Calibri"/>
                        </a:rPr>
                        <a:t>D1.3 - Langages mathématiques, scientifiques et informatiques</a:t>
                      </a:r>
                      <a:endParaRPr lang="fr-FR" sz="1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8%</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33%</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46%</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16%</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448920">
                <a:tc>
                  <a:txBody>
                    <a:bodyPr/>
                    <a:lstStyle/>
                    <a:p>
                      <a:pPr>
                        <a:lnSpc>
                          <a:spcPct val="100000"/>
                        </a:lnSpc>
                      </a:pPr>
                      <a:r>
                        <a:rPr lang="fr-FR" sz="1400" b="0" strike="noStrike" spc="-1">
                          <a:solidFill>
                            <a:srgbClr val="000000"/>
                          </a:solidFill>
                          <a:latin typeface="Calibri"/>
                        </a:rPr>
                        <a:t>D1.4 - Langage des arts et du corps</a:t>
                      </a:r>
                      <a:endParaRPr lang="fr-FR" sz="1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3%</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10%</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71%</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20%</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448920">
                <a:tc>
                  <a:txBody>
                    <a:bodyPr/>
                    <a:lstStyle/>
                    <a:p>
                      <a:pPr>
                        <a:lnSpc>
                          <a:spcPct val="100000"/>
                        </a:lnSpc>
                      </a:pPr>
                      <a:r>
                        <a:rPr lang="fr-FR" sz="1400" b="0" strike="noStrike" spc="-1">
                          <a:solidFill>
                            <a:srgbClr val="000000"/>
                          </a:solidFill>
                          <a:latin typeface="Calibri"/>
                        </a:rPr>
                        <a:t>D2 - Les méthodes et outils pour apprendre</a:t>
                      </a:r>
                      <a:endParaRPr lang="fr-FR" sz="1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6%</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25%</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55%</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17%</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448920">
                <a:tc>
                  <a:txBody>
                    <a:bodyPr/>
                    <a:lstStyle/>
                    <a:p>
                      <a:pPr>
                        <a:lnSpc>
                          <a:spcPct val="100000"/>
                        </a:lnSpc>
                      </a:pPr>
                      <a:r>
                        <a:rPr lang="fr-FR" sz="1400" b="0" strike="noStrike" spc="-1">
                          <a:solidFill>
                            <a:srgbClr val="000000"/>
                          </a:solidFill>
                          <a:latin typeface="Calibri"/>
                        </a:rPr>
                        <a:t>D3 - La formation de la personne et du citoyen</a:t>
                      </a:r>
                      <a:endParaRPr lang="fr-FR" sz="1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3%</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22%</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53%</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25%</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448920">
                <a:tc>
                  <a:txBody>
                    <a:bodyPr/>
                    <a:lstStyle/>
                    <a:p>
                      <a:pPr>
                        <a:lnSpc>
                          <a:spcPct val="100000"/>
                        </a:lnSpc>
                      </a:pPr>
                      <a:r>
                        <a:rPr lang="fr-FR" sz="1400" b="0" strike="noStrike" spc="-1">
                          <a:solidFill>
                            <a:srgbClr val="000000"/>
                          </a:solidFill>
                          <a:latin typeface="Calibri"/>
                        </a:rPr>
                        <a:t>D4 - Les systèmes naturels et les systèmes techniques</a:t>
                      </a:r>
                      <a:endParaRPr lang="fr-FR" sz="1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4%</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26%</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55%</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17%</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448920">
                <a:tc>
                  <a:txBody>
                    <a:bodyPr/>
                    <a:lstStyle/>
                    <a:p>
                      <a:pPr>
                        <a:lnSpc>
                          <a:spcPct val="100000"/>
                        </a:lnSpc>
                      </a:pPr>
                      <a:r>
                        <a:rPr lang="fr-FR" sz="1400" b="0" strike="noStrike" spc="-1">
                          <a:solidFill>
                            <a:srgbClr val="000000"/>
                          </a:solidFill>
                          <a:latin typeface="Calibri"/>
                        </a:rPr>
                        <a:t>D5 - Les représentations du monde et l'activité humaine</a:t>
                      </a:r>
                      <a:endParaRPr lang="fr-FR" sz="1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4%</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32%</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51%</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17%</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
        <p:nvSpPr>
          <p:cNvPr id="115" name="TextShape 2"/>
          <p:cNvSpPr txBox="1"/>
          <p:nvPr/>
        </p:nvSpPr>
        <p:spPr>
          <a:xfrm>
            <a:off x="457200" y="338400"/>
            <a:ext cx="8229240" cy="1252440"/>
          </a:xfrm>
          <a:prstGeom prst="rect">
            <a:avLst/>
          </a:prstGeom>
          <a:noFill/>
          <a:ln>
            <a:noFill/>
          </a:ln>
        </p:spPr>
        <p:txBody>
          <a:bodyPr anchor="ctr"/>
          <a:lstStyle/>
          <a:p>
            <a:pPr algn="ctr">
              <a:lnSpc>
                <a:spcPct val="100000"/>
              </a:lnSpc>
            </a:pPr>
            <a:r>
              <a:rPr lang="fr-FR" sz="4400" b="0" strike="noStrike" spc="-1">
                <a:solidFill>
                  <a:srgbClr val="000000"/>
                </a:solidFill>
                <a:latin typeface="Candara"/>
              </a:rPr>
              <a:t>Compétences fin de cycle 4</a:t>
            </a:r>
            <a:endParaRPr lang="fr-FR" sz="4400" b="0" strike="noStrike" spc="-1">
              <a:solidFill>
                <a:srgbClr val="FFFFFF"/>
              </a:solidFill>
              <a:latin typeface="Lucida Sans Unicode"/>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6" name="Table 1"/>
          <p:cNvGraphicFramePr/>
          <p:nvPr/>
        </p:nvGraphicFramePr>
        <p:xfrm>
          <a:off x="500040" y="1928880"/>
          <a:ext cx="7779960" cy="1554480"/>
        </p:xfrm>
        <a:graphic>
          <a:graphicData uri="http://schemas.openxmlformats.org/drawingml/2006/table">
            <a:tbl>
              <a:tblPr/>
              <a:tblGrid>
                <a:gridCol w="1285560"/>
                <a:gridCol w="714240"/>
                <a:gridCol w="785520"/>
                <a:gridCol w="785520"/>
                <a:gridCol w="750240"/>
                <a:gridCol w="864360"/>
                <a:gridCol w="864360"/>
                <a:gridCol w="864360"/>
                <a:gridCol w="865800"/>
              </a:tblGrid>
              <a:tr h="397080">
                <a:tc>
                  <a:txBody>
                    <a:bodyPr/>
                    <a:lstStyle/>
                    <a:p>
                      <a:pPr algn="ctr">
                        <a:lnSpc>
                          <a:spcPct val="100000"/>
                        </a:lnSpc>
                      </a:pPr>
                      <a:r>
                        <a:rPr lang="fr-FR" sz="1200" b="0" strike="noStrike" spc="-1">
                          <a:solidFill>
                            <a:srgbClr val="000000"/>
                          </a:solidFill>
                          <a:latin typeface="Candara"/>
                        </a:rPr>
                        <a:t>Série</a:t>
                      </a:r>
                      <a:endParaRPr lang="fr-FR" sz="12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200" b="0" strike="noStrike" spc="-1">
                          <a:solidFill>
                            <a:srgbClr val="000000"/>
                          </a:solidFill>
                          <a:latin typeface="Candara"/>
                        </a:rPr>
                        <a:t>Absents</a:t>
                      </a:r>
                      <a:endParaRPr lang="fr-FR" sz="12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200" b="0" strike="noStrike" spc="-1">
                          <a:solidFill>
                            <a:srgbClr val="000000"/>
                          </a:solidFill>
                          <a:latin typeface="Candara"/>
                        </a:rPr>
                        <a:t>Admis</a:t>
                      </a:r>
                      <a:endParaRPr lang="fr-FR" sz="12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200" b="0" strike="noStrike" spc="-1">
                          <a:solidFill>
                            <a:srgbClr val="000000"/>
                          </a:solidFill>
                          <a:latin typeface="Candara"/>
                        </a:rPr>
                        <a:t>Mention AB</a:t>
                      </a:r>
                      <a:endParaRPr lang="fr-FR" sz="12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200" b="0" strike="noStrike" spc="-1">
                          <a:solidFill>
                            <a:srgbClr val="000000"/>
                          </a:solidFill>
                          <a:latin typeface="Candara"/>
                        </a:rPr>
                        <a:t>Mention Bien</a:t>
                      </a:r>
                      <a:endParaRPr lang="fr-FR" sz="12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200" b="0" strike="noStrike" spc="-1">
                          <a:solidFill>
                            <a:srgbClr val="000000"/>
                          </a:solidFill>
                          <a:latin typeface="Candara"/>
                        </a:rPr>
                        <a:t>Mention TBien</a:t>
                      </a:r>
                      <a:endParaRPr lang="fr-FR" sz="12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200" b="0" strike="noStrike" spc="-1">
                          <a:solidFill>
                            <a:srgbClr val="000000"/>
                          </a:solidFill>
                          <a:latin typeface="Candara"/>
                        </a:rPr>
                        <a:t>Refusés</a:t>
                      </a:r>
                      <a:endParaRPr lang="fr-FR" sz="12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200" b="0" strike="noStrike" spc="-1">
                          <a:solidFill>
                            <a:srgbClr val="000000"/>
                          </a:solidFill>
                          <a:latin typeface="Candara"/>
                        </a:rPr>
                        <a:t>Total résultats</a:t>
                      </a:r>
                      <a:endParaRPr lang="fr-FR" sz="12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200" b="0" strike="noStrike" spc="-1">
                          <a:solidFill>
                            <a:srgbClr val="000000"/>
                          </a:solidFill>
                          <a:latin typeface="Candara"/>
                        </a:rPr>
                        <a:t>Total admis</a:t>
                      </a:r>
                      <a:endParaRPr lang="fr-FR" sz="12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362160">
                <a:tc>
                  <a:txBody>
                    <a:bodyPr/>
                    <a:lstStyle/>
                    <a:p>
                      <a:pPr algn="ctr">
                        <a:lnSpc>
                          <a:spcPct val="100000"/>
                        </a:lnSpc>
                      </a:pPr>
                      <a:r>
                        <a:rPr lang="fr-FR" sz="1200" b="0" strike="noStrike" spc="-1">
                          <a:solidFill>
                            <a:srgbClr val="000000"/>
                          </a:solidFill>
                          <a:latin typeface="Candara"/>
                        </a:rPr>
                        <a:t>Générale</a:t>
                      </a:r>
                      <a:endParaRPr lang="fr-FR" sz="12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1</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21</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24</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30</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17</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40</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133</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93</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362160">
                <a:tc>
                  <a:txBody>
                    <a:bodyPr/>
                    <a:lstStyle/>
                    <a:p>
                      <a:pPr algn="ctr">
                        <a:lnSpc>
                          <a:spcPct val="100000"/>
                        </a:lnSpc>
                      </a:pPr>
                      <a:r>
                        <a:rPr lang="fr-FR" sz="1200" b="0" strike="noStrike" spc="-1">
                          <a:solidFill>
                            <a:srgbClr val="000000"/>
                          </a:solidFill>
                          <a:latin typeface="Candara"/>
                        </a:rPr>
                        <a:t>Professionnelle</a:t>
                      </a:r>
                      <a:endParaRPr lang="fr-FR" sz="12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lang="fr-F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6</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7</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4</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3</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4</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24</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20</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361440">
                <a:tc>
                  <a:txBody>
                    <a:bodyPr/>
                    <a:lstStyle/>
                    <a:p>
                      <a:pPr algn="ctr">
                        <a:lnSpc>
                          <a:spcPct val="100000"/>
                        </a:lnSpc>
                      </a:pPr>
                      <a:r>
                        <a:rPr lang="fr-FR" sz="1200" b="0" strike="noStrike" spc="-1">
                          <a:solidFill>
                            <a:srgbClr val="000000"/>
                          </a:solidFill>
                          <a:latin typeface="Candara"/>
                        </a:rPr>
                        <a:t>Total résultats</a:t>
                      </a:r>
                      <a:endParaRPr lang="fr-FR" sz="12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1</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27</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31</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34</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20</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44</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157</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fr-FR" sz="1800" b="0" strike="noStrike" spc="-1">
                          <a:solidFill>
                            <a:srgbClr val="000000"/>
                          </a:solidFill>
                          <a:latin typeface="Candara"/>
                        </a:rPr>
                        <a:t>133</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
        <p:nvSpPr>
          <p:cNvPr id="117" name="TextShape 2"/>
          <p:cNvSpPr txBox="1"/>
          <p:nvPr/>
        </p:nvSpPr>
        <p:spPr>
          <a:xfrm>
            <a:off x="457200" y="338400"/>
            <a:ext cx="8229240" cy="1252440"/>
          </a:xfrm>
          <a:prstGeom prst="rect">
            <a:avLst/>
          </a:prstGeom>
          <a:noFill/>
          <a:ln>
            <a:noFill/>
          </a:ln>
        </p:spPr>
        <p:txBody>
          <a:bodyPr anchor="ctr"/>
          <a:lstStyle/>
          <a:p>
            <a:pPr algn="ctr">
              <a:lnSpc>
                <a:spcPct val="100000"/>
              </a:lnSpc>
            </a:pPr>
            <a:r>
              <a:rPr lang="fr-FR" sz="4400" b="0" strike="noStrike" spc="-1">
                <a:solidFill>
                  <a:srgbClr val="000000"/>
                </a:solidFill>
                <a:latin typeface="Candara"/>
              </a:rPr>
              <a:t>Résultats brevet blanc</a:t>
            </a:r>
            <a:endParaRPr lang="fr-FR" sz="4400" b="0" strike="noStrike" spc="-1">
              <a:solidFill>
                <a:srgbClr val="FFFFFF"/>
              </a:solidFill>
              <a:latin typeface="Lucida Sans Unicode"/>
            </a:endParaRPr>
          </a:p>
        </p:txBody>
      </p:sp>
      <p:graphicFrame>
        <p:nvGraphicFramePr>
          <p:cNvPr id="118" name="Table 3"/>
          <p:cNvGraphicFramePr/>
          <p:nvPr/>
        </p:nvGraphicFramePr>
        <p:xfrm>
          <a:off x="1428840" y="4143240"/>
          <a:ext cx="6095520" cy="1112040"/>
        </p:xfrm>
        <a:graphic>
          <a:graphicData uri="http://schemas.openxmlformats.org/drawingml/2006/table">
            <a:tbl>
              <a:tblPr/>
              <a:tblGrid>
                <a:gridCol w="2031840"/>
                <a:gridCol w="2031840"/>
                <a:gridCol w="2031840"/>
              </a:tblGrid>
              <a:tr h="370800">
                <a:tc>
                  <a:txBody>
                    <a:bodyPr/>
                    <a:lstStyle/>
                    <a:p>
                      <a:pPr algn="ctr">
                        <a:lnSpc>
                          <a:spcPct val="100000"/>
                        </a:lnSpc>
                      </a:pPr>
                      <a:r>
                        <a:rPr lang="fr-FR" sz="1200" b="0" strike="noStrike" spc="-1">
                          <a:solidFill>
                            <a:srgbClr val="000000"/>
                          </a:solidFill>
                          <a:latin typeface="Candara"/>
                        </a:rPr>
                        <a:t>Série</a:t>
                      </a:r>
                      <a:endParaRPr lang="fr-FR" sz="12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400" b="0" strike="noStrike" spc="-1">
                          <a:solidFill>
                            <a:srgbClr val="000000"/>
                          </a:solidFill>
                          <a:latin typeface="Candara"/>
                        </a:rPr>
                        <a:t>Admis</a:t>
                      </a:r>
                      <a:endParaRPr lang="fr-FR" sz="1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400" b="0" strike="noStrike" spc="-1">
                          <a:solidFill>
                            <a:srgbClr val="000000"/>
                          </a:solidFill>
                          <a:latin typeface="Candara"/>
                        </a:rPr>
                        <a:t>Mentions</a:t>
                      </a:r>
                      <a:endParaRPr lang="fr-FR" sz="1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370800">
                <a:tc>
                  <a:txBody>
                    <a:bodyPr/>
                    <a:lstStyle/>
                    <a:p>
                      <a:pPr algn="ctr">
                        <a:lnSpc>
                          <a:spcPct val="100000"/>
                        </a:lnSpc>
                      </a:pPr>
                      <a:r>
                        <a:rPr lang="fr-FR" sz="1200" b="0" strike="noStrike" spc="-1">
                          <a:solidFill>
                            <a:srgbClr val="000000"/>
                          </a:solidFill>
                          <a:latin typeface="Candara"/>
                        </a:rPr>
                        <a:t>Générale</a:t>
                      </a:r>
                      <a:endParaRPr lang="fr-FR" sz="12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70%</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53%</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370440">
                <a:tc>
                  <a:txBody>
                    <a:bodyPr/>
                    <a:lstStyle/>
                    <a:p>
                      <a:pPr algn="ctr">
                        <a:lnSpc>
                          <a:spcPct val="100000"/>
                        </a:lnSpc>
                      </a:pPr>
                      <a:r>
                        <a:rPr lang="fr-FR" sz="1200" b="0" strike="noStrike" spc="-1">
                          <a:solidFill>
                            <a:srgbClr val="000000"/>
                          </a:solidFill>
                          <a:latin typeface="Candara"/>
                        </a:rPr>
                        <a:t>Professionnelle</a:t>
                      </a:r>
                      <a:endParaRPr lang="fr-FR" sz="12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83%</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58%</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extShape 1"/>
          <p:cNvSpPr txBox="1"/>
          <p:nvPr/>
        </p:nvSpPr>
        <p:spPr>
          <a:xfrm>
            <a:off x="642960" y="2643120"/>
            <a:ext cx="8229240" cy="1252440"/>
          </a:xfrm>
          <a:prstGeom prst="rect">
            <a:avLst/>
          </a:prstGeom>
          <a:noFill/>
          <a:ln>
            <a:noFill/>
          </a:ln>
        </p:spPr>
        <p:txBody>
          <a:bodyPr anchor="ctr">
            <a:normAutofit fontScale="92500" lnSpcReduction="10000"/>
          </a:bodyPr>
          <a:lstStyle/>
          <a:p>
            <a:pPr algn="ctr">
              <a:lnSpc>
                <a:spcPct val="100000"/>
              </a:lnSpc>
            </a:pPr>
            <a:r>
              <a:rPr lang="fr-FR" sz="4400" b="1" strike="noStrike" spc="-1">
                <a:solidFill>
                  <a:srgbClr val="000000"/>
                </a:solidFill>
                <a:latin typeface="Candara"/>
              </a:rPr>
              <a:t>BILANS VIE SCOLAIRE</a:t>
            </a:r>
            <a:r>
              <a:t/>
            </a:r>
            <a:br/>
            <a:endParaRPr lang="fr-FR" sz="4400" b="0" strike="noStrike" spc="-1">
              <a:solidFill>
                <a:srgbClr val="FFFFFF"/>
              </a:solidFill>
              <a:latin typeface="Lucida Sans Unicode"/>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0" name="Table 1"/>
          <p:cNvGraphicFramePr/>
          <p:nvPr/>
        </p:nvGraphicFramePr>
        <p:xfrm>
          <a:off x="827640" y="1412640"/>
          <a:ext cx="6984360" cy="5160000"/>
        </p:xfrm>
        <a:graphic>
          <a:graphicData uri="http://schemas.openxmlformats.org/drawingml/2006/table">
            <a:tbl>
              <a:tblPr/>
              <a:tblGrid>
                <a:gridCol w="955080"/>
                <a:gridCol w="1193760"/>
                <a:gridCol w="1193760"/>
                <a:gridCol w="1193760"/>
                <a:gridCol w="1253520"/>
                <a:gridCol w="1194480"/>
              </a:tblGrid>
              <a:tr h="982800">
                <a:tc>
                  <a:txBody>
                    <a:bodyPr/>
                    <a:lstStyle/>
                    <a:p>
                      <a:pPr algn="ctr">
                        <a:lnSpc>
                          <a:spcPct val="100000"/>
                        </a:lnSpc>
                      </a:pPr>
                      <a:r>
                        <a:rPr lang="fr-FR" sz="1400" b="1" strike="noStrike" spc="-1">
                          <a:solidFill>
                            <a:srgbClr val="000000"/>
                          </a:solidFill>
                          <a:latin typeface="Candara"/>
                        </a:rPr>
                        <a:t>Année scolaire</a:t>
                      </a:r>
                      <a:endParaRPr lang="fr-FR" sz="1400" b="0" strike="noStrike" spc="-1">
                        <a:latin typeface="Arial"/>
                      </a:endParaRPr>
                    </a:p>
                    <a:p>
                      <a:pPr algn="ctr">
                        <a:lnSpc>
                          <a:spcPct val="100000"/>
                        </a:lnSpc>
                      </a:pPr>
                      <a:r>
                        <a:rPr lang="fr-FR" sz="1400" b="1" strike="noStrike" spc="-1">
                          <a:solidFill>
                            <a:srgbClr val="000000"/>
                          </a:solidFill>
                          <a:latin typeface="Candara"/>
                        </a:rPr>
                        <a:t>2017-2018</a:t>
                      </a:r>
                      <a:endParaRPr lang="fr-FR" sz="1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400" b="1" strike="noStrike" spc="-1">
                          <a:solidFill>
                            <a:srgbClr val="000000"/>
                          </a:solidFill>
                          <a:latin typeface="Candara"/>
                        </a:rPr>
                        <a:t>Exclusions de cours</a:t>
                      </a:r>
                      <a:endParaRPr lang="fr-FR" sz="1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400" b="1" strike="noStrike" spc="-1">
                          <a:solidFill>
                            <a:srgbClr val="000000"/>
                          </a:solidFill>
                          <a:latin typeface="Candara"/>
                        </a:rPr>
                        <a:t>Exclusions</a:t>
                      </a:r>
                      <a:endParaRPr lang="fr-FR" sz="1400" b="0" strike="noStrike" spc="-1">
                        <a:latin typeface="Arial"/>
                      </a:endParaRPr>
                    </a:p>
                    <a:p>
                      <a:pPr algn="ctr">
                        <a:lnSpc>
                          <a:spcPct val="100000"/>
                        </a:lnSpc>
                      </a:pPr>
                      <a:r>
                        <a:rPr lang="fr-FR" sz="1400" b="1" strike="noStrike" spc="-1">
                          <a:solidFill>
                            <a:srgbClr val="000000"/>
                          </a:solidFill>
                          <a:latin typeface="Candara"/>
                        </a:rPr>
                        <a:t>/inclusions</a:t>
                      </a:r>
                      <a:endParaRPr lang="fr-FR" sz="1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400" b="1" strike="noStrike" spc="-1">
                          <a:solidFill>
                            <a:srgbClr val="000000"/>
                          </a:solidFill>
                          <a:latin typeface="Candara"/>
                        </a:rPr>
                        <a:t>Exclusions temporaires  de l’établissement</a:t>
                      </a:r>
                      <a:endParaRPr lang="fr-FR" sz="1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400" b="1" strike="noStrike" spc="-1">
                          <a:solidFill>
                            <a:srgbClr val="000000"/>
                          </a:solidFill>
                          <a:latin typeface="Candara"/>
                        </a:rPr>
                        <a:t>Exclusion définitive de l’établissement</a:t>
                      </a:r>
                      <a:endParaRPr lang="fr-FR" sz="1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400" b="1" strike="noStrike" spc="-1">
                          <a:solidFill>
                            <a:srgbClr val="000000"/>
                          </a:solidFill>
                          <a:latin typeface="Candara"/>
                        </a:rPr>
                        <a:t>Autres punitions</a:t>
                      </a:r>
                      <a:endParaRPr lang="fr-FR" sz="1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962280">
                <a:tc>
                  <a:txBody>
                    <a:bodyPr/>
                    <a:lstStyle/>
                    <a:p>
                      <a:pPr algn="ctr">
                        <a:lnSpc>
                          <a:spcPct val="100000"/>
                        </a:lnSpc>
                      </a:pPr>
                      <a:r>
                        <a:rPr lang="fr-FR" sz="1800" b="0" strike="noStrike" spc="-1">
                          <a:solidFill>
                            <a:srgbClr val="000000"/>
                          </a:solidFill>
                          <a:latin typeface="Candara"/>
                        </a:rPr>
                        <a:t>3</a:t>
                      </a:r>
                      <a:r>
                        <a:rPr lang="fr-FR" sz="1800" b="0" strike="noStrike" spc="-1" baseline="30000">
                          <a:solidFill>
                            <a:srgbClr val="000000"/>
                          </a:solidFill>
                          <a:latin typeface="Candara"/>
                        </a:rPr>
                        <a:t>ème</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68</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3</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12</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2</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100</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970200">
                <a:tc>
                  <a:txBody>
                    <a:bodyPr/>
                    <a:lstStyle/>
                    <a:p>
                      <a:pPr algn="ctr">
                        <a:lnSpc>
                          <a:spcPct val="100000"/>
                        </a:lnSpc>
                      </a:pPr>
                      <a:r>
                        <a:rPr lang="fr-FR" sz="1800" b="0" strike="noStrike" spc="-1">
                          <a:solidFill>
                            <a:srgbClr val="000000"/>
                          </a:solidFill>
                          <a:latin typeface="Candara"/>
                        </a:rPr>
                        <a:t>4</a:t>
                      </a:r>
                      <a:r>
                        <a:rPr lang="fr-FR" sz="1800" b="0" strike="noStrike" spc="-1" baseline="30000">
                          <a:solidFill>
                            <a:srgbClr val="000000"/>
                          </a:solidFill>
                          <a:latin typeface="Candara"/>
                        </a:rPr>
                        <a:t>ème</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18</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7</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14</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0</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138</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1035000">
                <a:tc>
                  <a:txBody>
                    <a:bodyPr/>
                    <a:lstStyle/>
                    <a:p>
                      <a:pPr algn="ctr">
                        <a:lnSpc>
                          <a:spcPct val="100000"/>
                        </a:lnSpc>
                      </a:pPr>
                      <a:r>
                        <a:rPr lang="fr-FR" sz="1800" b="0" strike="noStrike" spc="-1">
                          <a:solidFill>
                            <a:srgbClr val="000000"/>
                          </a:solidFill>
                          <a:latin typeface="Candara"/>
                        </a:rPr>
                        <a:t>5</a:t>
                      </a:r>
                      <a:r>
                        <a:rPr lang="fr-FR" sz="1800" b="0" strike="noStrike" spc="-1" baseline="30000">
                          <a:solidFill>
                            <a:srgbClr val="000000"/>
                          </a:solidFill>
                          <a:latin typeface="Candara"/>
                        </a:rPr>
                        <a:t>ème</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52</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7</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14</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0</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FF0000"/>
                          </a:solidFill>
                          <a:latin typeface="Candara"/>
                        </a:rPr>
                        <a:t>151</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r h="1034280">
                <a:tc>
                  <a:txBody>
                    <a:bodyPr/>
                    <a:lstStyle/>
                    <a:p>
                      <a:pPr algn="ctr">
                        <a:lnSpc>
                          <a:spcPct val="100000"/>
                        </a:lnSpc>
                      </a:pPr>
                      <a:r>
                        <a:rPr lang="fr-FR" sz="1800" b="0" strike="noStrike" spc="-1">
                          <a:solidFill>
                            <a:srgbClr val="000000"/>
                          </a:solidFill>
                          <a:latin typeface="Candara"/>
                        </a:rPr>
                        <a:t>6</a:t>
                      </a:r>
                      <a:r>
                        <a:rPr lang="fr-FR" sz="1800" b="0" strike="noStrike" spc="-1" baseline="30000">
                          <a:solidFill>
                            <a:srgbClr val="000000"/>
                          </a:solidFill>
                          <a:latin typeface="Candara"/>
                        </a:rPr>
                        <a:t>ème</a:t>
                      </a:r>
                      <a:endParaRPr lang="fr-FR" sz="1800" b="0" strike="noStrike" spc="-1">
                        <a:latin typeface="Arial"/>
                      </a:endParaRPr>
                    </a:p>
                    <a:p>
                      <a:pPr algn="ctr">
                        <a:lnSpc>
                          <a:spcPct val="100000"/>
                        </a:lnSpc>
                      </a:pP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10</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FF0000"/>
                          </a:solidFill>
                          <a:latin typeface="Candara"/>
                        </a:rPr>
                        <a:t>8</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2</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000000"/>
                          </a:solidFill>
                          <a:latin typeface="Candara"/>
                        </a:rPr>
                        <a:t>0</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fr-FR" sz="1800" b="0" strike="noStrike" spc="-1">
                          <a:solidFill>
                            <a:srgbClr val="FF0000"/>
                          </a:solidFill>
                          <a:latin typeface="Candara"/>
                        </a:rPr>
                        <a:t>174</a:t>
                      </a:r>
                      <a:endParaRPr lang="fr-FR" sz="18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
        <p:nvSpPr>
          <p:cNvPr id="121" name="TextShape 2"/>
          <p:cNvSpPr txBox="1"/>
          <p:nvPr/>
        </p:nvSpPr>
        <p:spPr>
          <a:xfrm>
            <a:off x="3990960" y="6250320"/>
            <a:ext cx="1161360" cy="364680"/>
          </a:xfrm>
          <a:prstGeom prst="rect">
            <a:avLst/>
          </a:prstGeom>
          <a:noFill/>
          <a:ln>
            <a:noFill/>
          </a:ln>
        </p:spPr>
        <p:txBody>
          <a:bodyPr anchor="ctr"/>
          <a:lstStyle/>
          <a:p>
            <a:pPr algn="ctr">
              <a:lnSpc>
                <a:spcPct val="100000"/>
              </a:lnSpc>
            </a:pPr>
            <a:fld id="{B229A6A7-527D-418E-BF85-B00965BAE302}" type="slidenum">
              <a:rPr lang="fr-FR" sz="1000" b="0" strike="noStrike" spc="-1">
                <a:solidFill>
                  <a:srgbClr val="073E87"/>
                </a:solidFill>
                <a:latin typeface="Lucida Sans Unicode"/>
                <a:ea typeface="Lucida Sans Unicode"/>
              </a:rPr>
              <a:pPr algn="ctr">
                <a:lnSpc>
                  <a:spcPct val="100000"/>
                </a:lnSpc>
              </a:pPr>
              <a:t>9</a:t>
            </a:fld>
            <a:endParaRPr lang="fr-FR" sz="1000" b="0" strike="noStrike" spc="-1">
              <a:latin typeface="Times New Roman"/>
            </a:endParaRPr>
          </a:p>
        </p:txBody>
      </p:sp>
      <p:sp>
        <p:nvSpPr>
          <p:cNvPr id="122" name="TextShape 3"/>
          <p:cNvSpPr txBox="1"/>
          <p:nvPr/>
        </p:nvSpPr>
        <p:spPr>
          <a:xfrm>
            <a:off x="457200" y="338400"/>
            <a:ext cx="8229240" cy="1252440"/>
          </a:xfrm>
          <a:prstGeom prst="rect">
            <a:avLst/>
          </a:prstGeom>
          <a:noFill/>
          <a:ln>
            <a:noFill/>
          </a:ln>
        </p:spPr>
        <p:txBody>
          <a:bodyPr anchor="ctr">
            <a:normAutofit/>
          </a:bodyPr>
          <a:lstStyle/>
          <a:p>
            <a:pPr algn="ctr">
              <a:lnSpc>
                <a:spcPct val="100000"/>
              </a:lnSpc>
            </a:pPr>
            <a:r>
              <a:rPr lang="fr-FR" sz="4100" b="0" strike="noStrike" spc="-1">
                <a:solidFill>
                  <a:srgbClr val="000000"/>
                </a:solidFill>
                <a:latin typeface="Candara"/>
              </a:rPr>
              <a:t>Bilan des punitions et sanctions</a:t>
            </a:r>
            <a:endParaRPr lang="fr-FR" sz="4100" b="0" strike="noStrike" spc="-1">
              <a:solidFill>
                <a:srgbClr val="FFFFFF"/>
              </a:solidFill>
              <a:latin typeface="Lucida Sans Unicode"/>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6123</TotalTime>
  <Words>1632</Words>
  <Application>LibreOffice/5.4.5.1$Windows_X86_64 LibreOffice_project/79c9829dd5d8054ec39a82dc51cd9eff340dbee8</Application>
  <PresentationFormat>Affichage à l'écran (4:3)</PresentationFormat>
  <Paragraphs>639</Paragraphs>
  <Slides>30</Slides>
  <Notes>1</Notes>
  <HiddenSlides>0</HiddenSlides>
  <MMClips>0</MMClips>
  <ScaleCrop>false</ScaleCrop>
  <HeadingPairs>
    <vt:vector size="4" baseType="variant">
      <vt:variant>
        <vt:lpstr>Thème</vt:lpstr>
      </vt:variant>
      <vt:variant>
        <vt:i4>2</vt:i4>
      </vt:variant>
      <vt:variant>
        <vt:lpstr>Titres des diapositives</vt:lpstr>
      </vt:variant>
      <vt:variant>
        <vt:i4>30</vt:i4>
      </vt:variant>
    </vt:vector>
  </HeadingPairs>
  <TitlesOfParts>
    <vt:vector size="32" baseType="lpstr">
      <vt:lpstr>Office Theme</vt:lpstr>
      <vt:lpstr>Office Theme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BILAN ANNEE SCOLAIRE 2016 - 2017</dc:title>
  <dc:subject/>
  <dc:creator>principal</dc:creator>
  <dc:description/>
  <cp:lastModifiedBy>secretariat2</cp:lastModifiedBy>
  <cp:revision>346</cp:revision>
  <dcterms:modified xsi:type="dcterms:W3CDTF">2020-06-04T06:07:22Z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Affichage à l'écran (4:3)</vt:lpwstr>
  </property>
  <property fmtid="{D5CDD505-2E9C-101B-9397-08002B2CF9AE}" pid="9" name="ScaleCrop">
    <vt:bool>false</vt:bool>
  </property>
  <property fmtid="{D5CDD505-2E9C-101B-9397-08002B2CF9AE}" pid="10" name="ShareDoc">
    <vt:bool>false</vt:bool>
  </property>
  <property fmtid="{D5CDD505-2E9C-101B-9397-08002B2CF9AE}" pid="11" name="Slides">
    <vt:i4>30</vt:i4>
  </property>
</Properties>
</file>