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7"/>
  </p:notesMasterIdLst>
  <p:sldIdLst>
    <p:sldId id="256" r:id="rId3"/>
    <p:sldId id="257" r:id="rId4"/>
    <p:sldId id="258" r:id="rId5"/>
    <p:sldId id="259" r:id="rId6"/>
    <p:sldId id="260" r:id="rId7"/>
    <p:sldId id="261" r:id="rId8"/>
    <p:sldId id="287" r:id="rId9"/>
    <p:sldId id="262" r:id="rId10"/>
    <p:sldId id="297" r:id="rId11"/>
    <p:sldId id="298" r:id="rId12"/>
    <p:sldId id="263" r:id="rId13"/>
    <p:sldId id="290" r:id="rId14"/>
    <p:sldId id="265" r:id="rId15"/>
    <p:sldId id="266" r:id="rId16"/>
    <p:sldId id="267" r:id="rId17"/>
    <p:sldId id="268" r:id="rId18"/>
    <p:sldId id="277" r:id="rId19"/>
    <p:sldId id="270" r:id="rId20"/>
    <p:sldId id="269" r:id="rId21"/>
    <p:sldId id="271" r:id="rId22"/>
    <p:sldId id="272" r:id="rId23"/>
    <p:sldId id="273" r:id="rId24"/>
    <p:sldId id="275" r:id="rId25"/>
    <p:sldId id="292" r:id="rId26"/>
    <p:sldId id="294" r:id="rId27"/>
    <p:sldId id="295" r:id="rId28"/>
    <p:sldId id="279" r:id="rId29"/>
    <p:sldId id="276" r:id="rId30"/>
    <p:sldId id="296" r:id="rId31"/>
    <p:sldId id="280" r:id="rId32"/>
    <p:sldId id="281" r:id="rId33"/>
    <p:sldId id="282" r:id="rId34"/>
    <p:sldId id="283" r:id="rId35"/>
    <p:sldId id="284" r:id="rId3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rincipal\Desktop\CLG%20LA%20CHATOIRE\STATISTIQUES\R&#233;sultats%202018-20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rincipal\Desktop\CLG%20LA%20CHATOIRE\STATISTIQUES\R&#233;sultats%202018-201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rincipal\Desktop\CLG%20LA%20CHATOIRE\STATISTIQUES\R&#233;sultats%202018-201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bar"/>
        <c:grouping val="clustered"/>
        <c:ser>
          <c:idx val="0"/>
          <c:order val="0"/>
          <c:tx>
            <c:strRef>
              <c:f>'Répartition sociale'!$A$2</c:f>
              <c:strCache>
                <c:ptCount val="1"/>
                <c:pt idx="0">
                  <c:v>2015-2016 </c:v>
                </c:pt>
              </c:strCache>
            </c:strRef>
          </c:tx>
          <c:dLbls>
            <c:showVal val="1"/>
          </c:dLbls>
          <c:cat>
            <c:strRef>
              <c:f>'Répartition sociale'!$B$1:$F$1</c:f>
              <c:strCache>
                <c:ptCount val="5"/>
                <c:pt idx="0">
                  <c:v>Cadres sup </c:v>
                </c:pt>
                <c:pt idx="1">
                  <c:v>Cadres Moy </c:v>
                </c:pt>
                <c:pt idx="2">
                  <c:v>Employés, artisans, commerçants </c:v>
                </c:pt>
                <c:pt idx="3">
                  <c:v>Ouvriers, inactifs </c:v>
                </c:pt>
                <c:pt idx="4">
                  <c:v>Non renseigné </c:v>
                </c:pt>
              </c:strCache>
            </c:strRef>
          </c:cat>
          <c:val>
            <c:numRef>
              <c:f>'Répartition sociale'!$B$2:$F$2</c:f>
              <c:numCache>
                <c:formatCode>0%</c:formatCode>
                <c:ptCount val="5"/>
                <c:pt idx="0">
                  <c:v>0.12000000000000002</c:v>
                </c:pt>
                <c:pt idx="1">
                  <c:v>8.0000000000000043E-2</c:v>
                </c:pt>
                <c:pt idx="2">
                  <c:v>0.18400000000000014</c:v>
                </c:pt>
                <c:pt idx="3">
                  <c:v>0.61000000000000054</c:v>
                </c:pt>
                <c:pt idx="4">
                  <c:v>6.0000000000000062E-3</c:v>
                </c:pt>
              </c:numCache>
            </c:numRef>
          </c:val>
        </c:ser>
        <c:ser>
          <c:idx val="1"/>
          <c:order val="1"/>
          <c:tx>
            <c:strRef>
              <c:f>'Répartition sociale'!$A$3</c:f>
              <c:strCache>
                <c:ptCount val="1"/>
                <c:pt idx="0">
                  <c:v>2016-2017 </c:v>
                </c:pt>
              </c:strCache>
            </c:strRef>
          </c:tx>
          <c:dLbls>
            <c:showVal val="1"/>
          </c:dLbls>
          <c:cat>
            <c:strRef>
              <c:f>'Répartition sociale'!$B$1:$F$1</c:f>
              <c:strCache>
                <c:ptCount val="5"/>
                <c:pt idx="0">
                  <c:v>Cadres sup </c:v>
                </c:pt>
                <c:pt idx="1">
                  <c:v>Cadres Moy </c:v>
                </c:pt>
                <c:pt idx="2">
                  <c:v>Employés, artisans, commerçants </c:v>
                </c:pt>
                <c:pt idx="3">
                  <c:v>Ouvriers, inactifs </c:v>
                </c:pt>
                <c:pt idx="4">
                  <c:v>Non renseigné </c:v>
                </c:pt>
              </c:strCache>
            </c:strRef>
          </c:cat>
          <c:val>
            <c:numRef>
              <c:f>'Répartition sociale'!$B$3:$F$3</c:f>
              <c:numCache>
                <c:formatCode>0%</c:formatCode>
                <c:ptCount val="5"/>
                <c:pt idx="0">
                  <c:v>0.10900000000000007</c:v>
                </c:pt>
                <c:pt idx="1">
                  <c:v>7.2000000000000022E-2</c:v>
                </c:pt>
                <c:pt idx="2">
                  <c:v>0.20200000000000001</c:v>
                </c:pt>
                <c:pt idx="3">
                  <c:v>0.60100000000000053</c:v>
                </c:pt>
                <c:pt idx="4">
                  <c:v>1.4999999999999998E-2</c:v>
                </c:pt>
              </c:numCache>
            </c:numRef>
          </c:val>
        </c:ser>
        <c:ser>
          <c:idx val="2"/>
          <c:order val="2"/>
          <c:tx>
            <c:strRef>
              <c:f>'Répartition sociale'!$A$4</c:f>
              <c:strCache>
                <c:ptCount val="1"/>
                <c:pt idx="0">
                  <c:v>2017-2018 </c:v>
                </c:pt>
              </c:strCache>
            </c:strRef>
          </c:tx>
          <c:dLbls>
            <c:showVal val="1"/>
          </c:dLbls>
          <c:cat>
            <c:strRef>
              <c:f>'Répartition sociale'!$B$1:$F$1</c:f>
              <c:strCache>
                <c:ptCount val="5"/>
                <c:pt idx="0">
                  <c:v>Cadres sup </c:v>
                </c:pt>
                <c:pt idx="1">
                  <c:v>Cadres Moy </c:v>
                </c:pt>
                <c:pt idx="2">
                  <c:v>Employés, artisans, commerçants </c:v>
                </c:pt>
                <c:pt idx="3">
                  <c:v>Ouvriers, inactifs </c:v>
                </c:pt>
                <c:pt idx="4">
                  <c:v>Non renseigné </c:v>
                </c:pt>
              </c:strCache>
            </c:strRef>
          </c:cat>
          <c:val>
            <c:numRef>
              <c:f>'Répartition sociale'!$B$4:$F$4</c:f>
              <c:numCache>
                <c:formatCode>0%</c:formatCode>
                <c:ptCount val="5"/>
                <c:pt idx="0">
                  <c:v>0.13100000000000001</c:v>
                </c:pt>
                <c:pt idx="1">
                  <c:v>5.9000000000000039E-2</c:v>
                </c:pt>
                <c:pt idx="2">
                  <c:v>0.17300000000000001</c:v>
                </c:pt>
                <c:pt idx="3">
                  <c:v>0.54600000000000004</c:v>
                </c:pt>
                <c:pt idx="4">
                  <c:v>9.1000000000000025E-2</c:v>
                </c:pt>
              </c:numCache>
            </c:numRef>
          </c:val>
        </c:ser>
        <c:ser>
          <c:idx val="3"/>
          <c:order val="3"/>
          <c:tx>
            <c:strRef>
              <c:f>'Répartition sociale'!$A$5</c:f>
              <c:strCache>
                <c:ptCount val="1"/>
                <c:pt idx="0">
                  <c:v>2018-2019 </c:v>
                </c:pt>
              </c:strCache>
            </c:strRef>
          </c:tx>
          <c:dLbls>
            <c:showVal val="1"/>
          </c:dLbls>
          <c:cat>
            <c:strRef>
              <c:f>'Répartition sociale'!$B$1:$F$1</c:f>
              <c:strCache>
                <c:ptCount val="5"/>
                <c:pt idx="0">
                  <c:v>Cadres sup </c:v>
                </c:pt>
                <c:pt idx="1">
                  <c:v>Cadres Moy </c:v>
                </c:pt>
                <c:pt idx="2">
                  <c:v>Employés, artisans, commerçants </c:v>
                </c:pt>
                <c:pt idx="3">
                  <c:v>Ouvriers, inactifs </c:v>
                </c:pt>
                <c:pt idx="4">
                  <c:v>Non renseigné </c:v>
                </c:pt>
              </c:strCache>
            </c:strRef>
          </c:cat>
          <c:val>
            <c:numRef>
              <c:f>'Répartition sociale'!$B$5:$F$5</c:f>
              <c:numCache>
                <c:formatCode>0%</c:formatCode>
                <c:ptCount val="5"/>
                <c:pt idx="0">
                  <c:v>0.11400000000000002</c:v>
                </c:pt>
                <c:pt idx="1">
                  <c:v>7.6000000000000012E-2</c:v>
                </c:pt>
                <c:pt idx="2">
                  <c:v>0.20500000000000004</c:v>
                </c:pt>
                <c:pt idx="3">
                  <c:v>0.503</c:v>
                </c:pt>
                <c:pt idx="4">
                  <c:v>0.10199999999999998</c:v>
                </c:pt>
              </c:numCache>
            </c:numRef>
          </c:val>
        </c:ser>
        <c:dLbls>
          <c:showVal val="1"/>
        </c:dLbls>
        <c:shape val="box"/>
        <c:axId val="89782528"/>
        <c:axId val="90124288"/>
        <c:axId val="0"/>
      </c:bar3DChart>
      <c:catAx>
        <c:axId val="89782528"/>
        <c:scaling>
          <c:orientation val="minMax"/>
        </c:scaling>
        <c:axPos val="l"/>
        <c:majorTickMark val="none"/>
        <c:tickLblPos val="nextTo"/>
        <c:crossAx val="90124288"/>
        <c:crosses val="autoZero"/>
        <c:auto val="1"/>
        <c:lblAlgn val="ctr"/>
        <c:lblOffset val="100"/>
      </c:catAx>
      <c:valAx>
        <c:axId val="90124288"/>
        <c:scaling>
          <c:orientation val="minMax"/>
        </c:scaling>
        <c:delete val="1"/>
        <c:axPos val="b"/>
        <c:numFmt formatCode="0%" sourceLinked="1"/>
        <c:majorTickMark val="none"/>
        <c:tickLblPos val="nextTo"/>
        <c:crossAx val="89782528"/>
        <c:crosses val="autoZero"/>
        <c:crossBetween val="between"/>
      </c:valAx>
    </c:plotArea>
    <c:legend>
      <c:legendPos val="t"/>
      <c:layout/>
      <c:txPr>
        <a:bodyPr/>
        <a:lstStyle/>
        <a:p>
          <a:pPr>
            <a:defRPr sz="1400"/>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col"/>
        <c:grouping val="clustered"/>
        <c:ser>
          <c:idx val="0"/>
          <c:order val="0"/>
          <c:tx>
            <c:strRef>
              <c:f>'Résultats oral'!$B$1</c:f>
              <c:strCache>
                <c:ptCount val="1"/>
                <c:pt idx="0">
                  <c:v>2017-2018</c:v>
                </c:pt>
              </c:strCache>
            </c:strRef>
          </c:tx>
          <c:dLbls>
            <c:dLbl>
              <c:idx val="0"/>
              <c:layout>
                <c:manualLayout>
                  <c:x val="-6.1302252930199447E-3"/>
                  <c:y val="-3.5054527731916849E-2"/>
                </c:manualLayout>
              </c:layout>
              <c:tx>
                <c:rich>
                  <a:bodyPr/>
                  <a:lstStyle/>
                  <a:p>
                    <a:r>
                      <a:rPr lang="en-US" sz="1800" dirty="0" smtClean="0"/>
                      <a:t>78</a:t>
                    </a:r>
                    <a:endParaRPr lang="en-US" sz="1800" dirty="0"/>
                  </a:p>
                </c:rich>
              </c:tx>
              <c:showVal val="1"/>
            </c:dLbl>
            <c:dLbl>
              <c:idx val="1"/>
              <c:layout>
                <c:manualLayout>
                  <c:x val="-7.6627816162749274E-3"/>
                  <c:y val="-4.2566212245898981E-2"/>
                </c:manualLayout>
              </c:layout>
              <c:showVal val="1"/>
            </c:dLbl>
            <c:dLbl>
              <c:idx val="2"/>
              <c:layout>
                <c:manualLayout>
                  <c:x val="0"/>
                  <c:y val="-2.2535053541946549E-2"/>
                </c:manualLayout>
              </c:layout>
              <c:showVal val="1"/>
            </c:dLbl>
            <c:txPr>
              <a:bodyPr/>
              <a:lstStyle/>
              <a:p>
                <a:pPr>
                  <a:defRPr sz="1800"/>
                </a:pPr>
                <a:endParaRPr lang="fr-FR"/>
              </a:p>
            </c:txPr>
            <c:showVal val="1"/>
          </c:dLbls>
          <c:cat>
            <c:strRef>
              <c:f>'Résultats oral'!$A$2:$A$4</c:f>
              <c:strCache>
                <c:ptCount val="3"/>
                <c:pt idx="0">
                  <c:v>Moyenne</c:v>
                </c:pt>
                <c:pt idx="1">
                  <c:v>Note minimum</c:v>
                </c:pt>
                <c:pt idx="2">
                  <c:v>Note maximum</c:v>
                </c:pt>
              </c:strCache>
            </c:strRef>
          </c:cat>
          <c:val>
            <c:numRef>
              <c:f>'Résultats oral'!$B$2:$B$4</c:f>
              <c:numCache>
                <c:formatCode>General</c:formatCode>
                <c:ptCount val="3"/>
                <c:pt idx="0">
                  <c:v>77.599999999999994</c:v>
                </c:pt>
                <c:pt idx="1">
                  <c:v>20</c:v>
                </c:pt>
                <c:pt idx="2">
                  <c:v>100</c:v>
                </c:pt>
              </c:numCache>
            </c:numRef>
          </c:val>
        </c:ser>
        <c:ser>
          <c:idx val="1"/>
          <c:order val="1"/>
          <c:tx>
            <c:strRef>
              <c:f>'Résultats oral'!$C$1</c:f>
              <c:strCache>
                <c:ptCount val="1"/>
                <c:pt idx="0">
                  <c:v>2018-2019</c:v>
                </c:pt>
              </c:strCache>
            </c:strRef>
          </c:tx>
          <c:dLbls>
            <c:dLbl>
              <c:idx val="0"/>
              <c:layout>
                <c:manualLayout>
                  <c:x val="3.0651126465099741E-3"/>
                  <c:y val="-3.25506328939228E-2"/>
                </c:manualLayout>
              </c:layout>
              <c:tx>
                <c:rich>
                  <a:bodyPr/>
                  <a:lstStyle/>
                  <a:p>
                    <a:r>
                      <a:rPr lang="en-US" sz="1800" dirty="0" smtClean="0"/>
                      <a:t>78</a:t>
                    </a:r>
                    <a:endParaRPr lang="en-US" sz="1800" dirty="0"/>
                  </a:p>
                </c:rich>
              </c:tx>
              <c:showVal val="1"/>
            </c:dLbl>
            <c:dLbl>
              <c:idx val="1"/>
              <c:layout>
                <c:manualLayout>
                  <c:x val="2.145578852556982E-2"/>
                  <c:y val="-6.7605160625839641E-2"/>
                </c:manualLayout>
              </c:layout>
              <c:tx>
                <c:rich>
                  <a:bodyPr/>
                  <a:lstStyle/>
                  <a:p>
                    <a:r>
                      <a:rPr lang="en-US" sz="1800" dirty="0" smtClean="0"/>
                      <a:t>16</a:t>
                    </a:r>
                    <a:endParaRPr lang="en-US" sz="1800" dirty="0"/>
                  </a:p>
                </c:rich>
              </c:tx>
              <c:showVal val="1"/>
            </c:dLbl>
            <c:dLbl>
              <c:idx val="2"/>
              <c:layout>
                <c:manualLayout>
                  <c:x val="2.1739648884865737E-2"/>
                  <c:y val="-2.5038996739222868E-2"/>
                </c:manualLayout>
              </c:layout>
              <c:showVal val="1"/>
            </c:dLbl>
            <c:txPr>
              <a:bodyPr/>
              <a:lstStyle/>
              <a:p>
                <a:pPr>
                  <a:defRPr sz="1800"/>
                </a:pPr>
                <a:endParaRPr lang="fr-FR"/>
              </a:p>
            </c:txPr>
            <c:showVal val="1"/>
          </c:dLbls>
          <c:cat>
            <c:strRef>
              <c:f>'Résultats oral'!$A$2:$A$4</c:f>
              <c:strCache>
                <c:ptCount val="3"/>
                <c:pt idx="0">
                  <c:v>Moyenne</c:v>
                </c:pt>
                <c:pt idx="1">
                  <c:v>Note minimum</c:v>
                </c:pt>
                <c:pt idx="2">
                  <c:v>Note maximum</c:v>
                </c:pt>
              </c:strCache>
            </c:strRef>
          </c:cat>
          <c:val>
            <c:numRef>
              <c:f>'Résultats oral'!$C$2:$C$4</c:f>
              <c:numCache>
                <c:formatCode>General</c:formatCode>
                <c:ptCount val="3"/>
                <c:pt idx="0">
                  <c:v>76.77</c:v>
                </c:pt>
                <c:pt idx="1">
                  <c:v>15.350000000000005</c:v>
                </c:pt>
                <c:pt idx="2">
                  <c:v>100</c:v>
                </c:pt>
              </c:numCache>
            </c:numRef>
          </c:val>
        </c:ser>
        <c:dLbls>
          <c:showVal val="1"/>
        </c:dLbls>
        <c:shape val="box"/>
        <c:axId val="90133632"/>
        <c:axId val="90135168"/>
        <c:axId val="0"/>
      </c:bar3DChart>
      <c:catAx>
        <c:axId val="90133632"/>
        <c:scaling>
          <c:orientation val="minMax"/>
        </c:scaling>
        <c:axPos val="b"/>
        <c:majorTickMark val="none"/>
        <c:tickLblPos val="nextTo"/>
        <c:crossAx val="90135168"/>
        <c:crosses val="autoZero"/>
        <c:auto val="1"/>
        <c:lblAlgn val="ctr"/>
        <c:lblOffset val="100"/>
      </c:catAx>
      <c:valAx>
        <c:axId val="90135168"/>
        <c:scaling>
          <c:orientation val="minMax"/>
        </c:scaling>
        <c:delete val="1"/>
        <c:axPos val="l"/>
        <c:numFmt formatCode="General" sourceLinked="1"/>
        <c:tickLblPos val="nextTo"/>
        <c:crossAx val="90133632"/>
        <c:crosses val="autoZero"/>
        <c:crossBetween val="between"/>
      </c:valAx>
    </c:plotArea>
    <c:legend>
      <c:legendPos val="t"/>
      <c:layout>
        <c:manualLayout>
          <c:xMode val="edge"/>
          <c:yMode val="edge"/>
          <c:x val="0.2322580660732094"/>
          <c:y val="1.5023369027964365E-2"/>
          <c:w val="0.51096296668150154"/>
          <c:h val="8.1481469798099379E-2"/>
        </c:manualLayout>
      </c:layout>
      <c:txPr>
        <a:bodyPr/>
        <a:lstStyle/>
        <a:p>
          <a:pPr>
            <a:defRPr sz="2000"/>
          </a:pPr>
          <a:endParaRPr lang="fr-F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col"/>
        <c:grouping val="clustered"/>
        <c:ser>
          <c:idx val="0"/>
          <c:order val="0"/>
          <c:tx>
            <c:strRef>
              <c:f>Orientation!$A$2</c:f>
              <c:strCache>
                <c:ptCount val="1"/>
                <c:pt idx="0">
                  <c:v>Redoublement</c:v>
                </c:pt>
              </c:strCache>
            </c:strRef>
          </c:tx>
          <c:dLbls>
            <c:txPr>
              <a:bodyPr/>
              <a:lstStyle/>
              <a:p>
                <a:pPr>
                  <a:defRPr sz="2000"/>
                </a:pPr>
                <a:endParaRPr lang="fr-FR"/>
              </a:p>
            </c:txPr>
            <c:showVal val="1"/>
          </c:dLbls>
          <c:cat>
            <c:numRef>
              <c:f>Orientation!$B$1:$G$1</c:f>
              <c:numCache>
                <c:formatCode>General</c:formatCode>
                <c:ptCount val="6"/>
                <c:pt idx="0">
                  <c:v>2014</c:v>
                </c:pt>
                <c:pt idx="1">
                  <c:v>2015</c:v>
                </c:pt>
                <c:pt idx="2">
                  <c:v>2016</c:v>
                </c:pt>
                <c:pt idx="3">
                  <c:v>2017</c:v>
                </c:pt>
                <c:pt idx="4">
                  <c:v>2018</c:v>
                </c:pt>
                <c:pt idx="5">
                  <c:v>2019</c:v>
                </c:pt>
              </c:numCache>
            </c:numRef>
          </c:cat>
          <c:val>
            <c:numRef>
              <c:f>Orientation!$B$2:$G$2</c:f>
              <c:numCache>
                <c:formatCode>General</c:formatCode>
                <c:ptCount val="6"/>
                <c:pt idx="0">
                  <c:v>2.9</c:v>
                </c:pt>
                <c:pt idx="1">
                  <c:v>2.4</c:v>
                </c:pt>
                <c:pt idx="2">
                  <c:v>0.5</c:v>
                </c:pt>
                <c:pt idx="3">
                  <c:v>0</c:v>
                </c:pt>
                <c:pt idx="4">
                  <c:v>0.60000000000000053</c:v>
                </c:pt>
                <c:pt idx="5">
                  <c:v>0.5</c:v>
                </c:pt>
              </c:numCache>
            </c:numRef>
          </c:val>
        </c:ser>
        <c:ser>
          <c:idx val="1"/>
          <c:order val="1"/>
          <c:tx>
            <c:strRef>
              <c:f>Orientation!$A$3</c:f>
              <c:strCache>
                <c:ptCount val="1"/>
                <c:pt idx="0">
                  <c:v>2nde générale</c:v>
                </c:pt>
              </c:strCache>
            </c:strRef>
          </c:tx>
          <c:dLbls>
            <c:txPr>
              <a:bodyPr/>
              <a:lstStyle/>
              <a:p>
                <a:pPr>
                  <a:defRPr sz="2000"/>
                </a:pPr>
                <a:endParaRPr lang="fr-FR"/>
              </a:p>
            </c:txPr>
            <c:showVal val="1"/>
          </c:dLbls>
          <c:cat>
            <c:numRef>
              <c:f>Orientation!$B$1:$G$1</c:f>
              <c:numCache>
                <c:formatCode>General</c:formatCode>
                <c:ptCount val="6"/>
                <c:pt idx="0">
                  <c:v>2014</c:v>
                </c:pt>
                <c:pt idx="1">
                  <c:v>2015</c:v>
                </c:pt>
                <c:pt idx="2">
                  <c:v>2016</c:v>
                </c:pt>
                <c:pt idx="3">
                  <c:v>2017</c:v>
                </c:pt>
                <c:pt idx="4">
                  <c:v>2018</c:v>
                </c:pt>
                <c:pt idx="5">
                  <c:v>2019</c:v>
                </c:pt>
              </c:numCache>
            </c:numRef>
          </c:cat>
          <c:val>
            <c:numRef>
              <c:f>Orientation!$B$3:$G$3</c:f>
              <c:numCache>
                <c:formatCode>General</c:formatCode>
                <c:ptCount val="6"/>
                <c:pt idx="0">
                  <c:v>56.1</c:v>
                </c:pt>
                <c:pt idx="1">
                  <c:v>63.5</c:v>
                </c:pt>
                <c:pt idx="2">
                  <c:v>67.8</c:v>
                </c:pt>
                <c:pt idx="3">
                  <c:v>55.1</c:v>
                </c:pt>
                <c:pt idx="4">
                  <c:v>49.4</c:v>
                </c:pt>
                <c:pt idx="5" formatCode="0.0">
                  <c:v>58.760000000000012</c:v>
                </c:pt>
              </c:numCache>
            </c:numRef>
          </c:val>
        </c:ser>
        <c:ser>
          <c:idx val="2"/>
          <c:order val="2"/>
          <c:tx>
            <c:strRef>
              <c:f>Orientation!$A$4</c:f>
              <c:strCache>
                <c:ptCount val="1"/>
                <c:pt idx="0">
                  <c:v>2nde Professionnelle</c:v>
                </c:pt>
              </c:strCache>
            </c:strRef>
          </c:tx>
          <c:dLbls>
            <c:dLbl>
              <c:idx val="0"/>
              <c:layout>
                <c:manualLayout>
                  <c:x val="3.5555434113372898E-2"/>
                  <c:y val="-4.4444320015902018E-3"/>
                </c:manualLayout>
              </c:layout>
              <c:showVal val="1"/>
            </c:dLbl>
            <c:dLbl>
              <c:idx val="1"/>
              <c:layout>
                <c:manualLayout>
                  <c:x val="2.133326046802381E-2"/>
                  <c:y val="-1.77777280063608E-2"/>
                </c:manualLayout>
              </c:layout>
              <c:showVal val="1"/>
            </c:dLbl>
            <c:dLbl>
              <c:idx val="2"/>
              <c:layout>
                <c:manualLayout>
                  <c:x val="3.2710999384303101E-2"/>
                  <c:y val="-1.77777280063608E-2"/>
                </c:manualLayout>
              </c:layout>
              <c:showVal val="1"/>
            </c:dLbl>
            <c:dLbl>
              <c:idx val="3"/>
              <c:layout>
                <c:manualLayout>
                  <c:x val="2.9866564655233234E-2"/>
                  <c:y val="-6.6666480023852984E-3"/>
                </c:manualLayout>
              </c:layout>
              <c:showVal val="1"/>
            </c:dLbl>
            <c:dLbl>
              <c:idx val="4"/>
              <c:layout>
                <c:manualLayout>
                  <c:x val="3.6977651477907811E-2"/>
                  <c:y val="-1.5555512005565689E-2"/>
                </c:manualLayout>
              </c:layout>
              <c:showVal val="1"/>
            </c:dLbl>
            <c:dLbl>
              <c:idx val="5"/>
              <c:layout>
                <c:manualLayout>
                  <c:x val="3.5555434113372898E-2"/>
                  <c:y val="-8.8888640031804071E-3"/>
                </c:manualLayout>
              </c:layout>
              <c:showVal val="1"/>
            </c:dLbl>
            <c:txPr>
              <a:bodyPr/>
              <a:lstStyle/>
              <a:p>
                <a:pPr>
                  <a:defRPr sz="2000"/>
                </a:pPr>
                <a:endParaRPr lang="fr-FR"/>
              </a:p>
            </c:txPr>
            <c:showVal val="1"/>
          </c:dLbls>
          <c:cat>
            <c:numRef>
              <c:f>Orientation!$B$1:$G$1</c:f>
              <c:numCache>
                <c:formatCode>General</c:formatCode>
                <c:ptCount val="6"/>
                <c:pt idx="0">
                  <c:v>2014</c:v>
                </c:pt>
                <c:pt idx="1">
                  <c:v>2015</c:v>
                </c:pt>
                <c:pt idx="2">
                  <c:v>2016</c:v>
                </c:pt>
                <c:pt idx="3">
                  <c:v>2017</c:v>
                </c:pt>
                <c:pt idx="4">
                  <c:v>2018</c:v>
                </c:pt>
                <c:pt idx="5">
                  <c:v>2019</c:v>
                </c:pt>
              </c:numCache>
            </c:numRef>
          </c:cat>
          <c:val>
            <c:numRef>
              <c:f>Orientation!$B$4:$G$4</c:f>
              <c:numCache>
                <c:formatCode>General</c:formatCode>
                <c:ptCount val="6"/>
                <c:pt idx="0">
                  <c:v>32.700000000000003</c:v>
                </c:pt>
                <c:pt idx="1">
                  <c:v>26</c:v>
                </c:pt>
                <c:pt idx="2">
                  <c:v>18.3</c:v>
                </c:pt>
                <c:pt idx="3">
                  <c:v>28.1</c:v>
                </c:pt>
                <c:pt idx="4">
                  <c:v>26.3</c:v>
                </c:pt>
                <c:pt idx="5" formatCode="0.0">
                  <c:v>26.91</c:v>
                </c:pt>
              </c:numCache>
            </c:numRef>
          </c:val>
        </c:ser>
        <c:ser>
          <c:idx val="3"/>
          <c:order val="3"/>
          <c:tx>
            <c:strRef>
              <c:f>Orientation!$A$5</c:f>
              <c:strCache>
                <c:ptCount val="1"/>
                <c:pt idx="0">
                  <c:v>1ère CAP</c:v>
                </c:pt>
              </c:strCache>
            </c:strRef>
          </c:tx>
          <c:dLbls>
            <c:dLbl>
              <c:idx val="1"/>
              <c:layout>
                <c:manualLayout>
                  <c:x val="2.133326046802381E-2"/>
                  <c:y val="-1.5555512005565689E-2"/>
                </c:manualLayout>
              </c:layout>
              <c:showVal val="1"/>
            </c:dLbl>
            <c:dLbl>
              <c:idx val="2"/>
              <c:layout>
                <c:manualLayout>
                  <c:x val="1.9911043103488821E-2"/>
                  <c:y val="-6.6666480023852984E-3"/>
                </c:manualLayout>
              </c:layout>
              <c:showVal val="1"/>
            </c:dLbl>
            <c:dLbl>
              <c:idx val="3"/>
              <c:layout>
                <c:manualLayout>
                  <c:x val="2.7022129926163412E-2"/>
                  <c:y val="-4.4444320015902018E-3"/>
                </c:manualLayout>
              </c:layout>
              <c:showVal val="1"/>
            </c:dLbl>
            <c:dLbl>
              <c:idx val="4"/>
              <c:layout>
                <c:manualLayout>
                  <c:x val="3.2710999384302962E-2"/>
                  <c:y val="-1.1111080003975501E-2"/>
                </c:manualLayout>
              </c:layout>
              <c:showVal val="1"/>
            </c:dLbl>
            <c:dLbl>
              <c:idx val="5"/>
              <c:layout>
                <c:manualLayout>
                  <c:x val="2.2755477832558772E-2"/>
                  <c:y val="-1.3333296004770579E-2"/>
                </c:manualLayout>
              </c:layout>
              <c:showVal val="1"/>
            </c:dLbl>
            <c:txPr>
              <a:bodyPr/>
              <a:lstStyle/>
              <a:p>
                <a:pPr>
                  <a:defRPr sz="2000"/>
                </a:pPr>
                <a:endParaRPr lang="fr-FR"/>
              </a:p>
            </c:txPr>
            <c:showVal val="1"/>
          </c:dLbls>
          <c:cat>
            <c:numRef>
              <c:f>Orientation!$B$1:$G$1</c:f>
              <c:numCache>
                <c:formatCode>General</c:formatCode>
                <c:ptCount val="6"/>
                <c:pt idx="0">
                  <c:v>2014</c:v>
                </c:pt>
                <c:pt idx="1">
                  <c:v>2015</c:v>
                </c:pt>
                <c:pt idx="2">
                  <c:v>2016</c:v>
                </c:pt>
                <c:pt idx="3">
                  <c:v>2017</c:v>
                </c:pt>
                <c:pt idx="4">
                  <c:v>2018</c:v>
                </c:pt>
                <c:pt idx="5">
                  <c:v>2019</c:v>
                </c:pt>
              </c:numCache>
            </c:numRef>
          </c:cat>
          <c:val>
            <c:numRef>
              <c:f>Orientation!$B$5:$G$5</c:f>
              <c:numCache>
                <c:formatCode>General</c:formatCode>
                <c:ptCount val="6"/>
                <c:pt idx="0">
                  <c:v>6.4</c:v>
                </c:pt>
                <c:pt idx="1">
                  <c:v>4.3</c:v>
                </c:pt>
                <c:pt idx="2">
                  <c:v>7.2</c:v>
                </c:pt>
                <c:pt idx="3">
                  <c:v>9.6</c:v>
                </c:pt>
                <c:pt idx="4">
                  <c:v>15.6</c:v>
                </c:pt>
                <c:pt idx="5" formatCode="0.0">
                  <c:v>14.33</c:v>
                </c:pt>
              </c:numCache>
            </c:numRef>
          </c:val>
        </c:ser>
        <c:dLbls>
          <c:showVal val="1"/>
        </c:dLbls>
        <c:shape val="box"/>
        <c:axId val="90172032"/>
        <c:axId val="90218880"/>
        <c:axId val="0"/>
      </c:bar3DChart>
      <c:catAx>
        <c:axId val="90172032"/>
        <c:scaling>
          <c:orientation val="minMax"/>
        </c:scaling>
        <c:axPos val="b"/>
        <c:numFmt formatCode="General" sourceLinked="1"/>
        <c:majorTickMark val="none"/>
        <c:tickLblPos val="nextTo"/>
        <c:crossAx val="90218880"/>
        <c:crosses val="autoZero"/>
        <c:auto val="1"/>
        <c:lblAlgn val="ctr"/>
        <c:lblOffset val="100"/>
      </c:catAx>
      <c:valAx>
        <c:axId val="90218880"/>
        <c:scaling>
          <c:orientation val="minMax"/>
        </c:scaling>
        <c:delete val="1"/>
        <c:axPos val="l"/>
        <c:numFmt formatCode="General" sourceLinked="1"/>
        <c:tickLblPos val="nextTo"/>
        <c:crossAx val="90172032"/>
        <c:crosses val="autoZero"/>
        <c:crossBetween val="between"/>
      </c:valAx>
    </c:plotArea>
    <c:legend>
      <c:legendPos val="t"/>
      <c:layout/>
      <c:txPr>
        <a:bodyPr/>
        <a:lstStyle/>
        <a:p>
          <a:pPr>
            <a:defRPr sz="1800"/>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col"/>
        <c:grouping val="clustered"/>
        <c:ser>
          <c:idx val="0"/>
          <c:order val="0"/>
          <c:tx>
            <c:strRef>
              <c:f>Feuil1!$B$3</c:f>
              <c:strCache>
                <c:ptCount val="1"/>
                <c:pt idx="0">
                  <c:v>Série Générale</c:v>
                </c:pt>
              </c:strCache>
            </c:strRef>
          </c:tx>
          <c:dLbls>
            <c:dLbl>
              <c:idx val="0"/>
              <c:layout>
                <c:manualLayout>
                  <c:x val="7.8662182963530249E-3"/>
                  <c:y val="-2.9629422249596388E-2"/>
                </c:manualLayout>
              </c:layout>
              <c:showVal val="1"/>
            </c:dLbl>
            <c:dLbl>
              <c:idx val="1"/>
              <c:layout>
                <c:manualLayout>
                  <c:x val="3.1464873185412098E-3"/>
                  <c:y val="-2.6935838408724003E-2"/>
                </c:manualLayout>
              </c:layout>
              <c:showVal val="1"/>
            </c:dLbl>
            <c:dLbl>
              <c:idx val="2"/>
              <c:layout>
                <c:manualLayout>
                  <c:x val="0"/>
                  <c:y val="-3.7710173772213598E-2"/>
                </c:manualLayout>
              </c:layout>
              <c:showVal val="1"/>
            </c:dLbl>
            <c:txPr>
              <a:bodyPr/>
              <a:lstStyle/>
              <a:p>
                <a:pPr>
                  <a:defRPr sz="1200"/>
                </a:pPr>
                <a:endParaRPr lang="fr-FR"/>
              </a:p>
            </c:txPr>
            <c:showVal val="1"/>
          </c:dLbls>
          <c:cat>
            <c:strRef>
              <c:f>Feuil1!$C$2:$E$2</c:f>
              <c:strCache>
                <c:ptCount val="3"/>
                <c:pt idx="0">
                  <c:v>Session 2016</c:v>
                </c:pt>
                <c:pt idx="1">
                  <c:v>Session 2017</c:v>
                </c:pt>
                <c:pt idx="2">
                  <c:v>Session 2018</c:v>
                </c:pt>
              </c:strCache>
            </c:strRef>
          </c:cat>
          <c:val>
            <c:numRef>
              <c:f>Feuil1!$C$3:$E$3</c:f>
              <c:numCache>
                <c:formatCode>General</c:formatCode>
                <c:ptCount val="3"/>
                <c:pt idx="0">
                  <c:v>87.9</c:v>
                </c:pt>
                <c:pt idx="1">
                  <c:v>73.599999999999994</c:v>
                </c:pt>
                <c:pt idx="2">
                  <c:v>82.5</c:v>
                </c:pt>
              </c:numCache>
            </c:numRef>
          </c:val>
        </c:ser>
        <c:ser>
          <c:idx val="1"/>
          <c:order val="1"/>
          <c:tx>
            <c:strRef>
              <c:f>Feuil1!$B$4</c:f>
              <c:strCache>
                <c:ptCount val="1"/>
                <c:pt idx="0">
                  <c:v>Série Professionnelle</c:v>
                </c:pt>
              </c:strCache>
            </c:strRef>
          </c:tx>
          <c:dLbls>
            <c:dLbl>
              <c:idx val="0"/>
              <c:layout>
                <c:manualLayout>
                  <c:x val="1.8878923911247257E-2"/>
                  <c:y val="-2.424225456785159E-2"/>
                </c:manualLayout>
              </c:layout>
              <c:showVal val="1"/>
            </c:dLbl>
            <c:dLbl>
              <c:idx val="1"/>
              <c:layout>
                <c:manualLayout>
                  <c:x val="5.7684934458636926E-17"/>
                  <c:y val="-1.8855086886106792E-2"/>
                </c:manualLayout>
              </c:layout>
              <c:showVal val="1"/>
            </c:dLbl>
            <c:dLbl>
              <c:idx val="2"/>
              <c:layout>
                <c:manualLayout>
                  <c:x val="1.1012705614894236E-2"/>
                  <c:y val="-1.8855086886106792E-2"/>
                </c:manualLayout>
              </c:layout>
              <c:showVal val="1"/>
            </c:dLbl>
            <c:txPr>
              <a:bodyPr/>
              <a:lstStyle/>
              <a:p>
                <a:pPr>
                  <a:defRPr sz="1200"/>
                </a:pPr>
                <a:endParaRPr lang="fr-FR"/>
              </a:p>
            </c:txPr>
            <c:showVal val="1"/>
          </c:dLbls>
          <c:cat>
            <c:strRef>
              <c:f>Feuil1!$C$2:$E$2</c:f>
              <c:strCache>
                <c:ptCount val="3"/>
                <c:pt idx="0">
                  <c:v>Session 2016</c:v>
                </c:pt>
                <c:pt idx="1">
                  <c:v>Session 2017</c:v>
                </c:pt>
                <c:pt idx="2">
                  <c:v>Session 2018</c:v>
                </c:pt>
              </c:strCache>
            </c:strRef>
          </c:cat>
          <c:val>
            <c:numRef>
              <c:f>Feuil1!$C$4:$E$4</c:f>
              <c:numCache>
                <c:formatCode>General</c:formatCode>
                <c:ptCount val="3"/>
                <c:pt idx="0">
                  <c:v>90.9</c:v>
                </c:pt>
                <c:pt idx="1">
                  <c:v>100</c:v>
                </c:pt>
                <c:pt idx="2">
                  <c:v>100</c:v>
                </c:pt>
              </c:numCache>
            </c:numRef>
          </c:val>
        </c:ser>
        <c:ser>
          <c:idx val="2"/>
          <c:order val="2"/>
          <c:tx>
            <c:strRef>
              <c:f>Feuil1!$B$5</c:f>
              <c:strCache>
                <c:ptCount val="1"/>
                <c:pt idx="0">
                  <c:v>Toutes Séries</c:v>
                </c:pt>
              </c:strCache>
            </c:strRef>
          </c:tx>
          <c:dLbls>
            <c:dLbl>
              <c:idx val="0"/>
              <c:layout>
                <c:manualLayout>
                  <c:x val="1.2585949274164837E-2"/>
                  <c:y val="-2.6935838408724003E-2"/>
                </c:manualLayout>
              </c:layout>
              <c:showVal val="1"/>
            </c:dLbl>
            <c:dLbl>
              <c:idx val="1"/>
              <c:layout>
                <c:manualLayout>
                  <c:x val="1.5732436592706046E-2"/>
                  <c:y val="-2.6935838408724003E-2"/>
                </c:manualLayout>
              </c:layout>
              <c:showVal val="1"/>
            </c:dLbl>
            <c:dLbl>
              <c:idx val="2"/>
              <c:layout>
                <c:manualLayout>
                  <c:x val="1.101270561489435E-2"/>
                  <c:y val="-1.8855086886106792E-2"/>
                </c:manualLayout>
              </c:layout>
              <c:showVal val="1"/>
            </c:dLbl>
            <c:txPr>
              <a:bodyPr/>
              <a:lstStyle/>
              <a:p>
                <a:pPr>
                  <a:defRPr sz="1200"/>
                </a:pPr>
                <a:endParaRPr lang="fr-FR"/>
              </a:p>
            </c:txPr>
            <c:showVal val="1"/>
          </c:dLbls>
          <c:cat>
            <c:strRef>
              <c:f>Feuil1!$C$2:$E$2</c:f>
              <c:strCache>
                <c:ptCount val="3"/>
                <c:pt idx="0">
                  <c:v>Session 2016</c:v>
                </c:pt>
                <c:pt idx="1">
                  <c:v>Session 2017</c:v>
                </c:pt>
                <c:pt idx="2">
                  <c:v>Session 2018</c:v>
                </c:pt>
              </c:strCache>
            </c:strRef>
          </c:cat>
          <c:val>
            <c:numRef>
              <c:f>Feuil1!$C$5:$E$5</c:f>
              <c:numCache>
                <c:formatCode>General</c:formatCode>
                <c:ptCount val="3"/>
                <c:pt idx="0">
                  <c:v>88.2</c:v>
                </c:pt>
                <c:pt idx="1">
                  <c:v>77.599999999999994</c:v>
                </c:pt>
                <c:pt idx="2">
                  <c:v>85.3</c:v>
                </c:pt>
              </c:numCache>
            </c:numRef>
          </c:val>
        </c:ser>
        <c:dLbls>
          <c:showVal val="1"/>
        </c:dLbls>
        <c:shape val="box"/>
        <c:axId val="90237952"/>
        <c:axId val="90637056"/>
        <c:axId val="0"/>
      </c:bar3DChart>
      <c:catAx>
        <c:axId val="90237952"/>
        <c:scaling>
          <c:orientation val="minMax"/>
        </c:scaling>
        <c:axPos val="b"/>
        <c:majorTickMark val="none"/>
        <c:tickLblPos val="nextTo"/>
        <c:txPr>
          <a:bodyPr/>
          <a:lstStyle/>
          <a:p>
            <a:pPr>
              <a:defRPr sz="1200"/>
            </a:pPr>
            <a:endParaRPr lang="fr-FR"/>
          </a:p>
        </c:txPr>
        <c:crossAx val="90637056"/>
        <c:crosses val="autoZero"/>
        <c:auto val="1"/>
        <c:lblAlgn val="ctr"/>
        <c:lblOffset val="100"/>
      </c:catAx>
      <c:valAx>
        <c:axId val="90637056"/>
        <c:scaling>
          <c:orientation val="minMax"/>
        </c:scaling>
        <c:delete val="1"/>
        <c:axPos val="l"/>
        <c:numFmt formatCode="General" sourceLinked="1"/>
        <c:tickLblPos val="nextTo"/>
        <c:crossAx val="90237952"/>
        <c:crosses val="autoZero"/>
        <c:crossBetween val="between"/>
      </c:valAx>
    </c:plotArea>
    <c:legend>
      <c:legendPos val="t"/>
      <c:layout/>
      <c:txPr>
        <a:bodyPr/>
        <a:lstStyle/>
        <a:p>
          <a:pPr>
            <a:defRPr sz="1800"/>
          </a:pPr>
          <a:endParaRPr lang="fr-F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col"/>
        <c:grouping val="clustered"/>
        <c:ser>
          <c:idx val="0"/>
          <c:order val="0"/>
          <c:tx>
            <c:strRef>
              <c:f>Feuil1!$A$2</c:f>
              <c:strCache>
                <c:ptCount val="1"/>
                <c:pt idx="0">
                  <c:v>2016</c:v>
                </c:pt>
              </c:strCache>
            </c:strRef>
          </c:tx>
          <c:dLbls>
            <c:dLbl>
              <c:idx val="0"/>
              <c:layout>
                <c:manualLayout>
                  <c:x val="1.1739959759274041E-2"/>
                  <c:y val="-3.9505896332795179E-2"/>
                </c:manualLayout>
              </c:layout>
              <c:showVal val="1"/>
            </c:dLbl>
            <c:dLbl>
              <c:idx val="1"/>
              <c:layout>
                <c:manualLayout>
                  <c:x val="1.6771371084677203E-2"/>
                  <c:y val="-3.9505896332795179E-2"/>
                </c:manualLayout>
              </c:layout>
              <c:showVal val="1"/>
            </c:dLbl>
            <c:dLbl>
              <c:idx val="2"/>
              <c:layout>
                <c:manualLayout>
                  <c:x val="2.0125645301612639E-2"/>
                  <c:y val="-2.9629422249596388E-2"/>
                </c:manualLayout>
              </c:layout>
              <c:showVal val="1"/>
            </c:dLbl>
            <c:showVal val="1"/>
          </c:dLbls>
          <c:cat>
            <c:strRef>
              <c:f>Feuil1!$B$1:$D$1</c:f>
              <c:strCache>
                <c:ptCount val="3"/>
                <c:pt idx="0">
                  <c:v>Inscrits</c:v>
                </c:pt>
                <c:pt idx="1">
                  <c:v>Présents </c:v>
                </c:pt>
                <c:pt idx="2">
                  <c:v>Absents</c:v>
                </c:pt>
              </c:strCache>
            </c:strRef>
          </c:cat>
          <c:val>
            <c:numRef>
              <c:f>Feuil1!$B$2:$D$2</c:f>
              <c:numCache>
                <c:formatCode>General</c:formatCode>
                <c:ptCount val="3"/>
                <c:pt idx="0">
                  <c:v>211</c:v>
                </c:pt>
                <c:pt idx="1">
                  <c:v>204</c:v>
                </c:pt>
                <c:pt idx="2">
                  <c:v>7</c:v>
                </c:pt>
              </c:numCache>
            </c:numRef>
          </c:val>
        </c:ser>
        <c:ser>
          <c:idx val="1"/>
          <c:order val="1"/>
          <c:tx>
            <c:strRef>
              <c:f>Feuil1!$A$3</c:f>
              <c:strCache>
                <c:ptCount val="1"/>
                <c:pt idx="0">
                  <c:v>2017</c:v>
                </c:pt>
              </c:strCache>
            </c:strRef>
          </c:tx>
          <c:dLbls>
            <c:dLbl>
              <c:idx val="0"/>
              <c:layout>
                <c:manualLayout>
                  <c:x val="1.6771371084677203E-2"/>
                  <c:y val="-3.2921580277329325E-2"/>
                </c:manualLayout>
              </c:layout>
              <c:showVal val="1"/>
            </c:dLbl>
            <c:dLbl>
              <c:idx val="1"/>
              <c:layout>
                <c:manualLayout>
                  <c:x val="2.0125645301612639E-2"/>
                  <c:y val="-3.9505896332795179E-2"/>
                </c:manualLayout>
              </c:layout>
              <c:showVal val="1"/>
            </c:dLbl>
            <c:dLbl>
              <c:idx val="2"/>
              <c:layout>
                <c:manualLayout>
                  <c:x val="1.5094233976209476E-2"/>
                  <c:y val="-3.9505896332795179E-2"/>
                </c:manualLayout>
              </c:layout>
              <c:showVal val="1"/>
            </c:dLbl>
            <c:showVal val="1"/>
          </c:dLbls>
          <c:cat>
            <c:strRef>
              <c:f>Feuil1!$B$1:$D$1</c:f>
              <c:strCache>
                <c:ptCount val="3"/>
                <c:pt idx="0">
                  <c:v>Inscrits</c:v>
                </c:pt>
                <c:pt idx="1">
                  <c:v>Présents </c:v>
                </c:pt>
                <c:pt idx="2">
                  <c:v>Absents</c:v>
                </c:pt>
              </c:strCache>
            </c:strRef>
          </c:cat>
          <c:val>
            <c:numRef>
              <c:f>Feuil1!$B$3:$D$3</c:f>
              <c:numCache>
                <c:formatCode>General</c:formatCode>
                <c:ptCount val="3"/>
                <c:pt idx="0">
                  <c:v>177</c:v>
                </c:pt>
                <c:pt idx="1">
                  <c:v>174</c:v>
                </c:pt>
                <c:pt idx="2">
                  <c:v>3</c:v>
                </c:pt>
              </c:numCache>
            </c:numRef>
          </c:val>
        </c:ser>
        <c:ser>
          <c:idx val="2"/>
          <c:order val="2"/>
          <c:tx>
            <c:strRef>
              <c:f>Feuil1!$A$4</c:f>
              <c:strCache>
                <c:ptCount val="1"/>
                <c:pt idx="0">
                  <c:v>2018</c:v>
                </c:pt>
              </c:strCache>
            </c:strRef>
          </c:tx>
          <c:dLbls>
            <c:dLbl>
              <c:idx val="0"/>
              <c:layout>
                <c:manualLayout>
                  <c:x val="2.0125645301612639E-2"/>
                  <c:y val="-2.9629422249596388E-2"/>
                </c:manualLayout>
              </c:layout>
              <c:showVal val="1"/>
            </c:dLbl>
            <c:dLbl>
              <c:idx val="1"/>
              <c:layout>
                <c:manualLayout>
                  <c:x val="1.5094233976209416E-2"/>
                  <c:y val="-4.2798054360528123E-2"/>
                </c:manualLayout>
              </c:layout>
              <c:showVal val="1"/>
            </c:dLbl>
            <c:dLbl>
              <c:idx val="2"/>
              <c:layout>
                <c:manualLayout>
                  <c:x val="2.0125645301612639E-2"/>
                  <c:y val="-3.2921580277329325E-2"/>
                </c:manualLayout>
              </c:layout>
              <c:showVal val="1"/>
            </c:dLbl>
            <c:showVal val="1"/>
          </c:dLbls>
          <c:cat>
            <c:strRef>
              <c:f>Feuil1!$B$1:$D$1</c:f>
              <c:strCache>
                <c:ptCount val="3"/>
                <c:pt idx="0">
                  <c:v>Inscrits</c:v>
                </c:pt>
                <c:pt idx="1">
                  <c:v>Présents </c:v>
                </c:pt>
                <c:pt idx="2">
                  <c:v>Absents</c:v>
                </c:pt>
              </c:strCache>
            </c:strRef>
          </c:cat>
          <c:val>
            <c:numRef>
              <c:f>Feuil1!$B$4:$D$4</c:f>
              <c:numCache>
                <c:formatCode>General</c:formatCode>
                <c:ptCount val="3"/>
                <c:pt idx="0">
                  <c:v>156</c:v>
                </c:pt>
                <c:pt idx="1">
                  <c:v>150</c:v>
                </c:pt>
                <c:pt idx="2">
                  <c:v>6</c:v>
                </c:pt>
              </c:numCache>
            </c:numRef>
          </c:val>
        </c:ser>
        <c:dLbls>
          <c:showVal val="1"/>
        </c:dLbls>
        <c:shape val="box"/>
        <c:axId val="90688896"/>
        <c:axId val="90772608"/>
        <c:axId val="0"/>
      </c:bar3DChart>
      <c:catAx>
        <c:axId val="90688896"/>
        <c:scaling>
          <c:orientation val="minMax"/>
        </c:scaling>
        <c:axPos val="b"/>
        <c:majorTickMark val="none"/>
        <c:tickLblPos val="nextTo"/>
        <c:txPr>
          <a:bodyPr/>
          <a:lstStyle/>
          <a:p>
            <a:pPr>
              <a:defRPr sz="1600"/>
            </a:pPr>
            <a:endParaRPr lang="fr-FR"/>
          </a:p>
        </c:txPr>
        <c:crossAx val="90772608"/>
        <c:crosses val="autoZero"/>
        <c:auto val="1"/>
        <c:lblAlgn val="ctr"/>
        <c:lblOffset val="100"/>
      </c:catAx>
      <c:valAx>
        <c:axId val="90772608"/>
        <c:scaling>
          <c:orientation val="minMax"/>
        </c:scaling>
        <c:delete val="1"/>
        <c:axPos val="l"/>
        <c:numFmt formatCode="General" sourceLinked="1"/>
        <c:tickLblPos val="nextTo"/>
        <c:crossAx val="90688896"/>
        <c:crosses val="autoZero"/>
        <c:crossBetween val="between"/>
      </c:valAx>
      <c:spPr>
        <a:noFill/>
        <a:ln w="25400">
          <a:noFill/>
        </a:ln>
      </c:spPr>
    </c:plotArea>
    <c:legend>
      <c:legendPos val="t"/>
      <c:layout/>
      <c:txPr>
        <a:bodyPr/>
        <a:lstStyle/>
        <a:p>
          <a:pPr>
            <a:defRPr sz="1800"/>
          </a:pPr>
          <a:endParaRPr lang="fr-FR"/>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view3D>
      <c:rAngAx val="1"/>
    </c:view3D>
    <c:plotArea>
      <c:layout/>
      <c:bar3DChart>
        <c:barDir val="col"/>
        <c:grouping val="clustered"/>
        <c:ser>
          <c:idx val="0"/>
          <c:order val="0"/>
          <c:tx>
            <c:strRef>
              <c:f>Feuil1!$B$1</c:f>
              <c:strCache>
                <c:ptCount val="1"/>
                <c:pt idx="0">
                  <c:v>Pourcentage 2018-2019</c:v>
                </c:pt>
              </c:strCache>
            </c:strRef>
          </c:tx>
          <c:cat>
            <c:strRef>
              <c:f>Feuil1!$A$2:$A$5</c:f>
              <c:strCache>
                <c:ptCount val="4"/>
                <c:pt idx="0">
                  <c:v>3ème</c:v>
                </c:pt>
                <c:pt idx="1">
                  <c:v>4ème</c:v>
                </c:pt>
                <c:pt idx="2">
                  <c:v>5ème</c:v>
                </c:pt>
                <c:pt idx="3">
                  <c:v>6ème</c:v>
                </c:pt>
              </c:strCache>
            </c:strRef>
          </c:cat>
          <c:val>
            <c:numRef>
              <c:f>Feuil1!$B$2:$B$5</c:f>
              <c:numCache>
                <c:formatCode>0%</c:formatCode>
                <c:ptCount val="4"/>
                <c:pt idx="0">
                  <c:v>0.45</c:v>
                </c:pt>
                <c:pt idx="1">
                  <c:v>0.25</c:v>
                </c:pt>
                <c:pt idx="2">
                  <c:v>0.35000000000000026</c:v>
                </c:pt>
                <c:pt idx="3">
                  <c:v>0.62000000000000055</c:v>
                </c:pt>
              </c:numCache>
            </c:numRef>
          </c:val>
        </c:ser>
        <c:ser>
          <c:idx val="1"/>
          <c:order val="1"/>
          <c:tx>
            <c:strRef>
              <c:f>Feuil1!$C$1</c:f>
              <c:strCache>
                <c:ptCount val="1"/>
                <c:pt idx="0">
                  <c:v>Pourcentage 2017-2018</c:v>
                </c:pt>
              </c:strCache>
            </c:strRef>
          </c:tx>
          <c:cat>
            <c:strRef>
              <c:f>Feuil1!$A$2:$A$5</c:f>
              <c:strCache>
                <c:ptCount val="4"/>
                <c:pt idx="0">
                  <c:v>3ème</c:v>
                </c:pt>
                <c:pt idx="1">
                  <c:v>4ème</c:v>
                </c:pt>
                <c:pt idx="2">
                  <c:v>5ème</c:v>
                </c:pt>
                <c:pt idx="3">
                  <c:v>6ème</c:v>
                </c:pt>
              </c:strCache>
            </c:strRef>
          </c:cat>
          <c:val>
            <c:numRef>
              <c:f>Feuil1!$C$2:$C$5</c:f>
              <c:numCache>
                <c:formatCode>0%</c:formatCode>
                <c:ptCount val="4"/>
                <c:pt idx="0">
                  <c:v>0.4</c:v>
                </c:pt>
                <c:pt idx="1">
                  <c:v>0.26</c:v>
                </c:pt>
                <c:pt idx="2">
                  <c:v>0.31000000000000028</c:v>
                </c:pt>
                <c:pt idx="3">
                  <c:v>0.66000000000000081</c:v>
                </c:pt>
              </c:numCache>
            </c:numRef>
          </c:val>
        </c:ser>
        <c:shape val="cylinder"/>
        <c:axId val="90891776"/>
        <c:axId val="90893312"/>
        <c:axId val="0"/>
      </c:bar3DChart>
      <c:catAx>
        <c:axId val="90891776"/>
        <c:scaling>
          <c:orientation val="minMax"/>
        </c:scaling>
        <c:axPos val="b"/>
        <c:tickLblPos val="nextTo"/>
        <c:crossAx val="90893312"/>
        <c:crosses val="autoZero"/>
        <c:auto val="1"/>
        <c:lblAlgn val="ctr"/>
        <c:lblOffset val="100"/>
      </c:catAx>
      <c:valAx>
        <c:axId val="90893312"/>
        <c:scaling>
          <c:orientation val="minMax"/>
        </c:scaling>
        <c:axPos val="l"/>
        <c:majorGridlines/>
        <c:numFmt formatCode="0%" sourceLinked="1"/>
        <c:tickLblPos val="nextTo"/>
        <c:crossAx val="90891776"/>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C7FBBD8-E888-4D9D-84FF-8530BE91631C}" type="datetimeFigureOut">
              <a:rPr lang="fr-FR" smtClean="0"/>
              <a:pPr/>
              <a:t>12/06/2020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EB1697F-4BB9-497A-A9E2-D2766987EC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EB1697F-4BB9-497A-A9E2-D2766987EC44}"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EB1697F-4BB9-497A-A9E2-D2766987EC44}"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9" name="PlaceHolder 2"/>
          <p:cNvSpPr>
            <a:spLocks noGrp="1"/>
          </p:cNvSpPr>
          <p:nvPr>
            <p:ph type="body"/>
          </p:nvPr>
        </p:nvSpPr>
        <p:spPr>
          <a:xfrm>
            <a:off x="871920" y="267552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0" name="PlaceHolder 3"/>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42"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3"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4"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5" name="PlaceHolder 5"/>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47" name="PlaceHolder 2"/>
          <p:cNvSpPr>
            <a:spLocks noGrp="1"/>
          </p:cNvSpPr>
          <p:nvPr>
            <p:ph type="body"/>
          </p:nvPr>
        </p:nvSpPr>
        <p:spPr>
          <a:xfrm>
            <a:off x="8719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8" name="PlaceHolder 3"/>
          <p:cNvSpPr>
            <a:spLocks noGrp="1"/>
          </p:cNvSpPr>
          <p:nvPr>
            <p:ph type="body"/>
          </p:nvPr>
        </p:nvSpPr>
        <p:spPr>
          <a:xfrm>
            <a:off x="337644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9" name="PlaceHolder 4"/>
          <p:cNvSpPr>
            <a:spLocks noGrp="1"/>
          </p:cNvSpPr>
          <p:nvPr>
            <p:ph type="body"/>
          </p:nvPr>
        </p:nvSpPr>
        <p:spPr>
          <a:xfrm>
            <a:off x="58813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0" name="PlaceHolder 5"/>
          <p:cNvSpPr>
            <a:spLocks noGrp="1"/>
          </p:cNvSpPr>
          <p:nvPr>
            <p:ph type="body"/>
          </p:nvPr>
        </p:nvSpPr>
        <p:spPr>
          <a:xfrm>
            <a:off x="58813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1" name="PlaceHolder 6"/>
          <p:cNvSpPr>
            <a:spLocks noGrp="1"/>
          </p:cNvSpPr>
          <p:nvPr>
            <p:ph type="body"/>
          </p:nvPr>
        </p:nvSpPr>
        <p:spPr>
          <a:xfrm>
            <a:off x="337644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2" name="PlaceHolder 7"/>
          <p:cNvSpPr>
            <a:spLocks noGrp="1"/>
          </p:cNvSpPr>
          <p:nvPr>
            <p:ph type="body"/>
          </p:nvPr>
        </p:nvSpPr>
        <p:spPr>
          <a:xfrm>
            <a:off x="8719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5" name="PlaceHolder 2"/>
          <p:cNvSpPr>
            <a:spLocks noGrp="1"/>
          </p:cNvSpPr>
          <p:nvPr>
            <p:ph type="subTitle"/>
          </p:nvPr>
        </p:nvSpPr>
        <p:spPr>
          <a:xfrm>
            <a:off x="871920" y="2675520"/>
            <a:ext cx="7408080" cy="34502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7" name="PlaceHolder 2"/>
          <p:cNvSpPr>
            <a:spLocks noGrp="1"/>
          </p:cNvSpPr>
          <p:nvPr>
            <p:ph type="body"/>
          </p:nvPr>
        </p:nvSpPr>
        <p:spPr>
          <a:xfrm>
            <a:off x="871920" y="2675520"/>
            <a:ext cx="740808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9"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0" name="PlaceHolder 3"/>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2" name="PlaceHolder 1"/>
          <p:cNvSpPr>
            <a:spLocks noGrp="1"/>
          </p:cNvSpPr>
          <p:nvPr>
            <p:ph type="subTitle"/>
          </p:nvPr>
        </p:nvSpPr>
        <p:spPr>
          <a:xfrm>
            <a:off x="457200" y="338400"/>
            <a:ext cx="8229240" cy="58068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74"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5" name="PlaceHolder 3"/>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6" name="PlaceHolder 4"/>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18" name="PlaceHolder 2"/>
          <p:cNvSpPr>
            <a:spLocks noGrp="1"/>
          </p:cNvSpPr>
          <p:nvPr>
            <p:ph type="subTitle"/>
          </p:nvPr>
        </p:nvSpPr>
        <p:spPr>
          <a:xfrm>
            <a:off x="871920" y="2675520"/>
            <a:ext cx="7408080" cy="34502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78"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9"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0"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2"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3"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4" name="PlaceHolder 4"/>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6" name="PlaceHolder 2"/>
          <p:cNvSpPr>
            <a:spLocks noGrp="1"/>
          </p:cNvSpPr>
          <p:nvPr>
            <p:ph type="body"/>
          </p:nvPr>
        </p:nvSpPr>
        <p:spPr>
          <a:xfrm>
            <a:off x="871920" y="267552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7" name="PlaceHolder 3"/>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9"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0"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1"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2" name="PlaceHolder 5"/>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94" name="PlaceHolder 2"/>
          <p:cNvSpPr>
            <a:spLocks noGrp="1"/>
          </p:cNvSpPr>
          <p:nvPr>
            <p:ph type="body"/>
          </p:nvPr>
        </p:nvSpPr>
        <p:spPr>
          <a:xfrm>
            <a:off x="8719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5" name="PlaceHolder 3"/>
          <p:cNvSpPr>
            <a:spLocks noGrp="1"/>
          </p:cNvSpPr>
          <p:nvPr>
            <p:ph type="body"/>
          </p:nvPr>
        </p:nvSpPr>
        <p:spPr>
          <a:xfrm>
            <a:off x="337644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6" name="PlaceHolder 4"/>
          <p:cNvSpPr>
            <a:spLocks noGrp="1"/>
          </p:cNvSpPr>
          <p:nvPr>
            <p:ph type="body"/>
          </p:nvPr>
        </p:nvSpPr>
        <p:spPr>
          <a:xfrm>
            <a:off x="58813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7" name="PlaceHolder 5"/>
          <p:cNvSpPr>
            <a:spLocks noGrp="1"/>
          </p:cNvSpPr>
          <p:nvPr>
            <p:ph type="body"/>
          </p:nvPr>
        </p:nvSpPr>
        <p:spPr>
          <a:xfrm>
            <a:off x="58813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8" name="PlaceHolder 6"/>
          <p:cNvSpPr>
            <a:spLocks noGrp="1"/>
          </p:cNvSpPr>
          <p:nvPr>
            <p:ph type="body"/>
          </p:nvPr>
        </p:nvSpPr>
        <p:spPr>
          <a:xfrm>
            <a:off x="337644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9" name="PlaceHolder 7"/>
          <p:cNvSpPr>
            <a:spLocks noGrp="1"/>
          </p:cNvSpPr>
          <p:nvPr>
            <p:ph type="body"/>
          </p:nvPr>
        </p:nvSpPr>
        <p:spPr>
          <a:xfrm>
            <a:off x="8719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0" name="PlaceHolder 2"/>
          <p:cNvSpPr>
            <a:spLocks noGrp="1"/>
          </p:cNvSpPr>
          <p:nvPr>
            <p:ph type="body"/>
          </p:nvPr>
        </p:nvSpPr>
        <p:spPr>
          <a:xfrm>
            <a:off x="871920" y="2675520"/>
            <a:ext cx="740808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2"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3" name="PlaceHolder 3"/>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5" name="PlaceHolder 1"/>
          <p:cNvSpPr>
            <a:spLocks noGrp="1"/>
          </p:cNvSpPr>
          <p:nvPr>
            <p:ph type="subTitle"/>
          </p:nvPr>
        </p:nvSpPr>
        <p:spPr>
          <a:xfrm>
            <a:off x="457200" y="338400"/>
            <a:ext cx="8229240" cy="58068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7"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8" name="PlaceHolder 3"/>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9" name="PlaceHolder 4"/>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1"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2"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3"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5"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6"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7" name="PlaceHolder 4"/>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CustomShape 1" hidden="1"/>
          <p:cNvSpPr/>
          <p:nvPr/>
        </p:nvSpPr>
        <p:spPr>
          <a:xfrm>
            <a:off x="228600" y="228600"/>
            <a:ext cx="8695440" cy="2468520"/>
          </a:xfrm>
          <a:prstGeom prst="roundRect">
            <a:avLst>
              <a:gd name="adj" fmla="val 3362"/>
            </a:avLst>
          </a:prstGeom>
          <a:gradFill>
            <a:gsLst>
              <a:gs pos="0">
                <a:schemeClr val="accent1">
                  <a:lumMod val="75000"/>
                </a:schemeClr>
              </a:gs>
              <a:gs pos="90000">
                <a:schemeClr val="accent1">
                  <a:lumMod val="60000"/>
                  <a:lumOff val="40000"/>
                </a:schemeClr>
              </a:gs>
            </a:gsLst>
            <a:lin ang="16200000"/>
          </a:gradFill>
          <a:ln>
            <a:noFill/>
          </a:ln>
        </p:spPr>
        <p:style>
          <a:lnRef idx="2">
            <a:schemeClr val="accent1">
              <a:shade val="50000"/>
            </a:schemeClr>
          </a:lnRef>
          <a:fillRef idx="1">
            <a:schemeClr val="accent1"/>
          </a:fillRef>
          <a:effectRef idx="0">
            <a:schemeClr val="accent1"/>
          </a:effectRef>
          <a:fontRef idx="minor"/>
        </p:style>
      </p:sp>
      <p:sp>
        <p:nvSpPr>
          <p:cNvPr id="18" name="CustomShape 2"/>
          <p:cNvSpPr/>
          <p:nvPr/>
        </p:nvSpPr>
        <p:spPr>
          <a:xfrm>
            <a:off x="6047280" y="1824480"/>
            <a:ext cx="2876040" cy="71352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2" name="CustomShape 3"/>
          <p:cNvSpPr/>
          <p:nvPr/>
        </p:nvSpPr>
        <p:spPr>
          <a:xfrm>
            <a:off x="2619360" y="1696320"/>
            <a:ext cx="5544000" cy="8496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3" name="CustomShape 4"/>
          <p:cNvSpPr/>
          <p:nvPr/>
        </p:nvSpPr>
        <p:spPr>
          <a:xfrm>
            <a:off x="2828880" y="1708560"/>
            <a:ext cx="5467680" cy="77400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4" name="CustomShape 5"/>
          <p:cNvSpPr/>
          <p:nvPr/>
        </p:nvSpPr>
        <p:spPr>
          <a:xfrm>
            <a:off x="5609520" y="1694880"/>
            <a:ext cx="3307680" cy="65124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5" name="CustomShape 6"/>
          <p:cNvSpPr/>
          <p:nvPr/>
        </p:nvSpPr>
        <p:spPr>
          <a:xfrm>
            <a:off x="211680" y="1679400"/>
            <a:ext cx="8723160" cy="13294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6" name="CustomShape 7"/>
          <p:cNvSpPr/>
          <p:nvPr/>
        </p:nvSpPr>
        <p:spPr>
          <a:xfrm>
            <a:off x="228600" y="228600"/>
            <a:ext cx="8695440" cy="6034680"/>
          </a:xfrm>
          <a:prstGeom prst="roundRect">
            <a:avLst>
              <a:gd name="adj" fmla="val 1272"/>
            </a:avLst>
          </a:prstGeom>
          <a:gradFill>
            <a:gsLst>
              <a:gs pos="0">
                <a:schemeClr val="accent1">
                  <a:lumMod val="75000"/>
                </a:schemeClr>
              </a:gs>
              <a:gs pos="100000">
                <a:schemeClr val="accent1">
                  <a:lumMod val="60000"/>
                  <a:lumOff val="4000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7" name="CustomShape 8"/>
          <p:cNvSpPr/>
          <p:nvPr/>
        </p:nvSpPr>
        <p:spPr>
          <a:xfrm>
            <a:off x="6054840" y="5499360"/>
            <a:ext cx="2879640" cy="71460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8" name="CustomShape 9"/>
          <p:cNvSpPr/>
          <p:nvPr/>
        </p:nvSpPr>
        <p:spPr>
          <a:xfrm>
            <a:off x="2622240" y="5370840"/>
            <a:ext cx="5551200" cy="85104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9" name="CustomShape 10"/>
          <p:cNvSpPr/>
          <p:nvPr/>
        </p:nvSpPr>
        <p:spPr>
          <a:xfrm>
            <a:off x="2832120" y="5383080"/>
            <a:ext cx="5474520" cy="77508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10" name="CustomShape 11"/>
          <p:cNvSpPr/>
          <p:nvPr/>
        </p:nvSpPr>
        <p:spPr>
          <a:xfrm>
            <a:off x="5616360" y="5369760"/>
            <a:ext cx="3312000" cy="65196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11" name="CustomShape 12"/>
          <p:cNvSpPr/>
          <p:nvPr/>
        </p:nvSpPr>
        <p:spPr>
          <a:xfrm>
            <a:off x="211680" y="5353920"/>
            <a:ext cx="8723160" cy="13312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12" name="PlaceHolder 13"/>
          <p:cNvSpPr>
            <a:spLocks noGrp="1"/>
          </p:cNvSpPr>
          <p:nvPr>
            <p:ph type="title"/>
          </p:nvPr>
        </p:nvSpPr>
        <p:spPr>
          <a:xfrm>
            <a:off x="685800" y="1600200"/>
            <a:ext cx="7772040" cy="1779840"/>
          </a:xfrm>
          <a:prstGeom prst="rect">
            <a:avLst/>
          </a:prstGeom>
        </p:spPr>
        <p:txBody>
          <a:bodyPr anchor="b">
            <a:normAutofit/>
          </a:bodyPr>
          <a:lstStyle/>
          <a:p>
            <a:pPr algn="ctr">
              <a:lnSpc>
                <a:spcPct val="100000"/>
              </a:lnSpc>
            </a:pPr>
            <a:r>
              <a:rPr lang="fr-FR" sz="4400" b="0" strike="noStrike" spc="-1">
                <a:solidFill>
                  <a:srgbClr val="FFFFFF"/>
                </a:solidFill>
                <a:latin typeface="Candara"/>
              </a:rPr>
              <a:t>Modifiez le style du titre</a:t>
            </a:r>
            <a:endParaRPr lang="fr-FR" sz="4400" b="0" strike="noStrike" spc="-1">
              <a:solidFill>
                <a:srgbClr val="FFFFFF"/>
              </a:solidFill>
              <a:latin typeface="Lucida Sans Unicode"/>
            </a:endParaRPr>
          </a:p>
        </p:txBody>
      </p:sp>
      <p:sp>
        <p:nvSpPr>
          <p:cNvPr id="13" name="PlaceHolder 14"/>
          <p:cNvSpPr>
            <a:spLocks noGrp="1"/>
          </p:cNvSpPr>
          <p:nvPr>
            <p:ph type="dt"/>
          </p:nvPr>
        </p:nvSpPr>
        <p:spPr>
          <a:xfrm>
            <a:off x="5163840" y="6250320"/>
            <a:ext cx="3786480" cy="364680"/>
          </a:xfrm>
          <a:prstGeom prst="rect">
            <a:avLst/>
          </a:prstGeom>
        </p:spPr>
        <p:txBody>
          <a:bodyPr anchor="ctr"/>
          <a:lstStyle/>
          <a:p>
            <a:pPr algn="r">
              <a:lnSpc>
                <a:spcPct val="100000"/>
              </a:lnSpc>
            </a:pPr>
            <a:fld id="{F71025E2-051A-4D65-AD4C-12B9E9972A20}" type="datetime1">
              <a:rPr lang="fr-FR" sz="1000" b="0" strike="noStrike" spc="-1">
                <a:solidFill>
                  <a:srgbClr val="073E87"/>
                </a:solidFill>
                <a:latin typeface="Lucida Sans Unicode"/>
                <a:ea typeface="Lucida Sans Unicode"/>
              </a:rPr>
              <a:pPr algn="r">
                <a:lnSpc>
                  <a:spcPct val="100000"/>
                </a:lnSpc>
              </a:pPr>
              <a:t>12/06/2020</a:t>
            </a:fld>
            <a:endParaRPr lang="fr-FR" sz="1000" b="0" strike="noStrike" spc="-1">
              <a:latin typeface="Times New Roman"/>
            </a:endParaRPr>
          </a:p>
        </p:txBody>
      </p:sp>
      <p:sp>
        <p:nvSpPr>
          <p:cNvPr id="14" name="PlaceHolder 15"/>
          <p:cNvSpPr>
            <a:spLocks noGrp="1"/>
          </p:cNvSpPr>
          <p:nvPr>
            <p:ph type="ftr"/>
          </p:nvPr>
        </p:nvSpPr>
        <p:spPr>
          <a:xfrm>
            <a:off x="193680" y="6250320"/>
            <a:ext cx="3786480" cy="364680"/>
          </a:xfrm>
          <a:prstGeom prst="rect">
            <a:avLst/>
          </a:prstGeom>
        </p:spPr>
        <p:txBody>
          <a:bodyPr anchor="ctr"/>
          <a:lstStyle/>
          <a:p>
            <a:endParaRPr lang="fr-FR" sz="2400" b="0" strike="noStrike" spc="-1">
              <a:latin typeface="Times New Roman"/>
            </a:endParaRPr>
          </a:p>
        </p:txBody>
      </p:sp>
      <p:sp>
        <p:nvSpPr>
          <p:cNvPr id="15" name="PlaceHolder 16"/>
          <p:cNvSpPr>
            <a:spLocks noGrp="1"/>
          </p:cNvSpPr>
          <p:nvPr>
            <p:ph type="sldNum"/>
          </p:nvPr>
        </p:nvSpPr>
        <p:spPr>
          <a:xfrm>
            <a:off x="3990960" y="6250320"/>
            <a:ext cx="1161360" cy="364680"/>
          </a:xfrm>
          <a:prstGeom prst="rect">
            <a:avLst/>
          </a:prstGeom>
        </p:spPr>
        <p:txBody>
          <a:bodyPr anchor="ctr"/>
          <a:lstStyle/>
          <a:p>
            <a:pPr algn="ctr">
              <a:lnSpc>
                <a:spcPct val="100000"/>
              </a:lnSpc>
            </a:pPr>
            <a:fld id="{8A4BB0AF-5AF5-46E8-9EEA-7899EC54808C}" type="slidenum">
              <a:rPr lang="fr-FR" sz="1000" b="0" strike="noStrike" spc="-1">
                <a:solidFill>
                  <a:srgbClr val="073E87"/>
                </a:solidFill>
                <a:latin typeface="Lucida Sans Unicode"/>
                <a:ea typeface="Lucida Sans Unicode"/>
              </a:rPr>
              <a:pPr algn="ctr">
                <a:lnSpc>
                  <a:spcPct val="100000"/>
                </a:lnSpc>
              </a:pPr>
              <a:t>‹N°›</a:t>
            </a:fld>
            <a:endParaRPr lang="fr-FR" sz="1000" b="0" strike="noStrike" spc="-1">
              <a:latin typeface="Times New Roman"/>
            </a:endParaRPr>
          </a:p>
        </p:txBody>
      </p:sp>
      <p:sp>
        <p:nvSpPr>
          <p:cNvPr id="16" name="PlaceHolder 1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073E87"/>
                </a:solidFill>
                <a:latin typeface="Candara"/>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73E87"/>
                </a:solidFill>
                <a:latin typeface="Candara"/>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73E87"/>
                </a:solidFill>
                <a:latin typeface="Candara"/>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073E87"/>
                </a:solidFill>
                <a:latin typeface="Candara"/>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73E87"/>
                </a:solidFill>
                <a:latin typeface="Candara"/>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73E87"/>
                </a:solidFill>
                <a:latin typeface="Candara"/>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73E87"/>
                </a:solidFill>
                <a:latin typeface="Candara"/>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 name="CustomShape 1"/>
          <p:cNvSpPr/>
          <p:nvPr/>
        </p:nvSpPr>
        <p:spPr>
          <a:xfrm>
            <a:off x="228600" y="228600"/>
            <a:ext cx="8695440" cy="2468520"/>
          </a:xfrm>
          <a:prstGeom prst="roundRect">
            <a:avLst>
              <a:gd name="adj" fmla="val 3362"/>
            </a:avLst>
          </a:prstGeom>
          <a:gradFill>
            <a:gsLst>
              <a:gs pos="0">
                <a:schemeClr val="accent1">
                  <a:lumMod val="75000"/>
                </a:schemeClr>
              </a:gs>
              <a:gs pos="90000">
                <a:schemeClr val="accent1">
                  <a:lumMod val="60000"/>
                  <a:lumOff val="40000"/>
                </a:schemeClr>
              </a:gs>
            </a:gsLst>
            <a:lin ang="16200000"/>
          </a:gradFill>
          <a:ln>
            <a:noFill/>
          </a:ln>
        </p:spPr>
        <p:style>
          <a:lnRef idx="2">
            <a:schemeClr val="accent1">
              <a:shade val="50000"/>
            </a:schemeClr>
          </a:lnRef>
          <a:fillRef idx="1">
            <a:schemeClr val="accent1"/>
          </a:fillRef>
          <a:effectRef idx="0">
            <a:schemeClr val="accent1"/>
          </a:effectRef>
          <a:fontRef idx="minor"/>
        </p:style>
      </p:sp>
      <p:sp>
        <p:nvSpPr>
          <p:cNvPr id="54" name="CustomShape 2"/>
          <p:cNvSpPr/>
          <p:nvPr/>
        </p:nvSpPr>
        <p:spPr>
          <a:xfrm>
            <a:off x="6047280" y="1824480"/>
            <a:ext cx="2876040" cy="71352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55" name="CustomShape 3"/>
          <p:cNvSpPr/>
          <p:nvPr/>
        </p:nvSpPr>
        <p:spPr>
          <a:xfrm>
            <a:off x="2619360" y="1696320"/>
            <a:ext cx="5544000" cy="8496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56" name="CustomShape 4"/>
          <p:cNvSpPr/>
          <p:nvPr/>
        </p:nvSpPr>
        <p:spPr>
          <a:xfrm>
            <a:off x="2828880" y="1708560"/>
            <a:ext cx="5467680" cy="77400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57" name="CustomShape 5"/>
          <p:cNvSpPr/>
          <p:nvPr/>
        </p:nvSpPr>
        <p:spPr>
          <a:xfrm>
            <a:off x="5609520" y="1694880"/>
            <a:ext cx="3307680" cy="65124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58" name="CustomShape 6"/>
          <p:cNvSpPr/>
          <p:nvPr/>
        </p:nvSpPr>
        <p:spPr>
          <a:xfrm>
            <a:off x="211680" y="1679400"/>
            <a:ext cx="8723160" cy="13294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59" name="PlaceHolder 7"/>
          <p:cNvSpPr>
            <a:spLocks noGrp="1"/>
          </p:cNvSpPr>
          <p:nvPr>
            <p:ph type="body"/>
          </p:nvPr>
        </p:nvSpPr>
        <p:spPr>
          <a:xfrm>
            <a:off x="871920" y="2675520"/>
            <a:ext cx="7408080" cy="3450240"/>
          </a:xfrm>
          <a:prstGeom prst="rect">
            <a:avLst/>
          </a:prstGeom>
        </p:spPr>
        <p:txBody>
          <a:bodyPr/>
          <a:lstStyle/>
          <a:p>
            <a:pPr marL="274320" indent="-273960">
              <a:lnSpc>
                <a:spcPct val="100000"/>
              </a:lnSpc>
              <a:spcBef>
                <a:spcPts val="479"/>
              </a:spcBef>
              <a:buClr>
                <a:srgbClr val="31B6FD"/>
              </a:buClr>
              <a:buFont typeface="Symbol"/>
              <a:buChar char=""/>
            </a:pPr>
            <a:r>
              <a:rPr lang="fr-FR" sz="2400" b="0" strike="noStrike" spc="-1">
                <a:solidFill>
                  <a:srgbClr val="073E87"/>
                </a:solidFill>
                <a:latin typeface="Candara"/>
              </a:rPr>
              <a:t>Modifiez les styles du texte du masque</a:t>
            </a:r>
          </a:p>
          <a:p>
            <a:pPr marL="576360" lvl="1" indent="-273960">
              <a:lnSpc>
                <a:spcPct val="100000"/>
              </a:lnSpc>
              <a:spcBef>
                <a:spcPts val="439"/>
              </a:spcBef>
              <a:buClr>
                <a:srgbClr val="31B6FD"/>
              </a:buClr>
              <a:buFont typeface="Symbol"/>
              <a:buChar char=""/>
            </a:pPr>
            <a:r>
              <a:rPr lang="fr-FR" sz="2200" b="0" strike="noStrike" spc="-1">
                <a:solidFill>
                  <a:srgbClr val="073E87"/>
                </a:solidFill>
                <a:latin typeface="Candara"/>
              </a:rPr>
              <a:t>Deuxième niveau</a:t>
            </a:r>
          </a:p>
          <a:p>
            <a:pPr marL="855720" lvl="2" indent="-228240">
              <a:lnSpc>
                <a:spcPct val="100000"/>
              </a:lnSpc>
              <a:spcBef>
                <a:spcPts val="400"/>
              </a:spcBef>
              <a:buClr>
                <a:srgbClr val="31B6FD"/>
              </a:buClr>
              <a:buFont typeface="Symbol"/>
              <a:buChar char=""/>
            </a:pPr>
            <a:r>
              <a:rPr lang="fr-FR" sz="2000" b="0" strike="noStrike" spc="-1">
                <a:solidFill>
                  <a:srgbClr val="073E87"/>
                </a:solidFill>
                <a:latin typeface="Candara"/>
              </a:rPr>
              <a:t>Troisième niveau</a:t>
            </a:r>
          </a:p>
          <a:p>
            <a:pPr marL="1143000" lvl="3" indent="-228240">
              <a:lnSpc>
                <a:spcPct val="100000"/>
              </a:lnSpc>
              <a:spcBef>
                <a:spcPts val="360"/>
              </a:spcBef>
              <a:buClr>
                <a:srgbClr val="31B6FD"/>
              </a:buClr>
              <a:buFont typeface="Symbol"/>
              <a:buChar char=""/>
            </a:pPr>
            <a:r>
              <a:rPr lang="fr-FR" sz="1800" b="0" strike="noStrike" spc="-1">
                <a:solidFill>
                  <a:srgbClr val="073E87"/>
                </a:solidFill>
                <a:latin typeface="Candara"/>
              </a:rPr>
              <a:t>Quatrième niveau</a:t>
            </a:r>
          </a:p>
          <a:p>
            <a:pPr marL="1463040" lvl="4" indent="-228240">
              <a:lnSpc>
                <a:spcPct val="100000"/>
              </a:lnSpc>
              <a:spcBef>
                <a:spcPts val="320"/>
              </a:spcBef>
              <a:buClr>
                <a:srgbClr val="31B6FD"/>
              </a:buClr>
              <a:buFont typeface="Symbol"/>
              <a:buChar char=""/>
            </a:pPr>
            <a:r>
              <a:rPr lang="fr-FR" sz="1600" b="0" strike="noStrike" spc="-1">
                <a:solidFill>
                  <a:srgbClr val="073E87"/>
                </a:solidFill>
                <a:latin typeface="Candara"/>
              </a:rPr>
              <a:t>Cinquième niveau</a:t>
            </a:r>
          </a:p>
        </p:txBody>
      </p:sp>
      <p:sp>
        <p:nvSpPr>
          <p:cNvPr id="60" name="PlaceHolder 8"/>
          <p:cNvSpPr>
            <a:spLocks noGrp="1"/>
          </p:cNvSpPr>
          <p:nvPr>
            <p:ph type="dt"/>
          </p:nvPr>
        </p:nvSpPr>
        <p:spPr>
          <a:xfrm>
            <a:off x="5163840" y="6250320"/>
            <a:ext cx="3786480" cy="364680"/>
          </a:xfrm>
          <a:prstGeom prst="rect">
            <a:avLst/>
          </a:prstGeom>
        </p:spPr>
        <p:txBody>
          <a:bodyPr anchor="ctr"/>
          <a:lstStyle/>
          <a:p>
            <a:pPr algn="r">
              <a:lnSpc>
                <a:spcPct val="100000"/>
              </a:lnSpc>
            </a:pPr>
            <a:fld id="{D60E578D-9F74-47F6-B77F-A59D502A96E6}" type="datetime1">
              <a:rPr lang="fr-FR" sz="1000" b="0" strike="noStrike" spc="-1">
                <a:solidFill>
                  <a:srgbClr val="073E87"/>
                </a:solidFill>
                <a:latin typeface="Lucida Sans Unicode"/>
                <a:ea typeface="Lucida Sans Unicode"/>
              </a:rPr>
              <a:pPr algn="r">
                <a:lnSpc>
                  <a:spcPct val="100000"/>
                </a:lnSpc>
              </a:pPr>
              <a:t>12/06/2020</a:t>
            </a:fld>
            <a:endParaRPr lang="fr-FR" sz="1000" b="0" strike="noStrike" spc="-1">
              <a:latin typeface="Times New Roman"/>
            </a:endParaRPr>
          </a:p>
        </p:txBody>
      </p:sp>
      <p:sp>
        <p:nvSpPr>
          <p:cNvPr id="61" name="PlaceHolder 9"/>
          <p:cNvSpPr>
            <a:spLocks noGrp="1"/>
          </p:cNvSpPr>
          <p:nvPr>
            <p:ph type="ftr"/>
          </p:nvPr>
        </p:nvSpPr>
        <p:spPr>
          <a:xfrm>
            <a:off x="193680" y="6250320"/>
            <a:ext cx="3786480" cy="364680"/>
          </a:xfrm>
          <a:prstGeom prst="rect">
            <a:avLst/>
          </a:prstGeom>
        </p:spPr>
        <p:txBody>
          <a:bodyPr anchor="ctr"/>
          <a:lstStyle/>
          <a:p>
            <a:endParaRPr lang="fr-FR" sz="2400" b="0" strike="noStrike" spc="-1">
              <a:latin typeface="Times New Roman"/>
            </a:endParaRPr>
          </a:p>
        </p:txBody>
      </p:sp>
      <p:sp>
        <p:nvSpPr>
          <p:cNvPr id="62" name="PlaceHolder 10"/>
          <p:cNvSpPr>
            <a:spLocks noGrp="1"/>
          </p:cNvSpPr>
          <p:nvPr>
            <p:ph type="sldNum"/>
          </p:nvPr>
        </p:nvSpPr>
        <p:spPr>
          <a:xfrm>
            <a:off x="3990960" y="6250320"/>
            <a:ext cx="1161360" cy="364680"/>
          </a:xfrm>
          <a:prstGeom prst="rect">
            <a:avLst/>
          </a:prstGeom>
        </p:spPr>
        <p:txBody>
          <a:bodyPr anchor="ctr"/>
          <a:lstStyle/>
          <a:p>
            <a:pPr algn="ctr">
              <a:lnSpc>
                <a:spcPct val="100000"/>
              </a:lnSpc>
            </a:pPr>
            <a:fld id="{8467F1C2-C5FB-4B2C-8E51-41134EA16F91}" type="slidenum">
              <a:rPr lang="fr-FR" sz="1000" b="0" strike="noStrike" spc="-1">
                <a:solidFill>
                  <a:srgbClr val="073E87"/>
                </a:solidFill>
                <a:latin typeface="Lucida Sans Unicode"/>
                <a:ea typeface="Lucida Sans Unicode"/>
              </a:rPr>
              <a:pPr algn="ctr">
                <a:lnSpc>
                  <a:spcPct val="100000"/>
                </a:lnSpc>
              </a:pPr>
              <a:t>‹N°›</a:t>
            </a:fld>
            <a:endParaRPr lang="fr-FR" sz="1000" b="0" strike="noStrike" spc="-1">
              <a:latin typeface="Times New Roman"/>
            </a:endParaRPr>
          </a:p>
        </p:txBody>
      </p:sp>
      <p:sp>
        <p:nvSpPr>
          <p:cNvPr id="63" name="PlaceHolder 11"/>
          <p:cNvSpPr>
            <a:spLocks noGrp="1"/>
          </p:cNvSpPr>
          <p:nvPr>
            <p:ph type="title"/>
          </p:nvPr>
        </p:nvSpPr>
        <p:spPr>
          <a:xfrm>
            <a:off x="457200" y="338400"/>
            <a:ext cx="8229240" cy="1252440"/>
          </a:xfrm>
          <a:prstGeom prst="rect">
            <a:avLst/>
          </a:prstGeom>
        </p:spPr>
        <p:txBody>
          <a:bodyPr anchor="ctr"/>
          <a:lstStyle/>
          <a:p>
            <a:pPr algn="ctr">
              <a:lnSpc>
                <a:spcPct val="100000"/>
              </a:lnSpc>
            </a:pPr>
            <a:r>
              <a:rPr lang="fr-FR" sz="4400" b="0" strike="noStrike" spc="-1">
                <a:solidFill>
                  <a:srgbClr val="FFFFFF"/>
                </a:solidFill>
                <a:latin typeface="Candara"/>
              </a:rPr>
              <a:t>Modifiez le style du titre</a:t>
            </a:r>
            <a:endParaRPr lang="fr-FR" sz="4400" b="0" strike="noStrike" spc="-1">
              <a:solidFill>
                <a:srgbClr val="FFFFFF"/>
              </a:solidFill>
              <a:latin typeface="Lucida Sans Unicode"/>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755640" y="2781000"/>
            <a:ext cx="7772040" cy="1829520"/>
          </a:xfrm>
          <a:prstGeom prst="rect">
            <a:avLst/>
          </a:prstGeom>
          <a:noFill/>
          <a:ln>
            <a:noFill/>
          </a:ln>
        </p:spPr>
        <p:txBody>
          <a:bodyPr anchor="b">
            <a:normAutofit fontScale="62500" lnSpcReduction="20000"/>
          </a:bodyPr>
          <a:lstStyle/>
          <a:p>
            <a:pPr algn="ctr">
              <a:lnSpc>
                <a:spcPct val="100000"/>
              </a:lnSpc>
            </a:pPr>
            <a:r>
              <a:rPr lang="fr-FR" sz="3409" b="1" strike="noStrike" spc="-1" dirty="0">
                <a:solidFill>
                  <a:srgbClr val="464646"/>
                </a:solidFill>
                <a:latin typeface="Candara"/>
              </a:rPr>
              <a:t> </a:t>
            </a:r>
            <a:r>
              <a:t/>
            </a:r>
            <a:br/>
            <a:r>
              <a:t/>
            </a:r>
            <a:br/>
            <a:r>
              <a:rPr lang="fr-FR" sz="5400" b="1" strike="noStrike" spc="-1" dirty="0">
                <a:solidFill>
                  <a:srgbClr val="464646"/>
                </a:solidFill>
                <a:latin typeface="Candara"/>
              </a:rPr>
              <a:t>BILAN ANNEE SCOLAIRE</a:t>
            </a:r>
            <a:r>
              <a:rPr/>
              <a:t/>
            </a:r>
            <a:br>
              <a:rPr/>
            </a:br>
            <a:r>
              <a:rPr lang="fr-FR" sz="5400" b="1" strike="noStrike" spc="-1" dirty="0" smtClean="0">
                <a:solidFill>
                  <a:srgbClr val="464646"/>
                </a:solidFill>
                <a:latin typeface="Candara"/>
              </a:rPr>
              <a:t>2018 </a:t>
            </a:r>
            <a:r>
              <a:rPr lang="fr-FR" sz="5400" b="1" strike="noStrike" spc="-1" dirty="0">
                <a:solidFill>
                  <a:srgbClr val="464646"/>
                </a:solidFill>
                <a:latin typeface="Candara"/>
              </a:rPr>
              <a:t>- </a:t>
            </a:r>
            <a:r>
              <a:rPr lang="fr-FR" sz="5400" b="1" strike="noStrike" spc="-1" dirty="0" smtClean="0">
                <a:solidFill>
                  <a:srgbClr val="464646"/>
                </a:solidFill>
                <a:latin typeface="Candara"/>
              </a:rPr>
              <a:t>2019</a:t>
            </a:r>
            <a:r>
              <a:t/>
            </a:r>
            <a:br/>
            <a:endParaRPr lang="fr-FR" sz="5400" b="0" strike="noStrike" spc="-1" dirty="0">
              <a:solidFill>
                <a:srgbClr val="FFFFFF"/>
              </a:solidFill>
              <a:latin typeface="Lucida Sans Unicode"/>
            </a:endParaRPr>
          </a:p>
        </p:txBody>
      </p:sp>
      <p:sp>
        <p:nvSpPr>
          <p:cNvPr id="101" name="CustomShape 2"/>
          <p:cNvSpPr/>
          <p:nvPr/>
        </p:nvSpPr>
        <p:spPr>
          <a:xfrm>
            <a:off x="755640" y="692640"/>
            <a:ext cx="4536000" cy="4561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a:lnSpc>
                <a:spcPct val="100000"/>
              </a:lnSpc>
            </a:pPr>
            <a:r>
              <a:rPr lang="fr-FR" sz="2400" b="1" u="sng" strike="noStrike" spc="-1">
                <a:uFillTx/>
                <a:latin typeface="Lucida Sans Unicode"/>
                <a:ea typeface="Lucida Sans Unicode"/>
              </a:rPr>
              <a:t>Collège La Châtoire</a:t>
            </a:r>
            <a:endParaRPr lang="fr-FR" sz="2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b="1" dirty="0" smtClean="0"/>
              <a:t>Absentéisme au DNB</a:t>
            </a:r>
            <a:endParaRPr lang="fr-FR" sz="2800" b="1" dirty="0"/>
          </a:p>
        </p:txBody>
      </p:sp>
      <p:graphicFrame>
        <p:nvGraphicFramePr>
          <p:cNvPr id="4" name="Graphique 3"/>
          <p:cNvGraphicFramePr/>
          <p:nvPr/>
        </p:nvGraphicFramePr>
        <p:xfrm>
          <a:off x="857224" y="1785926"/>
          <a:ext cx="7572428"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642910" y="5929330"/>
            <a:ext cx="8072494" cy="523220"/>
          </a:xfrm>
          <a:prstGeom prst="rect">
            <a:avLst/>
          </a:prstGeom>
          <a:noFill/>
        </p:spPr>
        <p:txBody>
          <a:bodyPr wrap="square" rtlCol="0">
            <a:spAutoFit/>
          </a:bodyPr>
          <a:lstStyle/>
          <a:p>
            <a:r>
              <a:rPr lang="fr-FR" sz="1400" dirty="0" smtClean="0"/>
              <a:t>En général, les absentéistes sont les décrocheurs souvent en voie de déscolarisation et avec une orientation subie.</a:t>
            </a:r>
            <a:endParaRPr lang="fr-FR"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Shape 1"/>
          <p:cNvSpPr txBox="1"/>
          <p:nvPr/>
        </p:nvSpPr>
        <p:spPr>
          <a:xfrm>
            <a:off x="642960" y="2643120"/>
            <a:ext cx="8229240" cy="1252440"/>
          </a:xfrm>
          <a:prstGeom prst="rect">
            <a:avLst/>
          </a:prstGeom>
          <a:noFill/>
          <a:ln>
            <a:noFill/>
          </a:ln>
        </p:spPr>
        <p:txBody>
          <a:bodyPr anchor="ctr">
            <a:normAutofit fontScale="70000" lnSpcReduction="20000"/>
          </a:bodyPr>
          <a:lstStyle/>
          <a:p>
            <a:pPr algn="ctr">
              <a:lnSpc>
                <a:spcPct val="100000"/>
              </a:lnSpc>
            </a:pPr>
            <a:r>
              <a:rPr lang="fr-FR" sz="4400" b="1" strike="noStrike" spc="-1" dirty="0">
                <a:solidFill>
                  <a:srgbClr val="000000"/>
                </a:solidFill>
                <a:latin typeface="Candara"/>
              </a:rPr>
              <a:t>BILANS VIE </a:t>
            </a:r>
            <a:r>
              <a:rPr lang="fr-FR" sz="4400" b="1" strike="noStrike" spc="-1" dirty="0" smtClean="0">
                <a:solidFill>
                  <a:srgbClr val="000000"/>
                </a:solidFill>
                <a:latin typeface="Candara"/>
              </a:rPr>
              <a:t>SCOLAIRE,</a:t>
            </a:r>
          </a:p>
          <a:p>
            <a:pPr algn="ctr">
              <a:lnSpc>
                <a:spcPct val="100000"/>
              </a:lnSpc>
            </a:pPr>
            <a:r>
              <a:rPr lang="fr-FR" sz="4400" b="1" strike="noStrike" spc="-1" dirty="0" smtClean="0">
                <a:solidFill>
                  <a:srgbClr val="000000"/>
                </a:solidFill>
                <a:latin typeface="Candara"/>
              </a:rPr>
              <a:t>INFIRMERIE, ASSISTANTE SOCIALE</a:t>
            </a:r>
            <a:r>
              <a:rPr b="1"/>
              <a:t/>
            </a:r>
            <a:br>
              <a:rPr b="1"/>
            </a:br>
            <a:endParaRPr lang="fr-FR" sz="4400" b="1" strike="noStrike" spc="-1" dirty="0">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3"/>
          <p:cNvSpPr txBox="1"/>
          <p:nvPr/>
        </p:nvSpPr>
        <p:spPr>
          <a:xfrm>
            <a:off x="357158" y="285728"/>
            <a:ext cx="8229240" cy="1252440"/>
          </a:xfrm>
          <a:prstGeom prst="rect">
            <a:avLst/>
          </a:prstGeom>
          <a:noFill/>
          <a:ln>
            <a:noFill/>
          </a:ln>
        </p:spPr>
        <p:txBody>
          <a:bodyPr anchor="ctr">
            <a:normAutofit/>
          </a:bodyPr>
          <a:lstStyle/>
          <a:p>
            <a:pPr algn="ctr">
              <a:lnSpc>
                <a:spcPct val="100000"/>
              </a:lnSpc>
            </a:pPr>
            <a:r>
              <a:rPr lang="fr-FR" sz="4100" b="0" strike="noStrike" spc="-1" dirty="0">
                <a:solidFill>
                  <a:srgbClr val="000000"/>
                </a:solidFill>
                <a:latin typeface="Candara"/>
              </a:rPr>
              <a:t>Bilan des </a:t>
            </a:r>
            <a:r>
              <a:rPr lang="fr-FR" sz="4100" b="0" strike="noStrike" spc="-1" dirty="0" smtClean="0">
                <a:solidFill>
                  <a:srgbClr val="000000"/>
                </a:solidFill>
                <a:latin typeface="Candara"/>
              </a:rPr>
              <a:t>punitions </a:t>
            </a:r>
            <a:r>
              <a:rPr lang="fr-FR" sz="4100" b="0" strike="noStrike" spc="-1" dirty="0">
                <a:solidFill>
                  <a:srgbClr val="000000"/>
                </a:solidFill>
                <a:latin typeface="Candara"/>
              </a:rPr>
              <a:t>et </a:t>
            </a:r>
            <a:r>
              <a:rPr lang="fr-FR" sz="4100" b="0" strike="noStrike" spc="-1" dirty="0" smtClean="0">
                <a:solidFill>
                  <a:srgbClr val="000000"/>
                </a:solidFill>
                <a:latin typeface="Candara"/>
              </a:rPr>
              <a:t>sanctions </a:t>
            </a:r>
            <a:endParaRPr lang="fr-FR" sz="4100" b="0" strike="noStrike" spc="-1" dirty="0">
              <a:solidFill>
                <a:srgbClr val="FFFFFF"/>
              </a:solidFill>
              <a:latin typeface="Lucida Sans Unicode"/>
            </a:endParaRPr>
          </a:p>
        </p:txBody>
      </p:sp>
      <p:graphicFrame>
        <p:nvGraphicFramePr>
          <p:cNvPr id="3" name="Table 1"/>
          <p:cNvGraphicFramePr/>
          <p:nvPr/>
        </p:nvGraphicFramePr>
        <p:xfrm>
          <a:off x="428596" y="1500174"/>
          <a:ext cx="8286807" cy="4360191"/>
        </p:xfrm>
        <a:graphic>
          <a:graphicData uri="http://schemas.openxmlformats.org/drawingml/2006/table">
            <a:tbl>
              <a:tblPr/>
              <a:tblGrid>
                <a:gridCol w="1133184"/>
                <a:gridCol w="1416373"/>
                <a:gridCol w="1416373"/>
                <a:gridCol w="1416373"/>
                <a:gridCol w="1487277"/>
                <a:gridCol w="1417227"/>
              </a:tblGrid>
              <a:tr h="838773">
                <a:tc>
                  <a:txBody>
                    <a:bodyPr/>
                    <a:lstStyle/>
                    <a:p>
                      <a:pPr algn="ctr">
                        <a:lnSpc>
                          <a:spcPct val="100000"/>
                        </a:lnSpc>
                      </a:pPr>
                      <a:r>
                        <a:rPr lang="fr-FR" sz="1400" b="1" strike="noStrike" spc="-1" dirty="0">
                          <a:solidFill>
                            <a:srgbClr val="000000"/>
                          </a:solidFill>
                          <a:latin typeface="Candara"/>
                        </a:rPr>
                        <a:t>Année scolaire</a:t>
                      </a:r>
                      <a:endParaRPr lang="fr-FR" sz="1400" b="0" strike="noStrike" spc="-1" dirty="0">
                        <a:latin typeface="Arial"/>
                      </a:endParaRPr>
                    </a:p>
                    <a:p>
                      <a:pPr algn="ctr">
                        <a:lnSpc>
                          <a:spcPct val="100000"/>
                        </a:lnSpc>
                      </a:pPr>
                      <a:r>
                        <a:rPr lang="fr-FR" sz="1400" b="1" strike="noStrike" spc="-1" dirty="0" smtClean="0">
                          <a:solidFill>
                            <a:srgbClr val="000000"/>
                          </a:solidFill>
                          <a:latin typeface="Candara"/>
                        </a:rPr>
                        <a:t>2018-2019</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dirty="0">
                          <a:solidFill>
                            <a:srgbClr val="000000"/>
                          </a:solidFill>
                          <a:latin typeface="Candara"/>
                        </a:rPr>
                        <a:t>Exclusions de cours</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Exclusions</a:t>
                      </a:r>
                      <a:endParaRPr lang="fr-FR" sz="1400" b="0" strike="noStrike" spc="-1">
                        <a:latin typeface="Arial"/>
                      </a:endParaRPr>
                    </a:p>
                    <a:p>
                      <a:pPr algn="ctr">
                        <a:lnSpc>
                          <a:spcPct val="100000"/>
                        </a:lnSpc>
                      </a:pPr>
                      <a:r>
                        <a:rPr lang="fr-FR" sz="1400" b="1" strike="noStrike" spc="-1">
                          <a:solidFill>
                            <a:srgbClr val="000000"/>
                          </a:solidFill>
                          <a:latin typeface="Candara"/>
                        </a:rPr>
                        <a:t>/inclusions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Exclusions temporaires  de l’établissement</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 définitive de l’établissement</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dirty="0" smtClean="0">
                          <a:solidFill>
                            <a:srgbClr val="000000"/>
                          </a:solidFill>
                          <a:latin typeface="Candara"/>
                        </a:rPr>
                        <a:t>Retenues</a:t>
                      </a:r>
                    </a:p>
                    <a:p>
                      <a:pPr algn="ctr">
                        <a:lnSpc>
                          <a:spcPct val="100000"/>
                        </a:lnSpc>
                      </a:pPr>
                      <a:r>
                        <a:rPr lang="fr-FR" sz="1400" b="1" strike="noStrike" spc="-1" dirty="0" smtClean="0">
                          <a:solidFill>
                            <a:srgbClr val="000000"/>
                          </a:solidFill>
                          <a:latin typeface="Candara"/>
                        </a:rPr>
                        <a:t>Devoirs </a:t>
                      </a:r>
                    </a:p>
                    <a:p>
                      <a:pPr algn="ctr">
                        <a:lnSpc>
                          <a:spcPct val="100000"/>
                        </a:lnSpc>
                      </a:pPr>
                      <a:r>
                        <a:rPr lang="fr-FR" sz="1400" b="1" strike="noStrike" spc="-1" dirty="0" smtClean="0">
                          <a:solidFill>
                            <a:srgbClr val="000000"/>
                          </a:solidFill>
                          <a:latin typeface="Candara"/>
                        </a:rPr>
                        <a:t>supplémentaires</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821260">
                <a:tc>
                  <a:txBody>
                    <a:bodyPr/>
                    <a:lstStyle/>
                    <a:p>
                      <a:pPr algn="ctr">
                        <a:lnSpc>
                          <a:spcPct val="100000"/>
                        </a:lnSpc>
                      </a:pPr>
                      <a:r>
                        <a:rPr lang="fr-FR" sz="1800" b="0" strike="noStrike" spc="-1">
                          <a:solidFill>
                            <a:srgbClr val="000000"/>
                          </a:solidFill>
                          <a:latin typeface="Candara"/>
                        </a:rPr>
                        <a:t>3</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400" b="0" strike="noStrike" spc="-1" dirty="0" smtClean="0">
                          <a:solidFill>
                            <a:srgbClr val="000000"/>
                          </a:solidFill>
                          <a:latin typeface="Candara"/>
                        </a:rPr>
                        <a:t>60   (</a:t>
                      </a:r>
                      <a:r>
                        <a:rPr lang="fr-FR" sz="1800" b="0" strike="noStrike" spc="-1" dirty="0" smtClean="0">
                          <a:solidFill>
                            <a:srgbClr val="000000"/>
                          </a:solidFill>
                          <a:latin typeface="Candara"/>
                        </a:rPr>
                        <a:t>68)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    (3)</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342900" indent="-342900" algn="ctr">
                        <a:lnSpc>
                          <a:spcPct val="100000"/>
                        </a:lnSpc>
                        <a:buNone/>
                      </a:pPr>
                      <a:r>
                        <a:rPr lang="fr-FR" sz="1800" b="0" strike="noStrike" spc="-1" dirty="0" smtClean="0">
                          <a:solidFill>
                            <a:srgbClr val="000000"/>
                          </a:solidFill>
                          <a:latin typeface="Candara"/>
                        </a:rPr>
                        <a:t>26   (12)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   (2)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135    (100)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828019">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41    (18)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baseline="0" dirty="0" smtClean="0">
                          <a:solidFill>
                            <a:srgbClr val="000000"/>
                          </a:solidFill>
                          <a:latin typeface="Candara"/>
                        </a:rPr>
                        <a:t> 3</a:t>
                      </a:r>
                      <a:r>
                        <a:rPr lang="fr-FR" sz="1800" b="0" strike="noStrike" spc="-1" dirty="0" smtClean="0">
                          <a:solidFill>
                            <a:srgbClr val="000000"/>
                          </a:solidFill>
                          <a:latin typeface="Candara"/>
                        </a:rPr>
                        <a:t>    (7)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19     (14)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    (0)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113     (138)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883323">
                <a:tc>
                  <a:txBody>
                    <a:bodyPr/>
                    <a:lstStyle/>
                    <a:p>
                      <a:pPr algn="ctr">
                        <a:lnSpc>
                          <a:spcPct val="100000"/>
                        </a:lnSpc>
                      </a:pPr>
                      <a:r>
                        <a:rPr lang="fr-FR" sz="1800" b="0" strike="noStrike" spc="-1">
                          <a:solidFill>
                            <a:srgbClr val="000000"/>
                          </a:solidFill>
                          <a:latin typeface="Candara"/>
                        </a:rPr>
                        <a:t>5</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    (52)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 3    (7)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14    (14)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0   (0)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chemeClr val="tx1"/>
                          </a:solidFill>
                          <a:latin typeface="Candara"/>
                        </a:rPr>
                        <a:t>98</a:t>
                      </a:r>
                      <a:r>
                        <a:rPr lang="fr-FR" sz="1800" b="0" strike="noStrike" spc="-1" baseline="0" dirty="0" smtClean="0">
                          <a:solidFill>
                            <a:schemeClr val="tx1"/>
                          </a:solidFill>
                          <a:latin typeface="Candara"/>
                        </a:rPr>
                        <a:t>    </a:t>
                      </a:r>
                      <a:r>
                        <a:rPr lang="fr-FR" sz="1800" b="0" strike="noStrike" spc="-1" dirty="0" smtClean="0">
                          <a:solidFill>
                            <a:schemeClr val="tx1"/>
                          </a:solidFill>
                          <a:latin typeface="Candara"/>
                        </a:rPr>
                        <a:t>(151)</a:t>
                      </a:r>
                      <a:endParaRPr lang="fr-FR" sz="1800" b="0" strike="noStrike" spc="-1" dirty="0">
                        <a:solidFill>
                          <a:schemeClr val="tx1"/>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882709">
                <a:tc>
                  <a:txBody>
                    <a:bodyPr/>
                    <a:lstStyle/>
                    <a:p>
                      <a:pPr algn="ctr">
                        <a:lnSpc>
                          <a:spcPct val="100000"/>
                        </a:lnSpc>
                      </a:pPr>
                      <a:r>
                        <a:rPr lang="fr-FR" sz="1800" b="0" strike="noStrike" spc="-1" dirty="0">
                          <a:solidFill>
                            <a:srgbClr val="000000"/>
                          </a:solidFill>
                          <a:latin typeface="Candara"/>
                        </a:rPr>
                        <a:t>6</a:t>
                      </a:r>
                      <a:r>
                        <a:rPr lang="fr-FR" sz="1800" b="0" strike="noStrike" spc="-1" baseline="30000" dirty="0">
                          <a:solidFill>
                            <a:srgbClr val="000000"/>
                          </a:solidFill>
                          <a:latin typeface="Candara"/>
                        </a:rPr>
                        <a:t>ème</a:t>
                      </a:r>
                      <a:endParaRPr lang="fr-FR" sz="1800" b="0" strike="noStrike" spc="-1" dirty="0">
                        <a:latin typeface="Arial"/>
                      </a:endParaRPr>
                    </a:p>
                    <a:p>
                      <a:pPr algn="ctr">
                        <a:lnSpc>
                          <a:spcPct val="100000"/>
                        </a:lnSpc>
                      </a:pP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342900" indent="-342900" algn="ctr">
                        <a:lnSpc>
                          <a:spcPct val="100000"/>
                        </a:lnSpc>
                        <a:buNone/>
                      </a:pPr>
                      <a:r>
                        <a:rPr lang="fr-FR" sz="1800" b="0" strike="noStrike" spc="-1" dirty="0" smtClean="0">
                          <a:solidFill>
                            <a:srgbClr val="000000"/>
                          </a:solidFill>
                          <a:latin typeface="Candara"/>
                        </a:rPr>
                        <a:t>18   (10)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342900" indent="-342900" algn="ctr">
                        <a:lnSpc>
                          <a:spcPct val="100000"/>
                        </a:lnSpc>
                        <a:buAutoNum type="arabicPlain" startAt="12"/>
                      </a:pPr>
                      <a:r>
                        <a:rPr lang="fr-FR" sz="1800" b="0" strike="noStrike" spc="-1" dirty="0" smtClean="0">
                          <a:solidFill>
                            <a:schemeClr val="tx1"/>
                          </a:solidFill>
                          <a:latin typeface="Candara"/>
                        </a:rPr>
                        <a:t>(8)</a:t>
                      </a:r>
                      <a:endParaRPr lang="fr-FR" sz="1800" b="0" strike="noStrike" spc="-1" dirty="0">
                        <a:solidFill>
                          <a:schemeClr val="tx1"/>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342900" indent="-342900" algn="ctr">
                        <a:lnSpc>
                          <a:spcPct val="100000"/>
                        </a:lnSpc>
                        <a:buNone/>
                      </a:pPr>
                      <a:r>
                        <a:rPr lang="fr-FR" sz="1800" b="0" strike="noStrike" spc="-1" dirty="0" smtClean="0">
                          <a:solidFill>
                            <a:srgbClr val="000000"/>
                          </a:solidFill>
                          <a:latin typeface="Candara"/>
                        </a:rPr>
                        <a:t>13  (2)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   (2)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342900" indent="-342900" algn="ctr">
                        <a:lnSpc>
                          <a:spcPct val="100000"/>
                        </a:lnSpc>
                        <a:buNone/>
                      </a:pPr>
                      <a:r>
                        <a:rPr lang="fr-FR" sz="1800" b="0" strike="noStrike" spc="-1" baseline="0" dirty="0" smtClean="0">
                          <a:solidFill>
                            <a:schemeClr val="tx1"/>
                          </a:solidFill>
                          <a:latin typeface="Candara"/>
                        </a:rPr>
                        <a:t>8   (</a:t>
                      </a:r>
                      <a:r>
                        <a:rPr lang="fr-FR" sz="1800" b="0" strike="noStrike" spc="-1" dirty="0" smtClean="0">
                          <a:solidFill>
                            <a:schemeClr val="tx1"/>
                          </a:solidFill>
                          <a:latin typeface="Candara"/>
                        </a:rPr>
                        <a:t>174)</a:t>
                      </a:r>
                      <a:endParaRPr lang="fr-FR" sz="1800" b="0" strike="noStrike" spc="-1" dirty="0">
                        <a:solidFill>
                          <a:schemeClr val="tx1"/>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871920" y="500040"/>
            <a:ext cx="7408080" cy="6000794"/>
          </a:xfrm>
          <a:prstGeom prst="rect">
            <a:avLst/>
          </a:prstGeom>
          <a:noFill/>
          <a:ln>
            <a:noFill/>
          </a:ln>
        </p:spPr>
        <p:txBody>
          <a:bodyPr>
            <a:normAutofit fontScale="77500" lnSpcReduction="20000"/>
          </a:bodyPr>
          <a:lstStyle/>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Les retenues pédagogiques</a:t>
            </a:r>
            <a:endParaRPr lang="fr-FR" sz="2400" b="0" strike="noStrike" spc="-1" dirty="0">
              <a:solidFill>
                <a:srgbClr val="073E87"/>
              </a:solidFill>
              <a:latin typeface="Candara"/>
            </a:endParaRPr>
          </a:p>
          <a:p>
            <a:pPr>
              <a:lnSpc>
                <a:spcPct val="100000"/>
              </a:lnSpc>
              <a:spcBef>
                <a:spcPts val="479"/>
              </a:spcBef>
            </a:pPr>
            <a:endParaRPr lang="fr-FR" sz="1300" b="0" strike="noStrike" spc="-1" dirty="0">
              <a:solidFill>
                <a:srgbClr val="073E87"/>
              </a:solidFill>
              <a:latin typeface="Candara"/>
            </a:endParaRPr>
          </a:p>
          <a:p>
            <a:pPr marL="274320" indent="-273960" algn="just">
              <a:lnSpc>
                <a:spcPct val="100000"/>
              </a:lnSpc>
              <a:spcBef>
                <a:spcPts val="281"/>
              </a:spcBef>
              <a:buClr>
                <a:srgbClr val="31B6FD"/>
              </a:buClr>
              <a:buFont typeface="Symbol"/>
              <a:buChar char=""/>
            </a:pPr>
            <a:r>
              <a:rPr lang="fr-FR" sz="1300" b="0" strike="noStrike" spc="-1" dirty="0" smtClean="0">
                <a:solidFill>
                  <a:srgbClr val="000000"/>
                </a:solidFill>
                <a:latin typeface="Candara"/>
              </a:rPr>
              <a:t>Beaucoup de retenues pédagogiques. Cependant les professeurs principaux ont pris en charge la plupart des retenues. Il faudra absolument que l’ensemble des équipes accepte de récupérer un élève retenu dans son cours. Des retenues exceptionnelles pour les enseignants volontaires pourront avoir lieu le mercredi après-midi.</a:t>
            </a:r>
            <a:endParaRPr lang="fr-FR" sz="1300" b="0" strike="noStrike" spc="-1" dirty="0">
              <a:solidFill>
                <a:srgbClr val="073E87"/>
              </a:solidFill>
              <a:latin typeface="Candara"/>
            </a:endParaRPr>
          </a:p>
          <a:p>
            <a:pPr marL="274320" indent="-273960">
              <a:lnSpc>
                <a:spcPct val="100000"/>
              </a:lnSpc>
              <a:spcBef>
                <a:spcPts val="241"/>
              </a:spcBef>
            </a:pPr>
            <a:r>
              <a:rPr lang="fr-FR" sz="1300" b="0" strike="noStrike" spc="-1" dirty="0">
                <a:solidFill>
                  <a:srgbClr val="000000"/>
                </a:solidFill>
                <a:latin typeface="Candara"/>
              </a:rPr>
              <a:t>	</a:t>
            </a:r>
            <a:endParaRPr lang="fr-FR" sz="1300" b="0" strike="noStrike" spc="-1" dirty="0">
              <a:solidFill>
                <a:srgbClr val="073E87"/>
              </a:solidFill>
              <a:latin typeface="Candara"/>
            </a:endParaRPr>
          </a:p>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Les exclusions de cours</a:t>
            </a:r>
            <a:endParaRPr lang="fr-FR" sz="2400" b="0" strike="noStrike" spc="-1" dirty="0">
              <a:solidFill>
                <a:srgbClr val="073E87"/>
              </a:solidFill>
              <a:latin typeface="Candara"/>
            </a:endParaRPr>
          </a:p>
          <a:p>
            <a:pPr marL="274320" indent="-273960">
              <a:lnSpc>
                <a:spcPct val="100000"/>
              </a:lnSpc>
              <a:spcBef>
                <a:spcPts val="241"/>
              </a:spcBef>
            </a:pPr>
            <a:endParaRPr lang="fr-FR" sz="1300" b="0" strike="noStrike" spc="-1" dirty="0">
              <a:solidFill>
                <a:srgbClr val="073E87"/>
              </a:solidFill>
              <a:latin typeface="Candara"/>
            </a:endParaRPr>
          </a:p>
          <a:p>
            <a:pPr marL="274320" indent="-273960">
              <a:lnSpc>
                <a:spcPct val="100000"/>
              </a:lnSpc>
              <a:spcBef>
                <a:spcPts val="281"/>
              </a:spcBef>
            </a:pPr>
            <a:r>
              <a:rPr lang="fr-FR" sz="1200" b="0" strike="noStrike" spc="-1" dirty="0">
                <a:solidFill>
                  <a:srgbClr val="000000"/>
                </a:solidFill>
                <a:latin typeface="Candara"/>
              </a:rPr>
              <a:t>	Les exclusions de cours ont été saisies sur PRONOTE par la vie scolaire, ce qui a permis un suivi plus fin des élèves perturbateurs</a:t>
            </a:r>
            <a:r>
              <a:rPr lang="fr-FR" sz="1200" b="0" strike="noStrike" spc="-1" dirty="0" smtClean="0">
                <a:solidFill>
                  <a:srgbClr val="000000"/>
                </a:solidFill>
                <a:latin typeface="Candara"/>
              </a:rPr>
              <a:t>. </a:t>
            </a:r>
            <a:endParaRPr lang="fr-FR" sz="1200" b="0" strike="noStrike" spc="-1" dirty="0">
              <a:solidFill>
                <a:srgbClr val="073E87"/>
              </a:solidFill>
              <a:latin typeface="Candara"/>
            </a:endParaRPr>
          </a:p>
          <a:p>
            <a:pPr marL="274320" indent="-273960">
              <a:lnSpc>
                <a:spcPct val="100000"/>
              </a:lnSpc>
              <a:spcBef>
                <a:spcPts val="241"/>
              </a:spcBef>
            </a:pPr>
            <a:endParaRPr lang="fr-FR" sz="1400" b="0" strike="noStrike" spc="-1" dirty="0">
              <a:solidFill>
                <a:srgbClr val="073E87"/>
              </a:solidFill>
              <a:latin typeface="Candara"/>
            </a:endParaRPr>
          </a:p>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L’accueil des élèves</a:t>
            </a:r>
            <a:endParaRPr lang="fr-FR" sz="2400" b="0" strike="noStrike" spc="-1" dirty="0">
              <a:solidFill>
                <a:srgbClr val="073E87"/>
              </a:solidFill>
              <a:latin typeface="Candara"/>
            </a:endParaRPr>
          </a:p>
          <a:p>
            <a:pPr marL="274320" indent="-273960">
              <a:lnSpc>
                <a:spcPct val="100000"/>
              </a:lnSpc>
              <a:spcBef>
                <a:spcPts val="479"/>
              </a:spcBef>
            </a:pPr>
            <a:r>
              <a:rPr lang="fr-FR" sz="2400" b="1" strike="noStrike" spc="-1" dirty="0">
                <a:solidFill>
                  <a:srgbClr val="000000"/>
                </a:solidFill>
                <a:latin typeface="Candara"/>
              </a:rPr>
              <a:t>	</a:t>
            </a:r>
            <a:r>
              <a:rPr lang="fr-FR" sz="1200" b="0" strike="noStrike" spc="-1" dirty="0">
                <a:solidFill>
                  <a:srgbClr val="000000"/>
                </a:solidFill>
                <a:latin typeface="Candara"/>
              </a:rPr>
              <a:t>L’un des objectifs de la vie scolaire est le bien </a:t>
            </a:r>
            <a:r>
              <a:rPr lang="fr-FR" sz="1200" b="0" strike="noStrike" spc="-1" dirty="0" smtClean="0">
                <a:solidFill>
                  <a:srgbClr val="000000"/>
                </a:solidFill>
                <a:latin typeface="Candara"/>
              </a:rPr>
              <a:t>-être </a:t>
            </a:r>
            <a:r>
              <a:rPr lang="fr-FR" sz="1200" b="0" strike="noStrike" spc="-1" dirty="0">
                <a:solidFill>
                  <a:srgbClr val="000000"/>
                </a:solidFill>
                <a:latin typeface="Candara"/>
              </a:rPr>
              <a:t>des élèves. C’est pourquoi il leur est offert l’accès au FSE tout au long de la journée. </a:t>
            </a:r>
            <a:endParaRPr lang="fr-FR" sz="1200" b="0" strike="noStrike" spc="-1" dirty="0">
              <a:solidFill>
                <a:srgbClr val="073E87"/>
              </a:solidFill>
              <a:latin typeface="Candara"/>
            </a:endParaRPr>
          </a:p>
          <a:p>
            <a:pPr marL="274320" indent="-273960">
              <a:lnSpc>
                <a:spcPct val="100000"/>
              </a:lnSpc>
              <a:spcBef>
                <a:spcPts val="241"/>
              </a:spcBef>
            </a:pPr>
            <a:r>
              <a:rPr lang="fr-FR" sz="1200" b="0" strike="noStrike" spc="-1" dirty="0">
                <a:solidFill>
                  <a:srgbClr val="000000"/>
                </a:solidFill>
                <a:latin typeface="Candara"/>
              </a:rPr>
              <a:t>	Le temps libre des élèves se partage entre la salle d’étude pour les leçons avec la possibilité de travail de groupe, le CDI pour la lecture, les recherches ou l’espace mandala, </a:t>
            </a:r>
            <a:r>
              <a:rPr lang="fr-FR" sz="1200" b="0" strike="noStrike" spc="-1" dirty="0" smtClean="0">
                <a:solidFill>
                  <a:srgbClr val="000000"/>
                </a:solidFill>
                <a:latin typeface="Candara"/>
              </a:rPr>
              <a:t>le </a:t>
            </a:r>
            <a:r>
              <a:rPr lang="fr-FR" sz="1200" b="0" strike="noStrike" spc="-1" dirty="0">
                <a:solidFill>
                  <a:srgbClr val="000000"/>
                </a:solidFill>
                <a:latin typeface="Candara"/>
              </a:rPr>
              <a:t>FSE et des tâches liées aux différents projets.</a:t>
            </a:r>
            <a:endParaRPr lang="fr-FR" sz="1200" b="0" strike="noStrike" spc="-1" dirty="0">
              <a:solidFill>
                <a:srgbClr val="073E87"/>
              </a:solidFill>
              <a:latin typeface="Candara"/>
            </a:endParaRPr>
          </a:p>
          <a:p>
            <a:pPr marL="274320" indent="-273960">
              <a:lnSpc>
                <a:spcPct val="100000"/>
              </a:lnSpc>
              <a:spcBef>
                <a:spcPts val="459"/>
              </a:spcBef>
            </a:pPr>
            <a:r>
              <a:rPr lang="fr-FR" sz="1200" b="1" strike="noStrike" spc="-1" dirty="0">
                <a:solidFill>
                  <a:srgbClr val="000000"/>
                </a:solidFill>
                <a:latin typeface="Candara"/>
              </a:rPr>
              <a:t> 	</a:t>
            </a:r>
            <a:r>
              <a:rPr lang="fr-FR" sz="1200" b="0" strike="noStrike" spc="-1" dirty="0">
                <a:solidFill>
                  <a:srgbClr val="000000"/>
                </a:solidFill>
                <a:latin typeface="Candara"/>
              </a:rPr>
              <a:t>Cette organisation a permis d’instaurer un climat plus serein </a:t>
            </a:r>
            <a:r>
              <a:rPr lang="fr-FR" sz="1200" b="0" strike="noStrike" spc="-1" dirty="0" smtClean="0">
                <a:solidFill>
                  <a:srgbClr val="000000"/>
                </a:solidFill>
                <a:latin typeface="Candara"/>
              </a:rPr>
              <a:t>sur les </a:t>
            </a:r>
            <a:r>
              <a:rPr lang="fr-FR" sz="1200" b="0" strike="noStrike" spc="-1" dirty="0">
                <a:solidFill>
                  <a:srgbClr val="000000"/>
                </a:solidFill>
                <a:latin typeface="Candara"/>
              </a:rPr>
              <a:t>différents sites</a:t>
            </a:r>
            <a:r>
              <a:rPr lang="fr-FR" sz="1200" b="0" strike="noStrike" spc="-1" dirty="0" smtClean="0">
                <a:solidFill>
                  <a:srgbClr val="000000"/>
                </a:solidFill>
                <a:latin typeface="Candara"/>
              </a:rPr>
              <a:t>.</a:t>
            </a:r>
          </a:p>
          <a:p>
            <a:pPr marL="274320" indent="-273960">
              <a:lnSpc>
                <a:spcPct val="100000"/>
              </a:lnSpc>
              <a:spcBef>
                <a:spcPts val="459"/>
              </a:spcBef>
            </a:pPr>
            <a:r>
              <a:rPr lang="fr-FR" sz="1200" b="0" strike="noStrike" spc="-1" dirty="0" smtClean="0">
                <a:solidFill>
                  <a:srgbClr val="073E87"/>
                </a:solidFill>
                <a:latin typeface="Candara"/>
              </a:rPr>
              <a:t>	</a:t>
            </a:r>
            <a:r>
              <a:rPr lang="fr-FR" sz="1200" b="0" strike="noStrike" spc="-1" dirty="0" smtClean="0">
                <a:solidFill>
                  <a:srgbClr val="FF0000"/>
                </a:solidFill>
                <a:latin typeface="Candara"/>
              </a:rPr>
              <a:t>Cependant, 23 bagarres se sont produites cette année, la plupart dans la cour et pendant le temps méridien. Il sera nécessaire d’accentuer les offres d’activités pour réduire les tensions entre élèves. Les classes de 3</a:t>
            </a:r>
            <a:r>
              <a:rPr lang="fr-FR" sz="1200" b="0" strike="noStrike" spc="-1" baseline="30000" dirty="0" smtClean="0">
                <a:solidFill>
                  <a:srgbClr val="FF0000"/>
                </a:solidFill>
                <a:latin typeface="Candara"/>
              </a:rPr>
              <a:t>ème</a:t>
            </a:r>
            <a:r>
              <a:rPr lang="fr-FR" sz="1200" b="0" strike="noStrike" spc="-1" dirty="0" smtClean="0">
                <a:solidFill>
                  <a:srgbClr val="FF0000"/>
                </a:solidFill>
                <a:latin typeface="Candara"/>
              </a:rPr>
              <a:t> pourront dans la mesure du possible être délocalisées sur l’espace Emeraude.</a:t>
            </a:r>
            <a:endParaRPr lang="fr-FR" sz="1200" b="0" strike="noStrike" spc="-1" dirty="0">
              <a:solidFill>
                <a:srgbClr val="FF0000"/>
              </a:solidFill>
              <a:latin typeface="Candara"/>
            </a:endParaRPr>
          </a:p>
          <a:p>
            <a:pPr marL="274320" indent="-273960">
              <a:lnSpc>
                <a:spcPct val="100000"/>
              </a:lnSpc>
              <a:spcBef>
                <a:spcPts val="261"/>
              </a:spcBef>
            </a:pPr>
            <a:endParaRPr lang="fr-FR" sz="1200" b="0" strike="noStrike" spc="-1" dirty="0">
              <a:solidFill>
                <a:srgbClr val="073E87"/>
              </a:solidFill>
              <a:latin typeface="Candara"/>
            </a:endParaRPr>
          </a:p>
          <a:p>
            <a:pPr marL="274320" indent="-273960">
              <a:lnSpc>
                <a:spcPct val="100000"/>
              </a:lnSpc>
              <a:spcBef>
                <a:spcPts val="519"/>
              </a:spcBef>
              <a:buClr>
                <a:srgbClr val="000000"/>
              </a:buClr>
              <a:buFont typeface="Wingdings" charset="2"/>
              <a:buChar char=""/>
            </a:pPr>
            <a:r>
              <a:rPr lang="fr-FR" sz="2600" b="1" strike="noStrike" spc="-1" dirty="0">
                <a:solidFill>
                  <a:srgbClr val="000000"/>
                </a:solidFill>
                <a:latin typeface="Candara"/>
              </a:rPr>
              <a:t> </a:t>
            </a:r>
            <a:r>
              <a:rPr lang="fr-FR" sz="2600" b="1" strike="noStrike" spc="-1" dirty="0" smtClean="0">
                <a:solidFill>
                  <a:srgbClr val="000000"/>
                </a:solidFill>
                <a:latin typeface="Candara"/>
              </a:rPr>
              <a:t>Les fiches de suivi </a:t>
            </a:r>
            <a:endParaRPr lang="fr-FR" sz="2600" b="0" strike="noStrike" spc="-1" dirty="0">
              <a:solidFill>
                <a:srgbClr val="073E87"/>
              </a:solidFill>
              <a:latin typeface="Candara"/>
            </a:endParaRPr>
          </a:p>
          <a:p>
            <a:pPr marL="274320" indent="-273960">
              <a:lnSpc>
                <a:spcPct val="100000"/>
              </a:lnSpc>
              <a:spcBef>
                <a:spcPts val="479"/>
              </a:spcBef>
            </a:pPr>
            <a:r>
              <a:rPr lang="fr-FR" sz="2400" b="1" strike="noStrike" spc="-1" dirty="0">
                <a:solidFill>
                  <a:srgbClr val="000000"/>
                </a:solidFill>
                <a:latin typeface="Candara"/>
              </a:rPr>
              <a:t>	</a:t>
            </a:r>
            <a:r>
              <a:rPr lang="fr-FR" sz="1300" strike="noStrike" spc="-1" dirty="0" smtClean="0">
                <a:solidFill>
                  <a:srgbClr val="000000"/>
                </a:solidFill>
                <a:latin typeface="Candara"/>
              </a:rPr>
              <a:t>Plus de 70 élèves ont eu une fiche de suivi suite à des commissions alertes pour manque de travail ou pour des problèmes de comportement.</a:t>
            </a:r>
          </a:p>
          <a:p>
            <a:pPr marL="274320" indent="-273960">
              <a:lnSpc>
                <a:spcPct val="100000"/>
              </a:lnSpc>
              <a:spcBef>
                <a:spcPts val="479"/>
              </a:spcBef>
            </a:pPr>
            <a:endParaRPr lang="fr-FR" sz="1300" spc="-1" dirty="0" smtClean="0">
              <a:solidFill>
                <a:srgbClr val="000000"/>
              </a:solidFill>
              <a:latin typeface="Candara"/>
            </a:endParaRPr>
          </a:p>
          <a:p>
            <a:pPr marL="274320" indent="-273960">
              <a:lnSpc>
                <a:spcPct val="100000"/>
              </a:lnSpc>
              <a:spcBef>
                <a:spcPts val="479"/>
              </a:spcBef>
              <a:buFont typeface="Wingdings" pitchFamily="2" charset="2"/>
              <a:buChar char="ü"/>
            </a:pPr>
            <a:r>
              <a:rPr lang="fr-FR" sz="2600" b="1" spc="-1" dirty="0" smtClean="0">
                <a:solidFill>
                  <a:srgbClr val="000000"/>
                </a:solidFill>
                <a:latin typeface="Candara"/>
              </a:rPr>
              <a:t>Les commissions alertes et commissions éducatives</a:t>
            </a:r>
          </a:p>
          <a:p>
            <a:pPr marL="274320" indent="-273960">
              <a:lnSpc>
                <a:spcPct val="100000"/>
              </a:lnSpc>
              <a:spcBef>
                <a:spcPts val="479"/>
              </a:spcBef>
              <a:buFont typeface="Wingdings" pitchFamily="2" charset="2"/>
              <a:buChar char="ü"/>
            </a:pPr>
            <a:endParaRPr lang="fr-FR" sz="1300" strike="noStrike" spc="-1" dirty="0" smtClean="0">
              <a:solidFill>
                <a:srgbClr val="000000"/>
              </a:solidFill>
              <a:latin typeface="Candara"/>
            </a:endParaRPr>
          </a:p>
          <a:p>
            <a:pPr marL="274320" indent="-273960">
              <a:lnSpc>
                <a:spcPct val="100000"/>
              </a:lnSpc>
              <a:spcBef>
                <a:spcPts val="479"/>
              </a:spcBef>
            </a:pPr>
            <a:r>
              <a:rPr lang="fr-FR" sz="1300" spc="-1" dirty="0" smtClean="0">
                <a:solidFill>
                  <a:srgbClr val="000000"/>
                </a:solidFill>
                <a:latin typeface="Candara"/>
              </a:rPr>
              <a:t>	21 commissions alertes en 6</a:t>
            </a:r>
            <a:r>
              <a:rPr lang="fr-FR" sz="1300" spc="-1" baseline="30000" dirty="0" smtClean="0">
                <a:solidFill>
                  <a:srgbClr val="000000"/>
                </a:solidFill>
                <a:latin typeface="Candara"/>
              </a:rPr>
              <a:t>ème</a:t>
            </a:r>
            <a:endParaRPr lang="fr-FR" sz="1300" spc="-1" dirty="0" smtClean="0">
              <a:solidFill>
                <a:srgbClr val="000000"/>
              </a:solidFill>
              <a:latin typeface="Candara"/>
            </a:endParaRPr>
          </a:p>
          <a:p>
            <a:pPr marL="274320" indent="-273960">
              <a:lnSpc>
                <a:spcPct val="100000"/>
              </a:lnSpc>
              <a:spcBef>
                <a:spcPts val="479"/>
              </a:spcBef>
            </a:pPr>
            <a:r>
              <a:rPr lang="fr-FR" sz="1300" strike="noStrike" spc="-1" dirty="0" smtClean="0">
                <a:solidFill>
                  <a:srgbClr val="000000"/>
                </a:solidFill>
                <a:latin typeface="Candara"/>
              </a:rPr>
              <a:t>	13 commissions alertes en 5</a:t>
            </a:r>
            <a:r>
              <a:rPr lang="fr-FR" sz="1300" strike="noStrike" spc="-1" baseline="30000" dirty="0" smtClean="0">
                <a:solidFill>
                  <a:srgbClr val="000000"/>
                </a:solidFill>
                <a:latin typeface="Candara"/>
              </a:rPr>
              <a:t>ème</a:t>
            </a:r>
            <a:endParaRPr lang="fr-FR" sz="1300" strike="noStrike" spc="-1" dirty="0" smtClean="0">
              <a:solidFill>
                <a:srgbClr val="000000"/>
              </a:solidFill>
              <a:latin typeface="Candara"/>
            </a:endParaRPr>
          </a:p>
          <a:p>
            <a:pPr marL="274320" indent="-273960">
              <a:lnSpc>
                <a:spcPct val="100000"/>
              </a:lnSpc>
              <a:spcBef>
                <a:spcPts val="479"/>
              </a:spcBef>
            </a:pPr>
            <a:r>
              <a:rPr lang="fr-FR" sz="1300" spc="-1" dirty="0" smtClean="0">
                <a:solidFill>
                  <a:srgbClr val="000000"/>
                </a:solidFill>
                <a:latin typeface="Candara"/>
              </a:rPr>
              <a:t>	16 commissions alertes en 4</a:t>
            </a:r>
            <a:r>
              <a:rPr lang="fr-FR" sz="1300" spc="-1" baseline="30000" dirty="0" smtClean="0">
                <a:solidFill>
                  <a:srgbClr val="000000"/>
                </a:solidFill>
                <a:latin typeface="Candara"/>
              </a:rPr>
              <a:t>ème</a:t>
            </a:r>
            <a:endParaRPr lang="fr-FR" sz="1300" spc="-1" dirty="0" smtClean="0">
              <a:solidFill>
                <a:srgbClr val="000000"/>
              </a:solidFill>
              <a:latin typeface="Candara"/>
            </a:endParaRPr>
          </a:p>
          <a:p>
            <a:pPr marL="274320" indent="-273960">
              <a:lnSpc>
                <a:spcPct val="100000"/>
              </a:lnSpc>
              <a:spcBef>
                <a:spcPts val="479"/>
              </a:spcBef>
            </a:pPr>
            <a:r>
              <a:rPr lang="fr-FR" sz="1300" strike="noStrike" spc="-1" dirty="0" smtClean="0">
                <a:solidFill>
                  <a:srgbClr val="000000"/>
                </a:solidFill>
                <a:latin typeface="Candara"/>
              </a:rPr>
              <a:t>	5 commissions alertes  en 3</a:t>
            </a:r>
            <a:r>
              <a:rPr lang="fr-FR" sz="1300" strike="noStrike" spc="-1" baseline="30000" dirty="0" smtClean="0">
                <a:solidFill>
                  <a:srgbClr val="000000"/>
                </a:solidFill>
                <a:latin typeface="Candara"/>
              </a:rPr>
              <a:t>ème</a:t>
            </a:r>
          </a:p>
          <a:p>
            <a:pPr marL="274320" indent="-273960">
              <a:lnSpc>
                <a:spcPct val="100000"/>
              </a:lnSpc>
              <a:spcBef>
                <a:spcPts val="479"/>
              </a:spcBef>
            </a:pPr>
            <a:endParaRPr lang="fr-FR" sz="1300" spc="-1" baseline="30000" dirty="0" smtClean="0">
              <a:solidFill>
                <a:srgbClr val="000000"/>
              </a:solidFill>
              <a:latin typeface="Candara"/>
            </a:endParaRPr>
          </a:p>
          <a:p>
            <a:pPr marL="274320" indent="-273960">
              <a:lnSpc>
                <a:spcPct val="100000"/>
              </a:lnSpc>
              <a:spcBef>
                <a:spcPts val="479"/>
              </a:spcBef>
            </a:pPr>
            <a:r>
              <a:rPr lang="fr-FR" sz="1300" strike="noStrike" spc="-1" baseline="30000" dirty="0" smtClean="0">
                <a:solidFill>
                  <a:srgbClr val="000000"/>
                </a:solidFill>
                <a:latin typeface="Candara"/>
              </a:rPr>
              <a:t>	</a:t>
            </a:r>
            <a:r>
              <a:rPr lang="fr-FR" strike="noStrike" spc="-1" baseline="30000" dirty="0" smtClean="0">
                <a:solidFill>
                  <a:srgbClr val="000000"/>
                </a:solidFill>
                <a:latin typeface="Candara"/>
              </a:rPr>
              <a:t>2 commissions éducatives en 4ème</a:t>
            </a:r>
            <a:endParaRPr lang="fr-FR" strike="noStrike" spc="-1" dirty="0" smtClean="0">
              <a:solidFill>
                <a:srgbClr val="000000"/>
              </a:solidFill>
              <a:latin typeface="Candara"/>
            </a:endParaRPr>
          </a:p>
          <a:p>
            <a:pPr marL="274320" indent="-273960">
              <a:lnSpc>
                <a:spcPct val="100000"/>
              </a:lnSpc>
              <a:spcBef>
                <a:spcPts val="479"/>
              </a:spcBef>
            </a:pPr>
            <a:endParaRPr lang="fr-FR" sz="1300" strike="noStrike" spc="-1" dirty="0" smtClean="0">
              <a:solidFill>
                <a:srgbClr val="000000"/>
              </a:solidFill>
              <a:latin typeface="Candara"/>
            </a:endParaRPr>
          </a:p>
          <a:p>
            <a:pPr marL="274320" indent="-273960">
              <a:lnSpc>
                <a:spcPct val="100000"/>
              </a:lnSpc>
              <a:spcBef>
                <a:spcPts val="479"/>
              </a:spcBef>
            </a:pPr>
            <a:endParaRPr lang="fr-FR" sz="1300" spc="-1" dirty="0" smtClean="0">
              <a:solidFill>
                <a:srgbClr val="000000"/>
              </a:solidFill>
              <a:latin typeface="Candara"/>
            </a:endParaRPr>
          </a:p>
          <a:p>
            <a:pPr marL="274320" indent="-273960">
              <a:lnSpc>
                <a:spcPct val="100000"/>
              </a:lnSpc>
              <a:spcBef>
                <a:spcPts val="479"/>
              </a:spcBef>
            </a:pPr>
            <a:endParaRPr lang="fr-FR" sz="1300" strike="noStrike" spc="-1" dirty="0" smtClean="0">
              <a:solidFill>
                <a:srgbClr val="000000"/>
              </a:solidFill>
              <a:latin typeface="Candara"/>
            </a:endParaRPr>
          </a:p>
          <a:p>
            <a:pPr marL="274320" indent="-273960">
              <a:lnSpc>
                <a:spcPct val="100000"/>
              </a:lnSpc>
              <a:spcBef>
                <a:spcPts val="479"/>
              </a:spcBef>
            </a:pPr>
            <a:endParaRPr lang="fr-FR" sz="1300" strike="noStrike" spc="-1" dirty="0" smtClean="0">
              <a:solidFill>
                <a:srgbClr val="000000"/>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 name="Table 1"/>
          <p:cNvGraphicFramePr/>
          <p:nvPr/>
        </p:nvGraphicFramePr>
        <p:xfrm>
          <a:off x="755640" y="1989000"/>
          <a:ext cx="5927040" cy="792000"/>
        </p:xfrm>
        <a:graphic>
          <a:graphicData uri="http://schemas.openxmlformats.org/drawingml/2006/table">
            <a:tbl>
              <a:tblPr/>
              <a:tblGrid>
                <a:gridCol w="1481760"/>
                <a:gridCol w="1481760"/>
                <a:gridCol w="1481760"/>
                <a:gridCol w="1481760"/>
              </a:tblGrid>
              <a:tr h="396000">
                <a:tc>
                  <a:txBody>
                    <a:bodyPr/>
                    <a:lstStyle/>
                    <a:p>
                      <a:pPr algn="ctr">
                        <a:lnSpc>
                          <a:spcPct val="100000"/>
                        </a:lnSpc>
                      </a:pPr>
                      <a:r>
                        <a:rPr lang="fr-FR" sz="1800" b="0" strike="noStrike" spc="-1" dirty="0">
                          <a:solidFill>
                            <a:srgbClr val="000000"/>
                          </a:solidFill>
                          <a:latin typeface="Candara"/>
                        </a:rPr>
                        <a:t>6</a:t>
                      </a:r>
                      <a:r>
                        <a:rPr lang="fr-FR" sz="1800" b="0" strike="noStrike" spc="-1" baseline="30000" dirty="0">
                          <a:solidFill>
                            <a:srgbClr val="000000"/>
                          </a:solidFill>
                          <a:latin typeface="Candara"/>
                        </a:rPr>
                        <a:t>ème</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96000">
                <a:tc>
                  <a:txBody>
                    <a:bodyPr/>
                    <a:lstStyle/>
                    <a:p>
                      <a:pPr algn="ctr">
                        <a:lnSpc>
                          <a:spcPct val="100000"/>
                        </a:lnSpc>
                      </a:pPr>
                      <a:r>
                        <a:rPr lang="fr-FR" sz="1800" b="0" strike="noStrike" spc="-1" dirty="0" smtClean="0">
                          <a:solidFill>
                            <a:srgbClr val="000000"/>
                          </a:solidFill>
                          <a:latin typeface="Candara"/>
                        </a:rPr>
                        <a:t>0.2%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0.2%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0.4%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a:solidFill>
                            <a:srgbClr val="000000"/>
                          </a:solidFill>
                          <a:latin typeface="Candara"/>
                        </a:rPr>
                        <a:t>0.4%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25"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a:solidFill>
                  <a:srgbClr val="000000"/>
                </a:solidFill>
                <a:latin typeface="Candara"/>
              </a:rPr>
              <a:t>Absentéisme et retard des élèves</a:t>
            </a:r>
            <a:endParaRPr lang="fr-FR" sz="2800" b="1" strike="noStrike" spc="-1" dirty="0">
              <a:solidFill>
                <a:srgbClr val="FFFFFF"/>
              </a:solidFill>
              <a:latin typeface="Lucida Sans Unicode"/>
            </a:endParaRPr>
          </a:p>
        </p:txBody>
      </p:sp>
      <p:sp>
        <p:nvSpPr>
          <p:cNvPr id="126" name="CustomShape 3"/>
          <p:cNvSpPr/>
          <p:nvPr/>
        </p:nvSpPr>
        <p:spPr>
          <a:xfrm>
            <a:off x="755640" y="1628640"/>
            <a:ext cx="770436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a:latin typeface="Lucida Sans Unicode"/>
                <a:ea typeface="Lucida Sans Unicode"/>
              </a:rPr>
              <a:t>Un taux de retards faible quelque soit le niveau. </a:t>
            </a:r>
            <a:endParaRPr lang="fr-FR" sz="1100" b="0" strike="noStrike" spc="-1">
              <a:latin typeface="Arial"/>
            </a:endParaRPr>
          </a:p>
        </p:txBody>
      </p:sp>
      <p:sp>
        <p:nvSpPr>
          <p:cNvPr id="127" name="CustomShape 4"/>
          <p:cNvSpPr/>
          <p:nvPr/>
        </p:nvSpPr>
        <p:spPr>
          <a:xfrm>
            <a:off x="755640" y="3513240"/>
            <a:ext cx="74163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a:latin typeface="Candara"/>
                <a:ea typeface="Lucida Sans Unicode"/>
              </a:rPr>
              <a:t>Un taux d’absentéisme important essentiellement dû à un petit nombre d’élèves très absentéistes.</a:t>
            </a:r>
            <a:endParaRPr lang="fr-FR" sz="1200" b="0" strike="noStrike" spc="-1">
              <a:latin typeface="Arial"/>
            </a:endParaRPr>
          </a:p>
          <a:p>
            <a:pPr>
              <a:lnSpc>
                <a:spcPct val="100000"/>
              </a:lnSpc>
            </a:pPr>
            <a:r>
              <a:rPr lang="fr-FR" sz="1200" b="0" strike="noStrike" spc="-1">
                <a:latin typeface="Candara"/>
                <a:ea typeface="Lucida Sans Unicode"/>
              </a:rPr>
              <a:t>La moyenne académique se situe aux environs de 3% à 4%</a:t>
            </a:r>
            <a:endParaRPr lang="fr-FR" sz="1200" b="0" strike="noStrike" spc="-1">
              <a:latin typeface="Arial"/>
            </a:endParaRPr>
          </a:p>
        </p:txBody>
      </p:sp>
      <p:graphicFrame>
        <p:nvGraphicFramePr>
          <p:cNvPr id="128" name="Table 5"/>
          <p:cNvGraphicFramePr/>
          <p:nvPr/>
        </p:nvGraphicFramePr>
        <p:xfrm>
          <a:off x="755640" y="4221000"/>
          <a:ext cx="5933160" cy="741240"/>
        </p:xfrm>
        <a:graphic>
          <a:graphicData uri="http://schemas.openxmlformats.org/drawingml/2006/table">
            <a:tbl>
              <a:tblPr/>
              <a:tblGrid>
                <a:gridCol w="1483200"/>
                <a:gridCol w="1483200"/>
                <a:gridCol w="1483200"/>
                <a:gridCol w="1483560"/>
              </a:tblGrid>
              <a:tr h="370800">
                <a:tc>
                  <a:txBody>
                    <a:bodyPr/>
                    <a:lstStyle/>
                    <a:p>
                      <a:pPr algn="ctr">
                        <a:lnSpc>
                          <a:spcPct val="100000"/>
                        </a:lnSpc>
                      </a:pPr>
                      <a:r>
                        <a:rPr lang="fr-FR" sz="1800" b="0" strike="noStrike" spc="-1" dirty="0">
                          <a:solidFill>
                            <a:srgbClr val="000000"/>
                          </a:solidFill>
                          <a:latin typeface="Candara"/>
                        </a:rPr>
                        <a:t>6</a:t>
                      </a:r>
                      <a:r>
                        <a:rPr lang="fr-FR" sz="1800" b="0" strike="noStrike" spc="-1" baseline="30000" dirty="0">
                          <a:solidFill>
                            <a:srgbClr val="000000"/>
                          </a:solidFill>
                          <a:latin typeface="Candara"/>
                        </a:rPr>
                        <a:t>ème</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a:t>
                      </a:r>
                      <a:r>
                        <a:rPr lang="fr-FR" sz="1800" b="0" strike="noStrike" spc="-1" baseline="30000">
                          <a:solidFill>
                            <a:srgbClr val="000000"/>
                          </a:solidFill>
                          <a:latin typeface="Candara"/>
                        </a:rPr>
                        <a:t>ème</a:t>
                      </a:r>
                      <a:r>
                        <a:rPr lang="fr-FR" sz="1800" b="0" strike="noStrike" spc="-1">
                          <a:solidFill>
                            <a:srgbClr val="000000"/>
                          </a:solidFill>
                          <a:latin typeface="Candara"/>
                        </a:rPr>
                        <a:t> </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440">
                <a:tc>
                  <a:txBody>
                    <a:bodyPr/>
                    <a:lstStyle/>
                    <a:p>
                      <a:pPr algn="ctr">
                        <a:lnSpc>
                          <a:spcPct val="100000"/>
                        </a:lnSpc>
                      </a:pPr>
                      <a:r>
                        <a:rPr lang="fr-FR" sz="1600" b="0" strike="noStrike" spc="-1" dirty="0" smtClean="0">
                          <a:solidFill>
                            <a:srgbClr val="FF0000"/>
                          </a:solidFill>
                          <a:latin typeface="Candara"/>
                        </a:rPr>
                        <a:t>7%</a:t>
                      </a:r>
                      <a:r>
                        <a:rPr lang="fr-FR" sz="1600" b="0" strike="noStrike" spc="-1" baseline="0" dirty="0" smtClean="0">
                          <a:solidFill>
                            <a:srgbClr val="000000"/>
                          </a:solidFill>
                          <a:latin typeface="Candara"/>
                        </a:rPr>
                        <a:t>    </a:t>
                      </a:r>
                      <a:r>
                        <a:rPr lang="fr-FR" sz="1600" b="0" strike="noStrike" spc="-1" dirty="0" smtClean="0">
                          <a:solidFill>
                            <a:srgbClr val="000000"/>
                          </a:solidFill>
                          <a:latin typeface="Candara"/>
                        </a:rPr>
                        <a:t>(4.3%)</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7.9%</a:t>
                      </a:r>
                      <a:r>
                        <a:rPr lang="fr-FR" sz="1600" b="0" strike="noStrike" spc="-1" baseline="0" dirty="0" smtClean="0">
                          <a:solidFill>
                            <a:srgbClr val="000000"/>
                          </a:solidFill>
                          <a:latin typeface="Candara"/>
                        </a:rPr>
                        <a:t>    </a:t>
                      </a:r>
                      <a:r>
                        <a:rPr lang="fr-FR" sz="1600" b="0" strike="noStrike" spc="-1" dirty="0" smtClean="0">
                          <a:solidFill>
                            <a:srgbClr val="000000"/>
                          </a:solidFill>
                          <a:latin typeface="Candara"/>
                        </a:rPr>
                        <a:t>(6.1%)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 9.8%  (7.9%)</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9.8%   (8.2%)</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29" name="CustomShape 6"/>
          <p:cNvSpPr/>
          <p:nvPr/>
        </p:nvSpPr>
        <p:spPr>
          <a:xfrm>
            <a:off x="928800" y="5429160"/>
            <a:ext cx="74163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latin typeface="Candara"/>
                <a:ea typeface="Lucida Sans Unicode"/>
              </a:rPr>
              <a:t>4 signalements pour </a:t>
            </a:r>
            <a:r>
              <a:rPr lang="fr-FR" sz="1200" b="0" strike="noStrike" spc="-1" dirty="0" err="1" smtClean="0">
                <a:latin typeface="Candara"/>
                <a:ea typeface="Lucida Sans Unicode"/>
              </a:rPr>
              <a:t>absencse</a:t>
            </a:r>
            <a:r>
              <a:rPr lang="fr-FR" sz="1200" b="0" strike="noStrike" spc="-1" dirty="0" smtClean="0">
                <a:latin typeface="Candara"/>
                <a:ea typeface="Lucida Sans Unicode"/>
              </a:rPr>
              <a:t> </a:t>
            </a:r>
            <a:r>
              <a:rPr lang="fr-FR" sz="1200" b="0" strike="noStrike" spc="-1" dirty="0">
                <a:latin typeface="Candara"/>
                <a:ea typeface="Lucida Sans Unicode"/>
              </a:rPr>
              <a:t>ont été réalisés auprès des services du rectorat</a:t>
            </a:r>
            <a:endParaRPr lang="fr-FR" sz="12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 name="Table 1"/>
          <p:cNvGraphicFramePr/>
          <p:nvPr/>
        </p:nvGraphicFramePr>
        <p:xfrm>
          <a:off x="899640" y="2061000"/>
          <a:ext cx="7408800" cy="1005840"/>
        </p:xfrm>
        <a:graphic>
          <a:graphicData uri="http://schemas.openxmlformats.org/drawingml/2006/table">
            <a:tbl>
              <a:tblPr/>
              <a:tblGrid>
                <a:gridCol w="1481760"/>
                <a:gridCol w="1481760"/>
                <a:gridCol w="1481760"/>
                <a:gridCol w="1481760"/>
                <a:gridCol w="1481760"/>
              </a:tblGrid>
              <a:tr h="549000">
                <a:tc>
                  <a:txBody>
                    <a:bodyPr/>
                    <a:lstStyle/>
                    <a:p>
                      <a:pPr algn="ctr">
                        <a:lnSpc>
                          <a:spcPct val="100000"/>
                        </a:lnSpc>
                      </a:pPr>
                      <a:r>
                        <a:rPr lang="fr-FR" sz="1800" b="0" strike="noStrike" spc="-1" dirty="0">
                          <a:solidFill>
                            <a:srgbClr val="000000"/>
                          </a:solidFill>
                          <a:latin typeface="Candara"/>
                        </a:rPr>
                        <a:t>Cours programmés</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assurés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remplacés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non assurés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Pourcentage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800" b="0" strike="noStrike" spc="-1" dirty="0" smtClean="0">
                          <a:solidFill>
                            <a:srgbClr val="000000"/>
                          </a:solidFill>
                          <a:latin typeface="Candara"/>
                        </a:rPr>
                        <a:t>27878 </a:t>
                      </a:r>
                      <a:r>
                        <a:rPr lang="fr-FR" sz="1800" b="0" strike="noStrike" spc="-1" dirty="0">
                          <a:solidFill>
                            <a:srgbClr val="000000"/>
                          </a:solidFill>
                          <a:latin typeface="Candara"/>
                        </a:rPr>
                        <a:t>h</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25350.5 </a:t>
                      </a:r>
                      <a:r>
                        <a:rPr lang="fr-FR" sz="1800" b="0" strike="noStrike" spc="-1" dirty="0">
                          <a:solidFill>
                            <a:srgbClr val="000000"/>
                          </a:solidFill>
                          <a:latin typeface="Candara"/>
                        </a:rPr>
                        <a:t>h</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303 </a:t>
                      </a:r>
                      <a:r>
                        <a:rPr lang="fr-FR" sz="1800" b="0" strike="noStrike" spc="-1" dirty="0">
                          <a:solidFill>
                            <a:srgbClr val="000000"/>
                          </a:solidFill>
                          <a:latin typeface="Candara"/>
                        </a:rPr>
                        <a:t>h</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2527.5 </a:t>
                      </a:r>
                      <a:r>
                        <a:rPr lang="fr-FR" sz="1800" b="0" strike="noStrike" spc="-1" dirty="0">
                          <a:solidFill>
                            <a:srgbClr val="000000"/>
                          </a:solidFill>
                          <a:latin typeface="Candara"/>
                        </a:rPr>
                        <a:t>h</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9%</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31" name="TextShape 2"/>
          <p:cNvSpPr txBox="1"/>
          <p:nvPr/>
        </p:nvSpPr>
        <p:spPr>
          <a:xfrm>
            <a:off x="457200" y="338400"/>
            <a:ext cx="8229240" cy="1252440"/>
          </a:xfrm>
          <a:prstGeom prst="rect">
            <a:avLst/>
          </a:prstGeom>
          <a:noFill/>
          <a:ln>
            <a:noFill/>
          </a:ln>
        </p:spPr>
        <p:txBody>
          <a:bodyPr anchor="ctr">
            <a:normAutofit/>
          </a:bodyPr>
          <a:lstStyle/>
          <a:p>
            <a:pPr algn="ctr">
              <a:lnSpc>
                <a:spcPct val="100000"/>
              </a:lnSpc>
            </a:pPr>
            <a:r>
              <a:rPr lang="fr-FR" sz="2800" b="1" strike="noStrike" spc="-1" dirty="0">
                <a:solidFill>
                  <a:srgbClr val="000000"/>
                </a:solidFill>
                <a:latin typeface="Candara"/>
              </a:rPr>
              <a:t>Absences et formations enseignants</a:t>
            </a:r>
            <a:endParaRPr lang="fr-FR" sz="2800" b="1" strike="noStrike" spc="-1" dirty="0">
              <a:solidFill>
                <a:srgbClr val="FFFFFF"/>
              </a:solidFill>
              <a:latin typeface="Lucida Sans Unicode"/>
            </a:endParaRPr>
          </a:p>
        </p:txBody>
      </p:sp>
      <p:graphicFrame>
        <p:nvGraphicFramePr>
          <p:cNvPr id="132" name="Table 3"/>
          <p:cNvGraphicFramePr/>
          <p:nvPr/>
        </p:nvGraphicFramePr>
        <p:xfrm>
          <a:off x="1475640" y="3501000"/>
          <a:ext cx="6095520" cy="1280160"/>
        </p:xfrm>
        <a:graphic>
          <a:graphicData uri="http://schemas.openxmlformats.org/drawingml/2006/table">
            <a:tbl>
              <a:tblPr/>
              <a:tblGrid>
                <a:gridCol w="2031840"/>
                <a:gridCol w="2031840"/>
                <a:gridCol w="2031840"/>
              </a:tblGrid>
              <a:tr h="777600">
                <a:tc>
                  <a:txBody>
                    <a:bodyPr/>
                    <a:lstStyle/>
                    <a:p>
                      <a:pPr algn="ctr">
                        <a:lnSpc>
                          <a:spcPct val="100000"/>
                        </a:lnSpc>
                      </a:pPr>
                      <a:r>
                        <a:rPr lang="fr-FR" sz="1800" b="0" strike="noStrike" spc="-1" dirty="0">
                          <a:solidFill>
                            <a:srgbClr val="000000"/>
                          </a:solidFill>
                          <a:latin typeface="Candara"/>
                        </a:rPr>
                        <a:t>Absences administratives</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Absences Accompagnement</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Absences (maladie, garde d’enfant…)</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800" b="0" strike="noStrike" spc="-1" dirty="0" smtClean="0">
                          <a:solidFill>
                            <a:srgbClr val="000000"/>
                          </a:solidFill>
                          <a:latin typeface="Candara"/>
                        </a:rPr>
                        <a:t>3.74%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3.91%</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871920" y="1428736"/>
            <a:ext cx="7408080" cy="4697024"/>
          </a:xfrm>
          <a:prstGeom prst="rect">
            <a:avLst/>
          </a:prstGeom>
          <a:noFill/>
          <a:ln>
            <a:noFill/>
          </a:ln>
        </p:spPr>
        <p:txBody>
          <a:bodyPr>
            <a:normAutofit lnSpcReduction="10000"/>
          </a:bodyPr>
          <a:lstStyle/>
          <a:p>
            <a:pPr marL="274320" indent="-273960">
              <a:lnSpc>
                <a:spcPct val="100000"/>
              </a:lnSpc>
              <a:spcBef>
                <a:spcPts val="360"/>
              </a:spcBef>
              <a:buClr>
                <a:srgbClr val="000000"/>
              </a:buClr>
              <a:buFont typeface="Wingdings" charset="2"/>
              <a:buChar char=""/>
            </a:pPr>
            <a:r>
              <a:rPr lang="fr-FR" sz="1800" b="1" u="sng" strike="noStrike" spc="-1" dirty="0">
                <a:solidFill>
                  <a:srgbClr val="000000"/>
                </a:solidFill>
                <a:uFillTx/>
                <a:latin typeface="Candara"/>
              </a:rPr>
              <a:t>Nombre de passages annuels </a:t>
            </a:r>
            <a:r>
              <a:rPr lang="fr-FR" sz="1800" b="0" strike="noStrike" spc="-1" dirty="0">
                <a:solidFill>
                  <a:srgbClr val="000000"/>
                </a:solidFill>
                <a:latin typeface="Candara"/>
              </a:rPr>
              <a:t>: </a:t>
            </a:r>
            <a:endParaRPr lang="fr-FR" sz="1800" b="0" strike="noStrike" spc="-1" dirty="0" smtClean="0">
              <a:solidFill>
                <a:srgbClr val="000000"/>
              </a:solidFill>
              <a:latin typeface="Candara"/>
            </a:endParaRPr>
          </a:p>
          <a:p>
            <a:pPr marL="274320" indent="-273960">
              <a:lnSpc>
                <a:spcPct val="100000"/>
              </a:lnSpc>
              <a:spcBef>
                <a:spcPts val="360"/>
              </a:spcBef>
              <a:buClr>
                <a:srgbClr val="000000"/>
              </a:buClr>
              <a:buFont typeface="Wingdings" charset="2"/>
              <a:buChar char=""/>
            </a:pPr>
            <a:endParaRPr lang="fr-FR" sz="1100" b="0" strike="noStrike" spc="-1" dirty="0" smtClean="0">
              <a:solidFill>
                <a:srgbClr val="000000"/>
              </a:solidFill>
              <a:latin typeface="Candara"/>
            </a:endParaRPr>
          </a:p>
          <a:p>
            <a:pPr marL="1188720" lvl="2" indent="-273960">
              <a:spcBef>
                <a:spcPts val="360"/>
              </a:spcBef>
              <a:buClr>
                <a:srgbClr val="000000"/>
              </a:buClr>
              <a:buFont typeface="Wingdings" charset="2"/>
              <a:buChar char=""/>
            </a:pPr>
            <a:r>
              <a:rPr lang="fr-FR" sz="1100" spc="-1" dirty="0" smtClean="0">
                <a:solidFill>
                  <a:srgbClr val="000000"/>
                </a:solidFill>
                <a:latin typeface="Candara"/>
              </a:rPr>
              <a:t>864 soins et traitements médicaux</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548 conseils de santé</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53 accidents bénins</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104 contacts avec les familles</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4 hospitalisations</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98 examens </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3 pilules du lendemain</a:t>
            </a:r>
          </a:p>
          <a:p>
            <a:pPr marL="1188720" lvl="2" indent="-273960">
              <a:spcBef>
                <a:spcPts val="360"/>
              </a:spcBef>
              <a:buClr>
                <a:srgbClr val="000000"/>
              </a:buClr>
              <a:buFont typeface="Wingdings" charset="2"/>
              <a:buChar char=""/>
            </a:pPr>
            <a:r>
              <a:rPr lang="fr-FR" sz="1100" spc="-1" dirty="0" smtClean="0">
                <a:solidFill>
                  <a:srgbClr val="000000"/>
                </a:solidFill>
                <a:latin typeface="Candara"/>
              </a:rPr>
              <a:t>8 orientations vers le planning familial</a:t>
            </a:r>
          </a:p>
          <a:p>
            <a:pPr marL="1188720" lvl="2" indent="-273960">
              <a:spcBef>
                <a:spcPts val="360"/>
              </a:spcBef>
              <a:buClr>
                <a:srgbClr val="000000"/>
              </a:buClr>
            </a:pPr>
            <a:endParaRPr lang="fr-FR" sz="1100" spc="-1" dirty="0" smtClean="0">
              <a:solidFill>
                <a:srgbClr val="000000"/>
              </a:solidFill>
              <a:latin typeface="Candara"/>
            </a:endParaRPr>
          </a:p>
          <a:p>
            <a:pPr marL="893763" lvl="2" indent="20638">
              <a:spcBef>
                <a:spcPts val="360"/>
              </a:spcBef>
              <a:buClr>
                <a:srgbClr val="000000"/>
              </a:buClr>
            </a:pPr>
            <a:r>
              <a:rPr lang="fr-FR" sz="1100" b="0" strike="noStrike" spc="-1" dirty="0" smtClean="0">
                <a:solidFill>
                  <a:srgbClr val="000000"/>
                </a:solidFill>
                <a:latin typeface="Candara"/>
              </a:rPr>
              <a:t>1682 passages contre 2200 en 2017-2018 avec </a:t>
            </a:r>
            <a:r>
              <a:rPr lang="fr-FR" sz="1100" b="0" strike="noStrike" spc="-1" dirty="0">
                <a:solidFill>
                  <a:srgbClr val="000000"/>
                </a:solidFill>
                <a:latin typeface="Candara"/>
              </a:rPr>
              <a:t>2 jours de présence par semaine. </a:t>
            </a:r>
            <a:r>
              <a:rPr lang="fr-FR" sz="1100" b="0" strike="noStrike" spc="-1" dirty="0" smtClean="0">
                <a:solidFill>
                  <a:srgbClr val="000000"/>
                </a:solidFill>
                <a:latin typeface="Candara"/>
              </a:rPr>
              <a:t>Forte baisse de fréquentation.</a:t>
            </a:r>
            <a:endParaRPr lang="fr-FR" sz="1100" b="0" strike="noStrike" spc="-1" dirty="0">
              <a:solidFill>
                <a:srgbClr val="073E87"/>
              </a:solidFill>
              <a:latin typeface="Candara"/>
            </a:endParaRPr>
          </a:p>
          <a:p>
            <a:r>
              <a:rPr lang="fr-FR" sz="1800" b="1" u="sng" strike="noStrike" spc="-1" dirty="0" smtClean="0">
                <a:solidFill>
                  <a:srgbClr val="000000"/>
                </a:solidFill>
                <a:uFillTx/>
                <a:latin typeface="Candara"/>
              </a:rPr>
              <a:t> </a:t>
            </a:r>
          </a:p>
          <a:p>
            <a:pPr>
              <a:buFont typeface="Wingdings" pitchFamily="2" charset="2"/>
              <a:buChar char="ü"/>
            </a:pPr>
            <a:r>
              <a:rPr lang="fr-FR" sz="1800" b="1" strike="noStrike" spc="-1" dirty="0" smtClean="0">
                <a:solidFill>
                  <a:srgbClr val="000000"/>
                </a:solidFill>
                <a:uFillTx/>
                <a:latin typeface="Candara"/>
              </a:rPr>
              <a:t>  </a:t>
            </a:r>
            <a:r>
              <a:rPr lang="fr-FR" sz="1800" b="1" u="sng" strike="noStrike" spc="-1" dirty="0" smtClean="0">
                <a:solidFill>
                  <a:srgbClr val="000000"/>
                </a:solidFill>
                <a:uFillTx/>
                <a:latin typeface="Candara"/>
              </a:rPr>
              <a:t>Actions </a:t>
            </a:r>
            <a:r>
              <a:rPr lang="fr-FR" sz="1800" b="1" u="sng" strike="noStrike" spc="-1" dirty="0">
                <a:solidFill>
                  <a:srgbClr val="000000"/>
                </a:solidFill>
                <a:uFillTx/>
                <a:latin typeface="Candara"/>
              </a:rPr>
              <a:t>mises en place </a:t>
            </a:r>
            <a:endParaRPr lang="fr-FR" sz="1800" b="0" strike="noStrike" spc="-1" dirty="0">
              <a:solidFill>
                <a:srgbClr val="073E87"/>
              </a:solidFill>
              <a:latin typeface="Candara"/>
            </a:endParaRPr>
          </a:p>
          <a:p>
            <a:endParaRPr lang="fr-FR" sz="1800" b="0" strike="noStrike" spc="-1" dirty="0">
              <a:solidFill>
                <a:srgbClr val="073E87"/>
              </a:solidFill>
              <a:latin typeface="Candara"/>
            </a:endParaRPr>
          </a:p>
          <a:p>
            <a:r>
              <a:rPr lang="fr-FR" sz="1600" b="0" strike="noStrike" spc="-1" dirty="0">
                <a:solidFill>
                  <a:srgbClr val="000000"/>
                </a:solidFill>
                <a:latin typeface="Candara"/>
              </a:rPr>
              <a:t>	</a:t>
            </a:r>
            <a:r>
              <a:rPr lang="fr-FR" sz="1600" spc="-1" dirty="0" smtClean="0">
                <a:solidFill>
                  <a:srgbClr val="000000"/>
                </a:solidFill>
                <a:latin typeface="Candara"/>
              </a:rPr>
              <a:t>- </a:t>
            </a:r>
            <a:r>
              <a:rPr lang="fr-FR" sz="1200" spc="-1" dirty="0" smtClean="0">
                <a:solidFill>
                  <a:srgbClr val="000000"/>
                </a:solidFill>
                <a:latin typeface="Candara"/>
              </a:rPr>
              <a:t>Opération petit déjeuner avec l’ensemble des classes de 6</a:t>
            </a:r>
            <a:r>
              <a:rPr lang="fr-FR" sz="1200" spc="-1" baseline="30000" dirty="0" smtClean="0">
                <a:solidFill>
                  <a:srgbClr val="000000"/>
                </a:solidFill>
                <a:latin typeface="Candara"/>
              </a:rPr>
              <a:t>ème</a:t>
            </a:r>
            <a:r>
              <a:rPr lang="fr-FR" sz="1200" spc="-1" dirty="0" smtClean="0">
                <a:solidFill>
                  <a:srgbClr val="000000"/>
                </a:solidFill>
                <a:latin typeface="Candara"/>
              </a:rPr>
              <a:t> . Coopération avec la MGEN et son 	vélo à </a:t>
            </a:r>
            <a:r>
              <a:rPr lang="fr-FR" sz="1200" spc="-1" dirty="0" err="1" smtClean="0">
                <a:solidFill>
                  <a:srgbClr val="000000"/>
                </a:solidFill>
                <a:latin typeface="Candara"/>
              </a:rPr>
              <a:t>smoothie</a:t>
            </a:r>
            <a:r>
              <a:rPr lang="fr-FR" sz="1200" spc="-1" dirty="0" smtClean="0">
                <a:solidFill>
                  <a:srgbClr val="000000"/>
                </a:solidFill>
                <a:latin typeface="Candara"/>
              </a:rPr>
              <a:t>	</a:t>
            </a:r>
          </a:p>
          <a:p>
            <a:pPr indent="893763" algn="just"/>
            <a:r>
              <a:rPr lang="fr-FR" sz="1200" spc="-1" dirty="0" smtClean="0">
                <a:solidFill>
                  <a:srgbClr val="000000"/>
                </a:solidFill>
                <a:latin typeface="Candara"/>
              </a:rPr>
              <a:t>- </a:t>
            </a:r>
            <a:r>
              <a:rPr lang="fr-FR" sz="1200" b="0" strike="noStrike" spc="-1" dirty="0" smtClean="0">
                <a:solidFill>
                  <a:srgbClr val="000000"/>
                </a:solidFill>
                <a:latin typeface="Candara"/>
              </a:rPr>
              <a:t> Organisation </a:t>
            </a:r>
            <a:r>
              <a:rPr lang="fr-FR" sz="1200" b="0" strike="noStrike" spc="-1" dirty="0">
                <a:solidFill>
                  <a:srgbClr val="000000"/>
                </a:solidFill>
                <a:latin typeface="Candara"/>
              </a:rPr>
              <a:t>de </a:t>
            </a:r>
            <a:r>
              <a:rPr lang="fr-FR" sz="1200" b="0" strike="noStrike" spc="-1" dirty="0" smtClean="0">
                <a:solidFill>
                  <a:srgbClr val="000000"/>
                </a:solidFill>
                <a:latin typeface="Candara"/>
              </a:rPr>
              <a:t>séances </a:t>
            </a:r>
            <a:r>
              <a:rPr lang="fr-FR" sz="1200" spc="-1" dirty="0" smtClean="0">
                <a:solidFill>
                  <a:srgbClr val="000000"/>
                </a:solidFill>
                <a:latin typeface="Candara"/>
              </a:rPr>
              <a:t>ponctuelles dans le cadre du CESC : Education à la santé avec la maison 	du diabète, Prévention de l’obésité avec une diététicienne, Education à la citoyenneté avec l’EMS 	du rectorat, Prévention des addictions avec les étudiants en médecine sanitaire.</a:t>
            </a:r>
          </a:p>
        </p:txBody>
      </p:sp>
      <p:sp>
        <p:nvSpPr>
          <p:cNvPr id="134" name="TextShape 2"/>
          <p:cNvSpPr txBox="1"/>
          <p:nvPr/>
        </p:nvSpPr>
        <p:spPr>
          <a:xfrm>
            <a:off x="3990960" y="6250320"/>
            <a:ext cx="1161360" cy="364680"/>
          </a:xfrm>
          <a:prstGeom prst="rect">
            <a:avLst/>
          </a:prstGeom>
          <a:noFill/>
          <a:ln>
            <a:noFill/>
          </a:ln>
        </p:spPr>
        <p:txBody>
          <a:bodyPr anchor="ctr"/>
          <a:lstStyle/>
          <a:p>
            <a:pPr algn="ctr">
              <a:lnSpc>
                <a:spcPct val="100000"/>
              </a:lnSpc>
            </a:pPr>
            <a:fld id="{7D62F425-60BE-4688-A5F6-F51C1B04ABF1}" type="slidenum">
              <a:rPr lang="fr-FR" sz="1000" b="0" strike="noStrike" spc="-1">
                <a:solidFill>
                  <a:srgbClr val="073E87"/>
                </a:solidFill>
                <a:latin typeface="Lucida Sans Unicode"/>
                <a:ea typeface="Lucida Sans Unicode"/>
              </a:rPr>
              <a:pPr algn="ctr">
                <a:lnSpc>
                  <a:spcPct val="100000"/>
                </a:lnSpc>
              </a:pPr>
              <a:t>16</a:t>
            </a:fld>
            <a:endParaRPr lang="fr-FR" sz="1000" b="0" strike="noStrike" spc="-1">
              <a:latin typeface="Times New Roman"/>
            </a:endParaRPr>
          </a:p>
        </p:txBody>
      </p:sp>
      <p:sp>
        <p:nvSpPr>
          <p:cNvPr id="135" name="TextShape 3"/>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a:solidFill>
                  <a:srgbClr val="000000"/>
                </a:solidFill>
                <a:latin typeface="Candara"/>
              </a:rPr>
              <a:t>Bilan Infirmerie</a:t>
            </a:r>
            <a:endParaRPr lang="fr-FR" sz="2800" b="1" strike="noStrike" spc="-1" dirty="0">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67640" y="548640"/>
            <a:ext cx="8280720" cy="5577120"/>
          </a:xfrm>
          <a:prstGeom prst="rect">
            <a:avLst/>
          </a:prstGeom>
          <a:noFill/>
          <a:ln>
            <a:noFill/>
          </a:ln>
        </p:spPr>
        <p:txBody>
          <a:bodyPr>
            <a:normAutofit/>
          </a:bodyPr>
          <a:lstStyle/>
          <a:p>
            <a:pPr marL="274320" indent="-273960" algn="ctr">
              <a:lnSpc>
                <a:spcPct val="100000"/>
              </a:lnSpc>
              <a:spcBef>
                <a:spcPts val="360"/>
              </a:spcBef>
              <a:buClr>
                <a:srgbClr val="000000"/>
              </a:buClr>
            </a:pPr>
            <a:r>
              <a:rPr lang="fr-FR" sz="2800" b="1" strike="noStrike" spc="-1" dirty="0" smtClean="0">
                <a:solidFill>
                  <a:srgbClr val="000000"/>
                </a:solidFill>
                <a:latin typeface="Candara"/>
              </a:rPr>
              <a:t>Les élèves à besoins éducatifs particuliers</a:t>
            </a:r>
            <a:endParaRPr lang="fr-FR" sz="2800" b="0" strike="noStrike" spc="-1" dirty="0" smtClean="0">
              <a:solidFill>
                <a:srgbClr val="073E87"/>
              </a:solidFill>
              <a:latin typeface="Candara"/>
            </a:endParaRPr>
          </a:p>
          <a:p>
            <a:pPr marL="274320" indent="-273960">
              <a:lnSpc>
                <a:spcPct val="100000"/>
              </a:lnSpc>
              <a:spcBef>
                <a:spcPts val="360"/>
              </a:spcBef>
            </a:pPr>
            <a:endParaRPr lang="fr-FR" sz="1800" b="0" strike="noStrike" spc="-1" dirty="0">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dirty="0">
                <a:solidFill>
                  <a:srgbClr val="000000"/>
                </a:solidFill>
                <a:latin typeface="Candara"/>
              </a:rPr>
              <a:t>Nombre de PAI : </a:t>
            </a:r>
            <a:r>
              <a:rPr lang="fr-FR" sz="1500" b="0" strike="noStrike" spc="-1" dirty="0" smtClean="0">
                <a:solidFill>
                  <a:srgbClr val="000000"/>
                </a:solidFill>
                <a:latin typeface="Candara"/>
              </a:rPr>
              <a:t>8</a:t>
            </a:r>
            <a:endParaRPr lang="fr-FR" sz="1500" b="0" strike="noStrike" spc="-1" dirty="0">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dirty="0">
                <a:solidFill>
                  <a:srgbClr val="000000"/>
                </a:solidFill>
                <a:latin typeface="Candara"/>
              </a:rPr>
              <a:t>Nombre de PPS : </a:t>
            </a:r>
            <a:r>
              <a:rPr lang="fr-FR" sz="1500" b="0" strike="noStrike" spc="-1" dirty="0" smtClean="0">
                <a:solidFill>
                  <a:srgbClr val="000000"/>
                </a:solidFill>
                <a:latin typeface="Candara"/>
              </a:rPr>
              <a:t>12 </a:t>
            </a:r>
            <a:r>
              <a:rPr lang="fr-FR" sz="1500" b="0" strike="noStrike" spc="-1" dirty="0">
                <a:solidFill>
                  <a:srgbClr val="000000"/>
                </a:solidFill>
                <a:latin typeface="Candara"/>
              </a:rPr>
              <a:t>hors ULIS</a:t>
            </a:r>
            <a:endParaRPr lang="fr-FR" sz="1500" b="0" strike="noStrike" spc="-1" dirty="0">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dirty="0">
                <a:solidFill>
                  <a:srgbClr val="000000"/>
                </a:solidFill>
                <a:latin typeface="Candara"/>
              </a:rPr>
              <a:t>Nombre de PAP : </a:t>
            </a:r>
            <a:r>
              <a:rPr lang="fr-FR" sz="1500" b="0" strike="noStrike" spc="-1" dirty="0" smtClean="0">
                <a:solidFill>
                  <a:srgbClr val="000000"/>
                </a:solidFill>
                <a:latin typeface="Candara"/>
              </a:rPr>
              <a:t>17</a:t>
            </a:r>
            <a:endParaRPr lang="fr-FR" sz="1500" b="0" strike="noStrike" spc="-1" dirty="0">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dirty="0">
                <a:solidFill>
                  <a:srgbClr val="000000"/>
                </a:solidFill>
                <a:latin typeface="Candara"/>
              </a:rPr>
              <a:t>Nombre de PPRE : </a:t>
            </a:r>
            <a:r>
              <a:rPr lang="fr-FR" sz="1500" b="0" strike="noStrike" spc="-1" dirty="0" smtClean="0">
                <a:solidFill>
                  <a:srgbClr val="000000"/>
                </a:solidFill>
                <a:latin typeface="Candara"/>
              </a:rPr>
              <a:t>0</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r>
              <a:rPr lang="fr-FR" sz="1500" b="0" strike="noStrike" spc="-1" dirty="0">
                <a:solidFill>
                  <a:srgbClr val="000000"/>
                </a:solidFill>
                <a:latin typeface="Candara"/>
              </a:rPr>
              <a:t>Les PAP restent difficiles à mettre en place notamment pour des élèves présentant des troubles psychologiques importants. Les enseignants, malgré toute la bonne volonté, se sentent </a:t>
            </a:r>
            <a:r>
              <a:rPr lang="fr-FR" sz="1500" spc="-1" dirty="0" smtClean="0">
                <a:solidFill>
                  <a:srgbClr val="000000"/>
                </a:solidFill>
                <a:latin typeface="Candara"/>
              </a:rPr>
              <a:t>souvent</a:t>
            </a:r>
            <a:r>
              <a:rPr lang="fr-FR" sz="1500" b="0" strike="noStrike" spc="-1" dirty="0" smtClean="0">
                <a:solidFill>
                  <a:srgbClr val="000000"/>
                </a:solidFill>
                <a:latin typeface="Candara"/>
              </a:rPr>
              <a:t> </a:t>
            </a:r>
            <a:r>
              <a:rPr lang="fr-FR" sz="1500" b="0" strike="noStrike" spc="-1" dirty="0">
                <a:solidFill>
                  <a:srgbClr val="000000"/>
                </a:solidFill>
                <a:latin typeface="Candara"/>
              </a:rPr>
              <a:t>assez démunis.</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r>
              <a:rPr lang="fr-FR" sz="1500" b="0" strike="noStrike" spc="-1" dirty="0" smtClean="0">
                <a:solidFill>
                  <a:srgbClr val="000000"/>
                </a:solidFill>
                <a:latin typeface="Candara"/>
              </a:rPr>
              <a:t>Un </a:t>
            </a:r>
            <a:r>
              <a:rPr lang="fr-FR" sz="1500" b="0" strike="noStrike" spc="-1" dirty="0">
                <a:solidFill>
                  <a:srgbClr val="000000"/>
                </a:solidFill>
                <a:latin typeface="Candara"/>
              </a:rPr>
              <a:t>FIL sera nécessaire pour former les enseignants à la gestion des élèves à BEP.</a:t>
            </a:r>
            <a:endParaRPr lang="fr-FR" sz="15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500034" y="428604"/>
            <a:ext cx="8215370" cy="5697156"/>
          </a:xfrm>
          <a:prstGeom prst="rect">
            <a:avLst/>
          </a:prstGeom>
          <a:noFill/>
          <a:ln>
            <a:noFill/>
          </a:ln>
        </p:spPr>
        <p:txBody>
          <a:bodyPr>
            <a:normAutofit/>
          </a:bodyPr>
          <a:lstStyle/>
          <a:p>
            <a:pPr marL="274320" indent="-273960" algn="ctr">
              <a:lnSpc>
                <a:spcPct val="100000"/>
              </a:lnSpc>
              <a:spcBef>
                <a:spcPts val="281"/>
              </a:spcBef>
            </a:pPr>
            <a:r>
              <a:rPr lang="fr-FR" sz="2800" b="1" spc="-1" dirty="0" smtClean="0">
                <a:solidFill>
                  <a:srgbClr val="000000"/>
                </a:solidFill>
                <a:latin typeface="Candara"/>
              </a:rPr>
              <a:t>Bilan de l’intervention de l’assistante sociale</a:t>
            </a:r>
          </a:p>
          <a:p>
            <a:pPr marL="274320" indent="-273960" algn="ctr">
              <a:lnSpc>
                <a:spcPct val="100000"/>
              </a:lnSpc>
              <a:spcBef>
                <a:spcPts val="281"/>
              </a:spcBef>
            </a:pPr>
            <a:endParaRPr lang="fr-FR" sz="2800" b="1" spc="-1" dirty="0" smtClean="0">
              <a:solidFill>
                <a:srgbClr val="000000"/>
              </a:solidFill>
              <a:latin typeface="Candara"/>
            </a:endParaRPr>
          </a:p>
          <a:p>
            <a:pPr marL="274320" indent="-273960">
              <a:lnSpc>
                <a:spcPct val="100000"/>
              </a:lnSpc>
              <a:spcBef>
                <a:spcPts val="281"/>
              </a:spcBef>
            </a:pPr>
            <a:r>
              <a:rPr lang="fr-FR" sz="1600" b="0" strike="noStrike" spc="-1" dirty="0" smtClean="0">
                <a:solidFill>
                  <a:srgbClr val="000000"/>
                </a:solidFill>
                <a:latin typeface="Candara"/>
              </a:rPr>
              <a:t>Le nombre des élèves pris en charge par l’assistante sociale a été cette année :</a:t>
            </a:r>
          </a:p>
          <a:p>
            <a:pPr marL="274320" indent="-273960">
              <a:lnSpc>
                <a:spcPct val="100000"/>
              </a:lnSpc>
              <a:spcBef>
                <a:spcPts val="281"/>
              </a:spcBef>
            </a:pPr>
            <a:endParaRPr lang="fr-FR" sz="1600" spc="-1" dirty="0" smtClean="0">
              <a:solidFill>
                <a:srgbClr val="000000"/>
              </a:solidFill>
              <a:latin typeface="Candara"/>
            </a:endParaRPr>
          </a:p>
          <a:p>
            <a:pPr marL="274320" indent="-273960">
              <a:lnSpc>
                <a:spcPct val="100000"/>
              </a:lnSpc>
              <a:spcBef>
                <a:spcPts val="281"/>
              </a:spcBef>
            </a:pPr>
            <a:r>
              <a:rPr lang="fr-FR" sz="1600" b="0" strike="noStrike" spc="-1" dirty="0" smtClean="0">
                <a:solidFill>
                  <a:srgbClr val="000000"/>
                </a:solidFill>
                <a:latin typeface="Candara"/>
              </a:rPr>
              <a:t>Nombre </a:t>
            </a:r>
            <a:r>
              <a:rPr lang="fr-FR" sz="1600" b="0" strike="noStrike" spc="-1" dirty="0">
                <a:solidFill>
                  <a:srgbClr val="000000"/>
                </a:solidFill>
                <a:latin typeface="Candara"/>
              </a:rPr>
              <a:t>d’élèves pris en charge par le service social : </a:t>
            </a:r>
            <a:r>
              <a:rPr lang="fr-FR" sz="1600" b="0" strike="noStrike" spc="-1" dirty="0" smtClean="0">
                <a:solidFill>
                  <a:srgbClr val="000000"/>
                </a:solidFill>
                <a:latin typeface="Candara"/>
              </a:rPr>
              <a:t>100</a:t>
            </a:r>
            <a:endParaRPr lang="fr-FR" sz="1600" b="0" strike="noStrike" spc="-1" dirty="0">
              <a:solidFill>
                <a:srgbClr val="073E87"/>
              </a:solidFill>
              <a:latin typeface="Candara"/>
            </a:endParaRPr>
          </a:p>
          <a:p>
            <a:pPr marL="274320" indent="-273960">
              <a:lnSpc>
                <a:spcPct val="100000"/>
              </a:lnSpc>
              <a:spcBef>
                <a:spcPts val="281"/>
              </a:spcBef>
            </a:pPr>
            <a:r>
              <a:rPr lang="fr-FR" sz="1600" b="0" strike="noStrike" spc="-1" dirty="0">
                <a:solidFill>
                  <a:srgbClr val="000000"/>
                </a:solidFill>
                <a:latin typeface="Candara"/>
              </a:rPr>
              <a:t>Nombre </a:t>
            </a:r>
            <a:r>
              <a:rPr lang="fr-FR" sz="1600" b="0" strike="noStrike" spc="-1" dirty="0" smtClean="0">
                <a:solidFill>
                  <a:srgbClr val="000000"/>
                </a:solidFill>
                <a:latin typeface="Candara"/>
              </a:rPr>
              <a:t>d’entretiens </a:t>
            </a:r>
            <a:r>
              <a:rPr lang="fr-FR" sz="1600" b="0" strike="noStrike" spc="-1" dirty="0">
                <a:solidFill>
                  <a:srgbClr val="000000"/>
                </a:solidFill>
                <a:latin typeface="Candara"/>
              </a:rPr>
              <a:t>élèves </a:t>
            </a:r>
            <a:r>
              <a:rPr lang="fr-FR" sz="1600" b="0" strike="noStrike" spc="-1" dirty="0" smtClean="0">
                <a:solidFill>
                  <a:srgbClr val="000000"/>
                </a:solidFill>
                <a:latin typeface="Candara"/>
              </a:rPr>
              <a:t>: 166</a:t>
            </a:r>
            <a:endParaRPr lang="fr-FR" sz="1600" b="0" strike="noStrike" spc="-1" dirty="0">
              <a:solidFill>
                <a:srgbClr val="073E87"/>
              </a:solidFill>
              <a:latin typeface="Candara"/>
            </a:endParaRPr>
          </a:p>
          <a:p>
            <a:pPr marL="274320" indent="-273960">
              <a:lnSpc>
                <a:spcPct val="100000"/>
              </a:lnSpc>
              <a:spcBef>
                <a:spcPts val="281"/>
              </a:spcBef>
            </a:pPr>
            <a:r>
              <a:rPr lang="fr-FR" sz="1600" b="0" strike="noStrike" spc="-1" dirty="0">
                <a:solidFill>
                  <a:srgbClr val="000000"/>
                </a:solidFill>
                <a:latin typeface="Candara"/>
              </a:rPr>
              <a:t>Nombre d’entretiens élèves avec le responsable </a:t>
            </a:r>
            <a:r>
              <a:rPr lang="fr-FR" sz="1600" b="0" strike="noStrike" spc="-1" dirty="0" smtClean="0">
                <a:solidFill>
                  <a:srgbClr val="000000"/>
                </a:solidFill>
                <a:latin typeface="Candara"/>
              </a:rPr>
              <a:t>: 103</a:t>
            </a:r>
            <a:endParaRPr lang="fr-FR" sz="1600" b="0" strike="noStrike" spc="-1" dirty="0">
              <a:solidFill>
                <a:srgbClr val="073E87"/>
              </a:solidFill>
              <a:latin typeface="Candara"/>
            </a:endParaRPr>
          </a:p>
          <a:p>
            <a:pPr marL="274320" indent="-273960">
              <a:lnSpc>
                <a:spcPct val="100000"/>
              </a:lnSpc>
              <a:spcBef>
                <a:spcPts val="281"/>
              </a:spcBef>
            </a:pPr>
            <a:r>
              <a:rPr lang="fr-FR" sz="1600" b="0" strike="noStrike" spc="-1" dirty="0">
                <a:solidFill>
                  <a:srgbClr val="000000"/>
                </a:solidFill>
                <a:latin typeface="Candara"/>
              </a:rPr>
              <a:t>Nombre d’entretiens famille / élève : </a:t>
            </a:r>
            <a:r>
              <a:rPr lang="fr-FR" sz="1600" b="0" strike="noStrike" spc="-1" dirty="0" smtClean="0">
                <a:solidFill>
                  <a:srgbClr val="000000"/>
                </a:solidFill>
                <a:latin typeface="Candara"/>
              </a:rPr>
              <a:t>22</a:t>
            </a:r>
            <a:endParaRPr lang="fr-FR" sz="1600" b="0" strike="noStrike" spc="-1" dirty="0">
              <a:solidFill>
                <a:srgbClr val="073E87"/>
              </a:solidFill>
              <a:latin typeface="Candara"/>
            </a:endParaRPr>
          </a:p>
          <a:p>
            <a:pPr marL="274320" indent="-273960">
              <a:lnSpc>
                <a:spcPct val="100000"/>
              </a:lnSpc>
              <a:spcBef>
                <a:spcPts val="281"/>
              </a:spcBef>
            </a:pPr>
            <a:endParaRPr lang="fr-FR" sz="1600" b="0" strike="noStrike" spc="-1" dirty="0">
              <a:solidFill>
                <a:srgbClr val="073E87"/>
              </a:solidFill>
              <a:latin typeface="Candara"/>
            </a:endParaRPr>
          </a:p>
          <a:p>
            <a:pPr algn="just">
              <a:lnSpc>
                <a:spcPct val="100000"/>
              </a:lnSpc>
              <a:spcBef>
                <a:spcPts val="281"/>
              </a:spcBef>
            </a:pPr>
            <a:r>
              <a:rPr lang="fr-FR" sz="1600" b="0" strike="noStrike" spc="-1" dirty="0">
                <a:solidFill>
                  <a:srgbClr val="000000"/>
                </a:solidFill>
                <a:latin typeface="Candara"/>
              </a:rPr>
              <a:t>3 Informations </a:t>
            </a:r>
            <a:r>
              <a:rPr lang="fr-FR" sz="1600" b="0" strike="noStrike" spc="-1" dirty="0" smtClean="0">
                <a:solidFill>
                  <a:srgbClr val="000000"/>
                </a:solidFill>
                <a:latin typeface="Candara"/>
              </a:rPr>
              <a:t>préoccupantes, 1 signalement au procureur, 2 fiches de liaison et 2 fiches absentéisme </a:t>
            </a:r>
            <a:r>
              <a:rPr lang="fr-FR" sz="1600" b="0" strike="noStrike" spc="-1" dirty="0">
                <a:solidFill>
                  <a:srgbClr val="000000"/>
                </a:solidFill>
                <a:latin typeface="Candara"/>
              </a:rPr>
              <a:t>ont été transmises au service.</a:t>
            </a:r>
            <a:endParaRPr lang="fr-FR" sz="1600" b="0" strike="noStrike" spc="-1" dirty="0">
              <a:solidFill>
                <a:srgbClr val="073E87"/>
              </a:solidFill>
              <a:latin typeface="Candara"/>
            </a:endParaRPr>
          </a:p>
          <a:p>
            <a:pPr marL="274320" indent="-273960" algn="just">
              <a:lnSpc>
                <a:spcPct val="100000"/>
              </a:lnSpc>
              <a:spcBef>
                <a:spcPts val="281"/>
              </a:spcBef>
            </a:pPr>
            <a:endParaRPr lang="fr-FR" sz="1600" b="0" strike="noStrike" spc="-1" dirty="0" smtClean="0">
              <a:solidFill>
                <a:srgbClr val="073E87"/>
              </a:solidFill>
              <a:latin typeface="Candara"/>
            </a:endParaRPr>
          </a:p>
          <a:p>
            <a:pPr algn="just">
              <a:lnSpc>
                <a:spcPct val="100000"/>
              </a:lnSpc>
              <a:spcBef>
                <a:spcPts val="281"/>
              </a:spcBef>
            </a:pPr>
            <a:r>
              <a:rPr lang="fr-FR" sz="1600" spc="-1" dirty="0" smtClean="0">
                <a:latin typeface="Candara"/>
              </a:rPr>
              <a:t>Ces chiffres restent bas du fait du travail partenarial en amont qui permet d’apporter un accompagnement adéquat aux élèves et à leur famille.</a:t>
            </a:r>
          </a:p>
          <a:p>
            <a:pPr algn="just">
              <a:lnSpc>
                <a:spcPct val="100000"/>
              </a:lnSpc>
              <a:spcBef>
                <a:spcPts val="281"/>
              </a:spcBef>
            </a:pPr>
            <a:endParaRPr lang="fr-FR" sz="1600" b="0" strike="noStrike" spc="-1" dirty="0">
              <a:latin typeface="Candara"/>
            </a:endParaRPr>
          </a:p>
          <a:p>
            <a:pPr algn="just">
              <a:lnSpc>
                <a:spcPct val="100000"/>
              </a:lnSpc>
              <a:spcBef>
                <a:spcPts val="281"/>
              </a:spcBef>
            </a:pPr>
            <a:r>
              <a:rPr lang="fr-FR" sz="1600" b="0" strike="noStrike" spc="-1" dirty="0" smtClean="0">
                <a:solidFill>
                  <a:srgbClr val="000000"/>
                </a:solidFill>
                <a:latin typeface="Candara"/>
              </a:rPr>
              <a:t>3 </a:t>
            </a:r>
            <a:r>
              <a:rPr lang="fr-FR" sz="1600" b="0" strike="noStrike" spc="-1" dirty="0">
                <a:solidFill>
                  <a:srgbClr val="000000"/>
                </a:solidFill>
                <a:latin typeface="Candara"/>
              </a:rPr>
              <a:t>Commissions techniques de santé ont été réunies avec les CPE, la direction, l’AS, l’infirmière et la COPSY</a:t>
            </a:r>
            <a:endParaRPr lang="fr-FR" sz="1600" b="0" strike="noStrike" spc="-1" dirty="0">
              <a:solidFill>
                <a:srgbClr val="073E87"/>
              </a:solidFill>
              <a:latin typeface="Candara"/>
            </a:endParaRPr>
          </a:p>
          <a:p>
            <a:pPr>
              <a:lnSpc>
                <a:spcPct val="100000"/>
              </a:lnSpc>
              <a:spcBef>
                <a:spcPts val="281"/>
              </a:spcBef>
            </a:pPr>
            <a:endParaRPr lang="fr-FR" sz="1600" b="0" strike="noStrike" spc="-1" dirty="0">
              <a:solidFill>
                <a:srgbClr val="073E87"/>
              </a:solidFill>
              <a:latin typeface="Candara"/>
            </a:endParaRPr>
          </a:p>
          <a:p>
            <a:pPr>
              <a:lnSpc>
                <a:spcPct val="100000"/>
              </a:lnSpc>
              <a:spcBef>
                <a:spcPts val="281"/>
              </a:spcBef>
            </a:pPr>
            <a:endParaRPr lang="fr-FR" sz="1400" b="0" strike="noStrike" spc="-1" dirty="0">
              <a:solidFill>
                <a:srgbClr val="073E87"/>
              </a:solidFill>
              <a:latin typeface="Candara"/>
            </a:endParaRPr>
          </a:p>
          <a:p>
            <a:pPr marL="274320" indent="-273960">
              <a:lnSpc>
                <a:spcPct val="100000"/>
              </a:lnSpc>
              <a:spcBef>
                <a:spcPts val="281"/>
              </a:spcBef>
            </a:pPr>
            <a:endParaRPr lang="fr-FR" sz="1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71920" y="357166"/>
            <a:ext cx="7408080" cy="5786234"/>
          </a:xfrm>
          <a:prstGeom prst="rect">
            <a:avLst/>
          </a:prstGeom>
          <a:noFill/>
          <a:ln>
            <a:noFill/>
          </a:ln>
        </p:spPr>
        <p:txBody>
          <a:bodyPr>
            <a:normAutofit fontScale="47500" lnSpcReduction="20000"/>
          </a:bodyPr>
          <a:lstStyle/>
          <a:p>
            <a:pPr marL="274320" indent="-273960" algn="ctr">
              <a:lnSpc>
                <a:spcPct val="100000"/>
              </a:lnSpc>
              <a:spcBef>
                <a:spcPts val="479"/>
              </a:spcBef>
            </a:pPr>
            <a:r>
              <a:rPr lang="fr-FR" sz="5900" b="1" strike="noStrike" spc="-1" dirty="0" smtClean="0">
                <a:solidFill>
                  <a:srgbClr val="000000"/>
                </a:solidFill>
                <a:latin typeface="Candara"/>
              </a:rPr>
              <a:t>Bilan UNSS</a:t>
            </a:r>
          </a:p>
          <a:p>
            <a:pPr marL="274320" indent="-273960" algn="ctr">
              <a:lnSpc>
                <a:spcPct val="100000"/>
              </a:lnSpc>
              <a:spcBef>
                <a:spcPts val="479"/>
              </a:spcBef>
            </a:pPr>
            <a:endParaRPr lang="fr-FR" sz="3600" b="1" spc="-1" dirty="0" smtClean="0">
              <a:solidFill>
                <a:srgbClr val="000000"/>
              </a:solidFill>
              <a:latin typeface="Candara"/>
            </a:endParaRPr>
          </a:p>
          <a:p>
            <a:pPr marL="274320" indent="-273960" algn="ctr">
              <a:lnSpc>
                <a:spcPct val="100000"/>
              </a:lnSpc>
              <a:spcBef>
                <a:spcPts val="479"/>
              </a:spcBef>
            </a:pPr>
            <a:r>
              <a:rPr lang="fr-FR" sz="3600" b="1" strike="noStrike" spc="-1" dirty="0" smtClean="0">
                <a:solidFill>
                  <a:srgbClr val="000000"/>
                </a:solidFill>
                <a:latin typeface="Candara"/>
              </a:rPr>
              <a:t>119 </a:t>
            </a:r>
            <a:r>
              <a:rPr lang="fr-FR" sz="3600" b="1" strike="noStrike" spc="-1" dirty="0">
                <a:solidFill>
                  <a:srgbClr val="000000"/>
                </a:solidFill>
                <a:latin typeface="Candara"/>
              </a:rPr>
              <a:t>licenciés dont </a:t>
            </a:r>
            <a:r>
              <a:rPr lang="fr-FR" sz="3600" b="1" strike="noStrike" spc="-1" dirty="0" smtClean="0">
                <a:solidFill>
                  <a:srgbClr val="000000"/>
                </a:solidFill>
                <a:latin typeface="Candara"/>
              </a:rPr>
              <a:t>73 </a:t>
            </a:r>
            <a:r>
              <a:rPr lang="fr-FR" sz="3600" b="1" strike="noStrike" spc="-1" dirty="0">
                <a:solidFill>
                  <a:srgbClr val="000000"/>
                </a:solidFill>
                <a:latin typeface="Candara"/>
              </a:rPr>
              <a:t>garçons et </a:t>
            </a:r>
            <a:r>
              <a:rPr lang="fr-FR" sz="3600" b="1" spc="-1" dirty="0" smtClean="0">
                <a:solidFill>
                  <a:srgbClr val="000000"/>
                </a:solidFill>
                <a:latin typeface="Candara"/>
              </a:rPr>
              <a:t>46 </a:t>
            </a:r>
            <a:r>
              <a:rPr lang="fr-FR" sz="3600" b="1" strike="noStrike" spc="-1" dirty="0" smtClean="0">
                <a:solidFill>
                  <a:srgbClr val="000000"/>
                </a:solidFill>
                <a:latin typeface="Candara"/>
              </a:rPr>
              <a:t>filles</a:t>
            </a:r>
            <a:endParaRPr lang="fr-FR" sz="3600" b="0" strike="noStrike" spc="-1" dirty="0">
              <a:solidFill>
                <a:srgbClr val="073E87"/>
              </a:solidFill>
              <a:latin typeface="Candara"/>
            </a:endParaRPr>
          </a:p>
          <a:p>
            <a:pPr marL="274320" indent="-273960" algn="ctr">
              <a:lnSpc>
                <a:spcPct val="100000"/>
              </a:lnSpc>
              <a:spcBef>
                <a:spcPts val="479"/>
              </a:spcBef>
            </a:pPr>
            <a:endParaRPr lang="fr-FR" sz="2500" b="0" strike="noStrike" spc="-1" dirty="0" smtClean="0">
              <a:solidFill>
                <a:srgbClr val="073E87"/>
              </a:solidFill>
              <a:latin typeface="Candara"/>
            </a:endParaRPr>
          </a:p>
          <a:p>
            <a:pPr marL="274320" indent="-273960" algn="ctr">
              <a:lnSpc>
                <a:spcPct val="100000"/>
              </a:lnSpc>
              <a:spcBef>
                <a:spcPts val="479"/>
              </a:spcBef>
            </a:pPr>
            <a:r>
              <a:rPr lang="fr-FR" sz="2500" spc="-1" dirty="0" smtClean="0">
                <a:latin typeface="Candara"/>
              </a:rPr>
              <a:t>Le nombre de licenciés a augmenté par rapport à l’an dernier avec plus de 20 filles supplémentaires.</a:t>
            </a:r>
          </a:p>
          <a:p>
            <a:pPr marL="274320" indent="-273960" algn="ctr">
              <a:lnSpc>
                <a:spcPct val="100000"/>
              </a:lnSpc>
              <a:spcBef>
                <a:spcPts val="479"/>
              </a:spcBef>
            </a:pPr>
            <a:endParaRPr lang="fr-FR" sz="2500" b="0" strike="noStrike" spc="-1" dirty="0">
              <a:latin typeface="Candara"/>
            </a:endParaRPr>
          </a:p>
          <a:p>
            <a:pPr marL="274320" indent="-273960" algn="just">
              <a:lnSpc>
                <a:spcPct val="100000"/>
              </a:lnSpc>
              <a:spcBef>
                <a:spcPts val="479"/>
              </a:spcBef>
              <a:buClr>
                <a:srgbClr val="000000"/>
              </a:buClr>
              <a:buFont typeface="Symbol"/>
              <a:buChar char=""/>
            </a:pPr>
            <a:r>
              <a:rPr lang="fr-FR" sz="2500" b="0" strike="noStrike" spc="-1" dirty="0" smtClean="0">
                <a:solidFill>
                  <a:srgbClr val="000000"/>
                </a:solidFill>
                <a:latin typeface="Candara"/>
              </a:rPr>
              <a:t>Sports collectifs : 111 élèves dont 90 garçons et 21 filles. Offre en mode consommation ludique pur. Il serait intéressant d’organiser l’an prochain des matchs en forme championnat avec des équipes fixes et des classements. </a:t>
            </a:r>
            <a:r>
              <a:rPr lang="fr-FR" sz="2500" spc="-1" dirty="0" smtClean="0">
                <a:solidFill>
                  <a:srgbClr val="000000"/>
                </a:solidFill>
                <a:latin typeface="Candara"/>
              </a:rPr>
              <a:t> </a:t>
            </a:r>
            <a:endParaRPr lang="fr-FR" sz="2500" b="0" strike="noStrike" spc="-1" dirty="0">
              <a:solidFill>
                <a:srgbClr val="073E87"/>
              </a:solidFill>
              <a:latin typeface="Candara"/>
            </a:endParaRPr>
          </a:p>
          <a:p>
            <a:pPr marL="274320" indent="-273960">
              <a:lnSpc>
                <a:spcPct val="100000"/>
              </a:lnSpc>
              <a:spcBef>
                <a:spcPts val="479"/>
              </a:spcBef>
            </a:pPr>
            <a:endParaRPr lang="fr-FR" sz="25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500" b="0" strike="noStrike" spc="-1" dirty="0">
                <a:solidFill>
                  <a:srgbClr val="000000"/>
                </a:solidFill>
                <a:latin typeface="Candara"/>
              </a:rPr>
              <a:t> </a:t>
            </a:r>
            <a:r>
              <a:rPr lang="fr-FR" sz="2500" b="0" strike="noStrike" spc="-1" dirty="0" smtClean="0">
                <a:solidFill>
                  <a:srgbClr val="000000"/>
                </a:solidFill>
                <a:latin typeface="Candara"/>
              </a:rPr>
              <a:t>Danse –Gym : 32 élèves dont 22 filles et 10 garçons. Participation au Festival de danse UNSS à la Plaine des Palmistes.  L’objectif est de participer à la finale académique de danse pour l’année 2019-2020.</a:t>
            </a:r>
          </a:p>
          <a:p>
            <a:pPr marL="274320" indent="-273960">
              <a:lnSpc>
                <a:spcPct val="100000"/>
              </a:lnSpc>
              <a:spcBef>
                <a:spcPts val="479"/>
              </a:spcBef>
              <a:buClr>
                <a:srgbClr val="000000"/>
              </a:buClr>
              <a:buFont typeface="Symbol"/>
              <a:buChar char=""/>
            </a:pPr>
            <a:endParaRPr lang="fr-FR" sz="2500" spc="-1" dirty="0" smtClean="0">
              <a:solidFill>
                <a:srgbClr val="000000"/>
              </a:solidFill>
              <a:latin typeface="Candara"/>
            </a:endParaRPr>
          </a:p>
          <a:p>
            <a:pPr marL="274320" indent="-273960">
              <a:lnSpc>
                <a:spcPct val="100000"/>
              </a:lnSpc>
              <a:spcBef>
                <a:spcPts val="479"/>
              </a:spcBef>
              <a:buClr>
                <a:srgbClr val="000000"/>
              </a:buClr>
              <a:buFont typeface="Symbol"/>
              <a:buChar char=""/>
            </a:pPr>
            <a:r>
              <a:rPr lang="fr-FR" sz="2500" b="0" strike="noStrike" spc="-1" dirty="0" smtClean="0">
                <a:solidFill>
                  <a:srgbClr val="000000"/>
                </a:solidFill>
                <a:latin typeface="Candara"/>
              </a:rPr>
              <a:t>Fitness / préparation physique : 27 élèves dont 18 filles et 9 garçons. Proposition de compétitions d’aérobic pour l’année 2019-2020.</a:t>
            </a:r>
          </a:p>
          <a:p>
            <a:pPr marL="274320" indent="-273960">
              <a:lnSpc>
                <a:spcPct val="100000"/>
              </a:lnSpc>
              <a:spcBef>
                <a:spcPts val="479"/>
              </a:spcBef>
              <a:buClr>
                <a:srgbClr val="000000"/>
              </a:buClr>
              <a:buFont typeface="Symbol"/>
              <a:buChar char=""/>
            </a:pPr>
            <a:endParaRPr lang="fr-FR" sz="2500" spc="-1" dirty="0" smtClean="0">
              <a:solidFill>
                <a:srgbClr val="000000"/>
              </a:solidFill>
              <a:latin typeface="Candara"/>
            </a:endParaRPr>
          </a:p>
          <a:p>
            <a:pPr marL="274320" indent="-273960">
              <a:lnSpc>
                <a:spcPct val="100000"/>
              </a:lnSpc>
              <a:spcBef>
                <a:spcPts val="479"/>
              </a:spcBef>
              <a:buClr>
                <a:srgbClr val="000000"/>
              </a:buClr>
              <a:buFont typeface="Symbol"/>
              <a:buChar char=""/>
            </a:pPr>
            <a:r>
              <a:rPr lang="fr-FR" sz="2500" b="0" strike="noStrike" spc="-1" dirty="0" smtClean="0">
                <a:solidFill>
                  <a:srgbClr val="000000"/>
                </a:solidFill>
                <a:latin typeface="Candara"/>
              </a:rPr>
              <a:t>Natation sportive, </a:t>
            </a:r>
            <a:r>
              <a:rPr lang="fr-FR" sz="2500" b="0" strike="noStrike" spc="-1" dirty="0" err="1" smtClean="0">
                <a:solidFill>
                  <a:srgbClr val="000000"/>
                </a:solidFill>
                <a:latin typeface="Candara"/>
              </a:rPr>
              <a:t>aquathlon</a:t>
            </a:r>
            <a:r>
              <a:rPr lang="fr-FR" sz="2500" b="0" strike="noStrike" spc="-1" dirty="0" smtClean="0">
                <a:solidFill>
                  <a:srgbClr val="000000"/>
                </a:solidFill>
                <a:latin typeface="Candara"/>
              </a:rPr>
              <a:t>, water polo </a:t>
            </a:r>
            <a:r>
              <a:rPr lang="fr-FR" sz="2500" b="0" strike="noStrike" spc="-1" dirty="0">
                <a:solidFill>
                  <a:srgbClr val="000000"/>
                </a:solidFill>
                <a:latin typeface="Candara"/>
              </a:rPr>
              <a:t>: </a:t>
            </a:r>
            <a:r>
              <a:rPr lang="fr-FR" sz="2500" spc="-1" dirty="0" smtClean="0">
                <a:solidFill>
                  <a:srgbClr val="000000"/>
                </a:solidFill>
                <a:latin typeface="Candara"/>
              </a:rPr>
              <a:t>23</a:t>
            </a:r>
            <a:r>
              <a:rPr lang="fr-FR" sz="2500" b="0" strike="noStrike" spc="-1" dirty="0" smtClean="0">
                <a:solidFill>
                  <a:srgbClr val="000000"/>
                </a:solidFill>
                <a:latin typeface="Candara"/>
              </a:rPr>
              <a:t> </a:t>
            </a:r>
            <a:r>
              <a:rPr lang="fr-FR" sz="2500" b="0" strike="noStrike" spc="-1" dirty="0">
                <a:solidFill>
                  <a:srgbClr val="000000"/>
                </a:solidFill>
                <a:latin typeface="Candara"/>
              </a:rPr>
              <a:t>élèves dont </a:t>
            </a:r>
            <a:r>
              <a:rPr lang="fr-FR" sz="2500" spc="-1" dirty="0" smtClean="0">
                <a:solidFill>
                  <a:srgbClr val="000000"/>
                </a:solidFill>
                <a:latin typeface="Candara"/>
              </a:rPr>
              <a:t>9</a:t>
            </a:r>
            <a:r>
              <a:rPr lang="fr-FR" sz="2500" b="0" strike="noStrike" spc="-1" dirty="0" smtClean="0">
                <a:solidFill>
                  <a:srgbClr val="000000"/>
                </a:solidFill>
                <a:latin typeface="Candara"/>
              </a:rPr>
              <a:t> filles et 14 garçons. Activité qui encourage la mixité.  2 médailles au niveau ACADEMIQUE et récompenses pour l’assiduité.</a:t>
            </a:r>
          </a:p>
          <a:p>
            <a:pPr marL="274320" indent="-273960">
              <a:lnSpc>
                <a:spcPct val="100000"/>
              </a:lnSpc>
              <a:spcBef>
                <a:spcPts val="479"/>
              </a:spcBef>
              <a:buClr>
                <a:srgbClr val="000000"/>
              </a:buClr>
              <a:buFont typeface="Symbol"/>
              <a:buChar char=""/>
            </a:pPr>
            <a:endParaRPr lang="fr-FR" sz="2500" spc="-1" dirty="0" smtClean="0">
              <a:solidFill>
                <a:srgbClr val="000000"/>
              </a:solidFill>
              <a:latin typeface="Candara"/>
            </a:endParaRPr>
          </a:p>
          <a:p>
            <a:pPr marL="274320" indent="-273960">
              <a:lnSpc>
                <a:spcPct val="100000"/>
              </a:lnSpc>
              <a:spcBef>
                <a:spcPts val="479"/>
              </a:spcBef>
              <a:buClr>
                <a:srgbClr val="000000"/>
              </a:buClr>
              <a:buFont typeface="Symbol"/>
              <a:buChar char=""/>
            </a:pPr>
            <a:r>
              <a:rPr lang="fr-FR" sz="2500" b="0" strike="noStrike" spc="-1" dirty="0" err="1" smtClean="0">
                <a:solidFill>
                  <a:srgbClr val="000000"/>
                </a:solidFill>
                <a:latin typeface="Candara"/>
              </a:rPr>
              <a:t>Tchoukball</a:t>
            </a:r>
            <a:r>
              <a:rPr lang="fr-FR" sz="2500" b="0" strike="noStrike" spc="-1" dirty="0" smtClean="0">
                <a:solidFill>
                  <a:srgbClr val="000000"/>
                </a:solidFill>
                <a:latin typeface="Candara"/>
              </a:rPr>
              <a:t> : 29 élèves dont 3 filles et 26 garçons. Equipe des minimes classés 1ère sur toutes les rencontres.</a:t>
            </a:r>
            <a:endParaRPr lang="fr-FR" sz="2500" b="0" strike="noStrike" spc="-1" dirty="0">
              <a:solidFill>
                <a:srgbClr val="073E87"/>
              </a:solidFill>
              <a:latin typeface="Candara"/>
            </a:endParaRPr>
          </a:p>
          <a:p>
            <a:pPr marL="274320" indent="-273960">
              <a:lnSpc>
                <a:spcPct val="100000"/>
              </a:lnSpc>
              <a:spcBef>
                <a:spcPts val="479"/>
              </a:spcBef>
            </a:pPr>
            <a:endParaRPr lang="fr-FR" sz="25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500" b="0" strike="noStrike" spc="-1" dirty="0">
                <a:solidFill>
                  <a:srgbClr val="000000"/>
                </a:solidFill>
                <a:latin typeface="Candara"/>
              </a:rPr>
              <a:t>Randonnée </a:t>
            </a:r>
            <a:r>
              <a:rPr lang="fr-FR" sz="2500" b="0" strike="noStrike" spc="-1" dirty="0" smtClean="0">
                <a:solidFill>
                  <a:srgbClr val="000000"/>
                </a:solidFill>
                <a:latin typeface="Candara"/>
              </a:rPr>
              <a:t>sportive : 22 </a:t>
            </a:r>
            <a:r>
              <a:rPr lang="fr-FR" sz="2500" b="0" strike="noStrike" spc="-1" dirty="0">
                <a:solidFill>
                  <a:srgbClr val="000000"/>
                </a:solidFill>
                <a:latin typeface="Candara"/>
              </a:rPr>
              <a:t>élèves </a:t>
            </a:r>
            <a:r>
              <a:rPr lang="fr-FR" sz="2500" b="0" strike="noStrike" spc="-1" dirty="0" smtClean="0">
                <a:solidFill>
                  <a:srgbClr val="000000"/>
                </a:solidFill>
                <a:latin typeface="Candara"/>
              </a:rPr>
              <a:t>avec la participation d’une dizaine d’élèves  à la course de montagne.</a:t>
            </a:r>
          </a:p>
          <a:p>
            <a:pPr marL="274320" indent="-273960">
              <a:lnSpc>
                <a:spcPct val="100000"/>
              </a:lnSpc>
              <a:spcBef>
                <a:spcPts val="479"/>
              </a:spcBef>
              <a:buClr>
                <a:srgbClr val="000000"/>
              </a:buClr>
              <a:buFont typeface="Symbol"/>
              <a:buChar char=""/>
            </a:pPr>
            <a:endParaRPr lang="fr-FR" sz="2500" spc="-1" dirty="0" smtClean="0">
              <a:solidFill>
                <a:srgbClr val="000000"/>
              </a:solidFill>
              <a:latin typeface="Candara"/>
            </a:endParaRPr>
          </a:p>
          <a:p>
            <a:pPr marL="274320" indent="-273960">
              <a:lnSpc>
                <a:spcPct val="100000"/>
              </a:lnSpc>
              <a:spcBef>
                <a:spcPts val="479"/>
              </a:spcBef>
              <a:buClr>
                <a:srgbClr val="000000"/>
              </a:buClr>
              <a:buFont typeface="Symbol"/>
              <a:buChar char=""/>
            </a:pPr>
            <a:r>
              <a:rPr lang="fr-FR" sz="2500" b="0" strike="noStrike" spc="-1" dirty="0" smtClean="0">
                <a:solidFill>
                  <a:srgbClr val="000000"/>
                </a:solidFill>
                <a:latin typeface="Candara"/>
              </a:rPr>
              <a:t>Cross : 15 élèves ont participé au cross du district.</a:t>
            </a:r>
            <a:endParaRPr lang="fr-FR" sz="2500" b="0" strike="noStrike" spc="-1" dirty="0">
              <a:solidFill>
                <a:srgbClr val="073E87"/>
              </a:solidFill>
              <a:latin typeface="Candara"/>
            </a:endParaRPr>
          </a:p>
          <a:p>
            <a:pPr>
              <a:lnSpc>
                <a:spcPct val="100000"/>
              </a:lnSpc>
              <a:spcBef>
                <a:spcPts val="479"/>
              </a:spcBef>
            </a:pPr>
            <a:endParaRPr lang="fr-FR" sz="2400" b="0" strike="noStrike" spc="-1" dirty="0">
              <a:solidFill>
                <a:srgbClr val="073E87"/>
              </a:solidFill>
              <a:latin typeface="Candara"/>
            </a:endParaRPr>
          </a:p>
          <a:p>
            <a:pPr>
              <a:lnSpc>
                <a:spcPct val="100000"/>
              </a:lnSpc>
              <a:spcBef>
                <a:spcPts val="479"/>
              </a:spcBef>
            </a:pPr>
            <a:endParaRPr lang="fr-FR" sz="2400" b="0" strike="noStrike" spc="-1" dirty="0">
              <a:solidFill>
                <a:srgbClr val="073E87"/>
              </a:solidFill>
              <a:latin typeface="Candara"/>
            </a:endParaRPr>
          </a:p>
          <a:p>
            <a:pPr marL="274320" indent="-273960">
              <a:lnSpc>
                <a:spcPct val="100000"/>
              </a:lnSpc>
              <a:spcBef>
                <a:spcPts val="479"/>
              </a:spcBef>
            </a:pPr>
            <a:endParaRPr lang="fr-FR" sz="2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3990960" y="6250320"/>
            <a:ext cx="1161360" cy="364680"/>
          </a:xfrm>
          <a:prstGeom prst="rect">
            <a:avLst/>
          </a:prstGeom>
          <a:noFill/>
          <a:ln>
            <a:noFill/>
          </a:ln>
        </p:spPr>
        <p:txBody>
          <a:bodyPr anchor="ctr"/>
          <a:lstStyle/>
          <a:p>
            <a:endParaRPr lang="fr-FR" sz="2400" b="0" strike="noStrike" spc="-1">
              <a:latin typeface="Times New Roman"/>
            </a:endParaRPr>
          </a:p>
        </p:txBody>
      </p:sp>
      <p:sp>
        <p:nvSpPr>
          <p:cNvPr id="103"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a:solidFill>
                  <a:srgbClr val="000000"/>
                </a:solidFill>
                <a:latin typeface="Candara"/>
              </a:rPr>
              <a:t>Ressources humaines</a:t>
            </a:r>
            <a:endParaRPr lang="fr-FR" sz="2800" b="1" strike="noStrike" spc="-1" dirty="0">
              <a:solidFill>
                <a:srgbClr val="FFFFFF"/>
              </a:solidFill>
              <a:latin typeface="Lucida Sans Unicode"/>
            </a:endParaRPr>
          </a:p>
        </p:txBody>
      </p:sp>
      <p:sp>
        <p:nvSpPr>
          <p:cNvPr id="104" name="TextShape 3"/>
          <p:cNvSpPr txBox="1"/>
          <p:nvPr/>
        </p:nvSpPr>
        <p:spPr>
          <a:xfrm>
            <a:off x="428760" y="1714320"/>
            <a:ext cx="8229240" cy="4599000"/>
          </a:xfrm>
          <a:prstGeom prst="rect">
            <a:avLst/>
          </a:prstGeom>
          <a:noFill/>
          <a:ln>
            <a:noFill/>
          </a:ln>
        </p:spPr>
        <p:txBody>
          <a:bodyPr/>
          <a:lstStyle/>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1 principale, 1 </a:t>
            </a:r>
            <a:r>
              <a:rPr lang="fr-FR" sz="2000" b="0" strike="noStrike" spc="-1" dirty="0" smtClean="0">
                <a:solidFill>
                  <a:srgbClr val="000000"/>
                </a:solidFill>
                <a:latin typeface="Candara"/>
              </a:rPr>
              <a:t>principale adjointe</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1 secrétaire de direction</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1 gestionnaire</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1 secrétaire de gestion</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2 CPE</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52 enseignants</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9 Surveillants, 1 AED TICE, </a:t>
            </a:r>
            <a:r>
              <a:rPr lang="fr-FR" sz="2000" b="0" strike="noStrike" spc="-1" dirty="0" smtClean="0">
                <a:solidFill>
                  <a:srgbClr val="000000"/>
                </a:solidFill>
                <a:latin typeface="Candara"/>
              </a:rPr>
              <a:t>7 </a:t>
            </a:r>
            <a:r>
              <a:rPr lang="fr-FR" sz="2000" b="0" strike="noStrike" spc="-1" dirty="0">
                <a:solidFill>
                  <a:srgbClr val="000000"/>
                </a:solidFill>
                <a:latin typeface="Candara"/>
              </a:rPr>
              <a:t>AESH</a:t>
            </a:r>
            <a:endParaRPr lang="fr-FR" sz="20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000" b="0" strike="noStrike" spc="-1" dirty="0">
                <a:solidFill>
                  <a:srgbClr val="000000"/>
                </a:solidFill>
                <a:latin typeface="Candara"/>
              </a:rPr>
              <a:t>10 agents titulaires et 2 CAE-CUI</a:t>
            </a:r>
            <a:endParaRPr lang="fr-FR" sz="2000" b="0" strike="noStrike" spc="-1" dirty="0">
              <a:solidFill>
                <a:srgbClr val="073E87"/>
              </a:solidFill>
              <a:latin typeface="Candara"/>
            </a:endParaRPr>
          </a:p>
          <a:p>
            <a:pPr>
              <a:lnSpc>
                <a:spcPct val="100000"/>
              </a:lnSpc>
              <a:spcBef>
                <a:spcPts val="479"/>
              </a:spcBef>
            </a:pPr>
            <a:endParaRPr lang="fr-FR" sz="20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871920" y="2000160"/>
            <a:ext cx="7408080" cy="4214520"/>
          </a:xfrm>
          <a:prstGeom prst="rect">
            <a:avLst/>
          </a:prstGeom>
          <a:noFill/>
          <a:ln>
            <a:noFill/>
          </a:ln>
        </p:spPr>
        <p:txBody>
          <a:bodyPr>
            <a:normAutofit/>
          </a:bodyPr>
          <a:lstStyle/>
          <a:p>
            <a:pPr marL="274320" indent="-273960">
              <a:lnSpc>
                <a:spcPct val="100000"/>
              </a:lnSpc>
              <a:spcBef>
                <a:spcPts val="320"/>
              </a:spcBef>
              <a:buClr>
                <a:srgbClr val="000000"/>
              </a:buClr>
              <a:buFont typeface="Wingdings" charset="2"/>
              <a:buChar char=""/>
            </a:pPr>
            <a:r>
              <a:rPr lang="fr-FR" sz="1600" b="0" strike="noStrike" spc="-1">
                <a:solidFill>
                  <a:srgbClr val="000000"/>
                </a:solidFill>
                <a:latin typeface="Candara"/>
              </a:rPr>
              <a:t>Taux d’emprunteurs par élèves :</a:t>
            </a:r>
            <a:endParaRPr lang="fr-FR" sz="1600" b="0" strike="noStrike" spc="-1">
              <a:solidFill>
                <a:srgbClr val="073E87"/>
              </a:solidFill>
              <a:latin typeface="Candara"/>
            </a:endParaRPr>
          </a:p>
          <a:p>
            <a:r>
              <a:rPr lang="fr-FR" sz="1400" b="0" strike="noStrike" spc="-1">
                <a:solidFill>
                  <a:srgbClr val="000000"/>
                </a:solidFill>
                <a:latin typeface="Candara"/>
              </a:rPr>
              <a:t>	238 emprunteurs pour 701 usagers soit un taux de 34%</a:t>
            </a:r>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Un tiers des élèves ont emprunté un livre au moins une fois dans l’année.</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	</a:t>
            </a:r>
            <a:endParaRPr lang="fr-FR" sz="1400" b="0" strike="noStrike" spc="-1">
              <a:solidFill>
                <a:srgbClr val="073E87"/>
              </a:solidFill>
              <a:latin typeface="Candara"/>
            </a:endParaRPr>
          </a:p>
        </p:txBody>
      </p:sp>
      <p:sp>
        <p:nvSpPr>
          <p:cNvPr id="141"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Bilan CDI</a:t>
            </a:r>
            <a:endParaRPr lang="fr-FR" sz="4400" b="0" strike="noStrike" spc="-1">
              <a:solidFill>
                <a:srgbClr val="FFFFFF"/>
              </a:solidFill>
              <a:latin typeface="Lucida Sans Unicode"/>
            </a:endParaRPr>
          </a:p>
        </p:txBody>
      </p:sp>
      <p:graphicFrame>
        <p:nvGraphicFramePr>
          <p:cNvPr id="142" name="Table 3"/>
          <p:cNvGraphicFramePr/>
          <p:nvPr/>
        </p:nvGraphicFramePr>
        <p:xfrm>
          <a:off x="1500120" y="2643120"/>
          <a:ext cx="6143400" cy="1981200"/>
        </p:xfrm>
        <a:graphic>
          <a:graphicData uri="http://schemas.openxmlformats.org/drawingml/2006/table">
            <a:tbl>
              <a:tblPr/>
              <a:tblGrid>
                <a:gridCol w="3071520"/>
                <a:gridCol w="3071880"/>
              </a:tblGrid>
              <a:tr h="270000">
                <a:tc>
                  <a:txBody>
                    <a:bodyPr/>
                    <a:lstStyle/>
                    <a:p>
                      <a:pPr algn="ctr">
                        <a:lnSpc>
                          <a:spcPct val="100000"/>
                        </a:lnSpc>
                      </a:pPr>
                      <a:r>
                        <a:rPr lang="fr-FR" sz="1400" b="0" strike="noStrike" spc="-1">
                          <a:solidFill>
                            <a:srgbClr val="000000"/>
                          </a:solidFill>
                          <a:latin typeface="Candara"/>
                        </a:rPr>
                        <a:t>Niveaux </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Nombre de prêts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3</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104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206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5</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234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536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Total</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1080</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630360"/>
            <a:ext cx="8229240" cy="5376240"/>
          </a:xfrm>
          <a:prstGeom prst="rect">
            <a:avLst/>
          </a:prstGeom>
          <a:noFill/>
          <a:ln>
            <a:noFill/>
          </a:ln>
        </p:spPr>
        <p:txBody>
          <a:bodyPr/>
          <a:lstStyle/>
          <a:p>
            <a:pPr algn="ctr">
              <a:lnSpc>
                <a:spcPct val="100000"/>
              </a:lnSpc>
              <a:spcBef>
                <a:spcPts val="941"/>
              </a:spcBef>
            </a:pPr>
            <a:endParaRPr lang="fr-FR" sz="2400" b="0" strike="noStrike" spc="-1" dirty="0">
              <a:solidFill>
                <a:srgbClr val="073E87"/>
              </a:solidFill>
              <a:latin typeface="Candara"/>
            </a:endParaRPr>
          </a:p>
          <a:p>
            <a:pPr algn="ctr">
              <a:lnSpc>
                <a:spcPct val="100000"/>
              </a:lnSpc>
              <a:spcBef>
                <a:spcPts val="941"/>
              </a:spcBef>
            </a:pPr>
            <a:endParaRPr lang="fr-FR" sz="2400" b="0" strike="noStrike" spc="-1" dirty="0">
              <a:solidFill>
                <a:srgbClr val="073E87"/>
              </a:solidFill>
              <a:latin typeface="Candara"/>
            </a:endParaRPr>
          </a:p>
          <a:p>
            <a:pPr algn="ctr">
              <a:lnSpc>
                <a:spcPct val="100000"/>
              </a:lnSpc>
              <a:spcBef>
                <a:spcPts val="941"/>
              </a:spcBef>
            </a:pPr>
            <a:endParaRPr lang="fr-FR" sz="4700" strike="noStrike" spc="-1" dirty="0" smtClean="0">
              <a:latin typeface="Candara"/>
            </a:endParaRPr>
          </a:p>
          <a:p>
            <a:pPr algn="ctr">
              <a:lnSpc>
                <a:spcPct val="100000"/>
              </a:lnSpc>
              <a:spcBef>
                <a:spcPts val="941"/>
              </a:spcBef>
            </a:pPr>
            <a:endParaRPr lang="fr-FR" sz="4700" spc="-1" dirty="0" smtClean="0">
              <a:latin typeface="Candara"/>
            </a:endParaRPr>
          </a:p>
          <a:p>
            <a:pPr algn="ctr">
              <a:lnSpc>
                <a:spcPct val="100000"/>
              </a:lnSpc>
              <a:spcBef>
                <a:spcPts val="941"/>
              </a:spcBef>
            </a:pPr>
            <a:r>
              <a:rPr lang="fr-FR" sz="4700" b="1" strike="noStrike" spc="-1" dirty="0" smtClean="0">
                <a:latin typeface="Candara"/>
              </a:rPr>
              <a:t>BILANS </a:t>
            </a:r>
            <a:r>
              <a:rPr lang="fr-FR" sz="4700" b="1" strike="noStrike" spc="-1" dirty="0">
                <a:latin typeface="Candara"/>
              </a:rPr>
              <a:t>PEDAGOGIQUES</a:t>
            </a:r>
          </a:p>
        </p:txBody>
      </p:sp>
      <p:sp>
        <p:nvSpPr>
          <p:cNvPr id="144" name="TextShape 2"/>
          <p:cNvSpPr txBox="1"/>
          <p:nvPr/>
        </p:nvSpPr>
        <p:spPr>
          <a:xfrm>
            <a:off x="3990960" y="6250320"/>
            <a:ext cx="1161360" cy="364680"/>
          </a:xfrm>
          <a:prstGeom prst="rect">
            <a:avLst/>
          </a:prstGeom>
          <a:noFill/>
          <a:ln>
            <a:noFill/>
          </a:ln>
        </p:spPr>
        <p:txBody>
          <a:bodyPr anchor="ctr"/>
          <a:lstStyle/>
          <a:p>
            <a:pPr algn="ctr">
              <a:lnSpc>
                <a:spcPct val="100000"/>
              </a:lnSpc>
            </a:pPr>
            <a:fld id="{903EDA27-4992-4AD3-A3BE-670E45F7BB0F}" type="slidenum">
              <a:rPr lang="fr-FR" sz="1000" b="0" strike="noStrike" spc="-1">
                <a:solidFill>
                  <a:srgbClr val="073E87"/>
                </a:solidFill>
                <a:latin typeface="Lucida Sans Unicode"/>
                <a:ea typeface="Lucida Sans Unicode"/>
              </a:rPr>
              <a:pPr algn="ctr">
                <a:lnSpc>
                  <a:spcPct val="100000"/>
                </a:lnSpc>
              </a:pPr>
              <a:t>21</a:t>
            </a:fld>
            <a:endParaRPr lang="fr-FR" sz="1000" b="0" strike="noStrike" spc="-1">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467640" y="642960"/>
            <a:ext cx="8229240" cy="5571720"/>
          </a:xfrm>
          <a:prstGeom prst="rect">
            <a:avLst/>
          </a:prstGeom>
          <a:noFill/>
          <a:ln>
            <a:noFill/>
          </a:ln>
        </p:spPr>
        <p:txBody>
          <a:bodyPr>
            <a:normAutofit/>
          </a:bodyPr>
          <a:lstStyle/>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Le Conseil école collège</a:t>
            </a:r>
            <a:endParaRPr lang="fr-FR" sz="2000" b="0" strike="noStrike" spc="-1" dirty="0">
              <a:solidFill>
                <a:srgbClr val="073E87"/>
              </a:solidFill>
              <a:latin typeface="Candara"/>
            </a:endParaRPr>
          </a:p>
          <a:p>
            <a:pPr marL="274320" indent="-273960">
              <a:lnSpc>
                <a:spcPct val="100000"/>
              </a:lnSpc>
              <a:spcBef>
                <a:spcPts val="281"/>
              </a:spcBef>
            </a:pPr>
            <a:r>
              <a:rPr lang="fr-FR" sz="1200" b="0" strike="noStrike" spc="-1" dirty="0">
                <a:solidFill>
                  <a:srgbClr val="000000"/>
                </a:solidFill>
                <a:latin typeface="Candara"/>
              </a:rPr>
              <a:t>	</a:t>
            </a:r>
            <a:r>
              <a:rPr lang="fr-FR" sz="1400" b="0" strike="noStrike" spc="-1" dirty="0">
                <a:solidFill>
                  <a:srgbClr val="000000"/>
                </a:solidFill>
                <a:latin typeface="Candara"/>
              </a:rPr>
              <a:t>Le CEC s’est réuni 2 fois, en début et en fin d’année.  </a:t>
            </a:r>
            <a:r>
              <a:rPr lang="fr-FR" sz="1400" b="0" strike="noStrike" spc="-1" dirty="0" smtClean="0">
                <a:solidFill>
                  <a:srgbClr val="000000"/>
                </a:solidFill>
                <a:latin typeface="Candara"/>
              </a:rPr>
              <a:t>Il n’a pas été possible d’organiser davantage de rencontres, ce qui a nui à la mise en place de certaines actions.</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Langues : </a:t>
            </a:r>
            <a:r>
              <a:rPr lang="fr-FR" sz="1400" b="0" strike="noStrike" spc="-1" dirty="0" smtClean="0">
                <a:solidFill>
                  <a:srgbClr val="000000"/>
                </a:solidFill>
                <a:latin typeface="Candara"/>
              </a:rPr>
              <a:t>la semaine </a:t>
            </a:r>
            <a:r>
              <a:rPr lang="fr-FR" sz="1400" b="0" strike="noStrike" spc="-1" dirty="0">
                <a:solidFill>
                  <a:srgbClr val="000000"/>
                </a:solidFill>
                <a:latin typeface="Candara"/>
              </a:rPr>
              <a:t>des </a:t>
            </a:r>
            <a:r>
              <a:rPr lang="fr-FR" sz="1400" b="0" strike="noStrike" spc="-1" dirty="0" smtClean="0">
                <a:solidFill>
                  <a:srgbClr val="000000"/>
                </a:solidFill>
                <a:latin typeface="Candara"/>
              </a:rPr>
              <a:t>langues, documents communs sur la phonétique</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EPS : </a:t>
            </a:r>
            <a:r>
              <a:rPr lang="fr-FR" sz="1400" b="0" strike="noStrike" spc="-1" dirty="0" smtClean="0">
                <a:solidFill>
                  <a:srgbClr val="000000"/>
                </a:solidFill>
                <a:latin typeface="Candara"/>
              </a:rPr>
              <a:t>matinée sportives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Mathématiques : </a:t>
            </a:r>
            <a:r>
              <a:rPr lang="fr-FR" sz="1400" b="0" strike="noStrike" spc="-1" dirty="0" err="1" smtClean="0">
                <a:solidFill>
                  <a:srgbClr val="000000"/>
                </a:solidFill>
                <a:latin typeface="Candara"/>
              </a:rPr>
              <a:t>Eurékâ</a:t>
            </a:r>
            <a:r>
              <a:rPr lang="fr-FR" sz="1400" b="0" strike="noStrike" spc="-1" dirty="0" smtClean="0">
                <a:solidFill>
                  <a:srgbClr val="000000"/>
                </a:solidFill>
                <a:latin typeface="Candara"/>
              </a:rPr>
              <a:t> math – </a:t>
            </a:r>
            <a:r>
              <a:rPr lang="fr-FR" sz="1400" b="0" strike="noStrike" spc="-1" dirty="0">
                <a:solidFill>
                  <a:srgbClr val="000000"/>
                </a:solidFill>
                <a:latin typeface="Candara"/>
              </a:rPr>
              <a:t>positionné </a:t>
            </a:r>
            <a:r>
              <a:rPr lang="fr-FR" sz="1400" b="0" strike="noStrike" spc="-1" dirty="0" smtClean="0">
                <a:solidFill>
                  <a:srgbClr val="000000"/>
                </a:solidFill>
                <a:latin typeface="Candara"/>
              </a:rPr>
              <a:t>4ème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Sciences : </a:t>
            </a:r>
            <a:r>
              <a:rPr lang="fr-FR" sz="1400" b="0" strike="noStrike" spc="-1" dirty="0" err="1" smtClean="0">
                <a:solidFill>
                  <a:srgbClr val="000000"/>
                </a:solidFill>
                <a:latin typeface="Candara"/>
              </a:rPr>
              <a:t>permaculture</a:t>
            </a:r>
            <a:r>
              <a:rPr lang="fr-FR" sz="1400" b="0" strike="noStrike" spc="-1" dirty="0" smtClean="0">
                <a:solidFill>
                  <a:srgbClr val="000000"/>
                </a:solidFill>
                <a:latin typeface="Candara"/>
              </a:rPr>
              <a:t>, création d’un potager</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Français : </a:t>
            </a:r>
            <a:r>
              <a:rPr lang="fr-FR" sz="1400" b="0" strike="noStrike" spc="-1" dirty="0" smtClean="0">
                <a:solidFill>
                  <a:srgbClr val="000000"/>
                </a:solidFill>
                <a:latin typeface="Candara"/>
              </a:rPr>
              <a:t>Expositions, fiches </a:t>
            </a:r>
            <a:r>
              <a:rPr lang="fr-FR" sz="1400" b="0" strike="noStrike" spc="-1" dirty="0">
                <a:solidFill>
                  <a:srgbClr val="000000"/>
                </a:solidFill>
                <a:latin typeface="Candara"/>
              </a:rPr>
              <a:t>de </a:t>
            </a:r>
            <a:r>
              <a:rPr lang="fr-FR" sz="1400" b="0" strike="noStrike" spc="-1" dirty="0" smtClean="0">
                <a:solidFill>
                  <a:srgbClr val="000000"/>
                </a:solidFill>
                <a:latin typeface="Candara"/>
              </a:rPr>
              <a:t>lecture</a:t>
            </a:r>
            <a:endParaRPr lang="fr-FR" sz="1400" spc="-1" dirty="0" smtClean="0">
              <a:solidFill>
                <a:srgbClr val="073E87"/>
              </a:solidFill>
              <a:latin typeface="Candara"/>
            </a:endParaRPr>
          </a:p>
          <a:p>
            <a:pPr marL="274320" indent="-273960">
              <a:lnSpc>
                <a:spcPct val="100000"/>
              </a:lnSpc>
              <a:spcBef>
                <a:spcPts val="281"/>
              </a:spcBef>
            </a:pPr>
            <a:r>
              <a:rPr lang="fr-FR" sz="1400" spc="-1" dirty="0" smtClean="0">
                <a:solidFill>
                  <a:srgbClr val="000000"/>
                </a:solidFill>
                <a:latin typeface="Candara"/>
              </a:rPr>
              <a:t>		La visite du collège</a:t>
            </a:r>
            <a:endParaRPr lang="fr-FR" sz="1400" spc="-1" dirty="0" smtClean="0">
              <a:solidFill>
                <a:srgbClr val="073E87"/>
              </a:solidFill>
              <a:latin typeface="Candara"/>
            </a:endParaRPr>
          </a:p>
          <a:p>
            <a:pPr marL="274320" indent="-273960">
              <a:lnSpc>
                <a:spcPct val="100000"/>
              </a:lnSpc>
              <a:spcBef>
                <a:spcPts val="281"/>
              </a:spcBef>
            </a:pPr>
            <a:r>
              <a:rPr lang="fr-FR" sz="1400" b="0" strike="noStrike" spc="-1" dirty="0" smtClean="0">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380"/>
              </a:spcBef>
            </a:pPr>
            <a:r>
              <a:rPr lang="fr-FR" sz="1900" b="1" strike="noStrike" spc="-1" dirty="0">
                <a:solidFill>
                  <a:srgbClr val="000000"/>
                </a:solidFill>
                <a:latin typeface="Candara"/>
              </a:rPr>
              <a:t>	</a:t>
            </a:r>
            <a:r>
              <a:rPr lang="fr-FR" sz="1500" b="0" strike="noStrike" spc="-1" dirty="0">
                <a:solidFill>
                  <a:srgbClr val="000000"/>
                </a:solidFill>
                <a:latin typeface="Candara"/>
              </a:rPr>
              <a:t>Le travail de liaison a été réalisé uniquement avec Tampon 1.</a:t>
            </a:r>
            <a:endParaRPr lang="fr-FR" sz="1500" b="0" strike="noStrike" spc="-1" dirty="0">
              <a:solidFill>
                <a:srgbClr val="073E87"/>
              </a:solidFill>
              <a:latin typeface="Candara"/>
            </a:endParaRPr>
          </a:p>
          <a:p>
            <a:pPr marL="274320" indent="-273960">
              <a:lnSpc>
                <a:spcPct val="100000"/>
              </a:lnSpc>
              <a:spcBef>
                <a:spcPts val="400"/>
              </a:spcBef>
            </a:pPr>
            <a:endParaRPr lang="fr-FR" sz="1500" b="0" strike="noStrike" spc="-1" dirty="0">
              <a:solidFill>
                <a:srgbClr val="073E87"/>
              </a:solidFill>
              <a:latin typeface="Candara"/>
            </a:endParaRPr>
          </a:p>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Résultats de fin de cycle 3</a:t>
            </a:r>
            <a:endParaRPr lang="fr-FR" sz="20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400"/>
              </a:spcBef>
            </a:pPr>
            <a:endParaRPr lang="fr-FR" sz="1400" b="0" strike="noStrike" spc="-1" dirty="0">
              <a:solidFill>
                <a:srgbClr val="073E87"/>
              </a:solidFill>
              <a:latin typeface="Candara"/>
            </a:endParaRPr>
          </a:p>
          <a:p>
            <a:pPr marL="274320" indent="-273960">
              <a:lnSpc>
                <a:spcPct val="100000"/>
              </a:lnSpc>
              <a:spcBef>
                <a:spcPts val="201"/>
              </a:spcBef>
            </a:pPr>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pPr>
              <a:lnSpc>
                <a:spcPct val="100000"/>
              </a:lnSpc>
              <a:spcBef>
                <a:spcPts val="541"/>
              </a:spcBef>
            </a:pPr>
            <a:endParaRPr lang="fr-FR" sz="1400" b="0" strike="noStrike" spc="-1" dirty="0">
              <a:solidFill>
                <a:srgbClr val="073E87"/>
              </a:solidFill>
              <a:latin typeface="Candara"/>
            </a:endParaRPr>
          </a:p>
          <a:p>
            <a:pPr>
              <a:lnSpc>
                <a:spcPct val="100000"/>
              </a:lnSpc>
              <a:spcBef>
                <a:spcPts val="499"/>
              </a:spcBef>
            </a:pPr>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pPr>
              <a:lnSpc>
                <a:spcPct val="100000"/>
              </a:lnSpc>
              <a:spcBef>
                <a:spcPts val="541"/>
              </a:spcBef>
            </a:pPr>
            <a:endParaRPr lang="fr-FR" sz="1400" b="0" strike="noStrike" spc="-1" dirty="0">
              <a:solidFill>
                <a:srgbClr val="073E87"/>
              </a:solidFill>
              <a:latin typeface="Candara"/>
            </a:endParaRPr>
          </a:p>
        </p:txBody>
      </p:sp>
      <p:sp>
        <p:nvSpPr>
          <p:cNvPr id="146" name="TextShape 2"/>
          <p:cNvSpPr txBox="1"/>
          <p:nvPr/>
        </p:nvSpPr>
        <p:spPr>
          <a:xfrm>
            <a:off x="3990960" y="6250320"/>
            <a:ext cx="1161360" cy="364680"/>
          </a:xfrm>
          <a:prstGeom prst="rect">
            <a:avLst/>
          </a:prstGeom>
          <a:noFill/>
          <a:ln>
            <a:noFill/>
          </a:ln>
        </p:spPr>
        <p:txBody>
          <a:bodyPr anchor="ctr"/>
          <a:lstStyle/>
          <a:p>
            <a:pPr algn="ctr">
              <a:lnSpc>
                <a:spcPct val="100000"/>
              </a:lnSpc>
            </a:pPr>
            <a:fld id="{C6D91B75-2BCF-4FBD-8AF9-28AF53E8ADC9}" type="slidenum">
              <a:rPr lang="fr-FR" sz="1000" b="0" strike="noStrike" spc="-1">
                <a:solidFill>
                  <a:srgbClr val="073E87"/>
                </a:solidFill>
                <a:latin typeface="Lucida Sans Unicode"/>
                <a:ea typeface="Lucida Sans Unicode"/>
              </a:rPr>
              <a:pPr algn="ctr">
                <a:lnSpc>
                  <a:spcPct val="100000"/>
                </a:lnSpc>
              </a:pPr>
              <a:t>22</a:t>
            </a:fld>
            <a:endParaRPr lang="fr-FR" sz="1000" b="0" strike="noStrike" spc="-1">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871920" y="2675520"/>
            <a:ext cx="7408080" cy="3450240"/>
          </a:xfrm>
          <a:prstGeom prst="rect">
            <a:avLst/>
          </a:prstGeom>
          <a:noFill/>
          <a:ln>
            <a:noFill/>
          </a:ln>
        </p:spPr>
        <p:txBody>
          <a:bodyPr/>
          <a:lstStyle/>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p:txBody>
      </p:sp>
      <p:graphicFrame>
        <p:nvGraphicFramePr>
          <p:cNvPr id="151" name="Table 2"/>
          <p:cNvGraphicFramePr/>
          <p:nvPr/>
        </p:nvGraphicFramePr>
        <p:xfrm>
          <a:off x="785786" y="785794"/>
          <a:ext cx="7357774" cy="3688080"/>
        </p:xfrm>
        <a:graphic>
          <a:graphicData uri="http://schemas.openxmlformats.org/drawingml/2006/table">
            <a:tbl>
              <a:tblPr/>
              <a:tblGrid>
                <a:gridCol w="3143200"/>
                <a:gridCol w="1761863"/>
                <a:gridCol w="2452711"/>
              </a:tblGrid>
              <a:tr h="520730">
                <a:tc>
                  <a:txBody>
                    <a:bodyPr/>
                    <a:lstStyle/>
                    <a:p>
                      <a:pPr algn="ctr">
                        <a:lnSpc>
                          <a:spcPct val="100000"/>
                        </a:lnSpc>
                      </a:pPr>
                      <a:r>
                        <a:rPr lang="fr-FR" sz="1800" b="0" strike="noStrike" spc="-1" dirty="0">
                          <a:solidFill>
                            <a:srgbClr val="000000"/>
                          </a:solidFill>
                          <a:latin typeface="Candara"/>
                        </a:rPr>
                        <a:t>Compétences fin de cycle 3</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D insuffisant </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C</a:t>
                      </a:r>
                      <a:endParaRPr lang="fr-FR" sz="1800" b="0" strike="noStrike" spc="-1">
                        <a:latin typeface="Arial"/>
                      </a:endParaRPr>
                    </a:p>
                    <a:p>
                      <a:pPr algn="ctr">
                        <a:lnSpc>
                          <a:spcPct val="100000"/>
                        </a:lnSpc>
                      </a:pPr>
                      <a:r>
                        <a:rPr lang="fr-FR" sz="1800" b="0" strike="noStrike" spc="-1">
                          <a:solidFill>
                            <a:srgbClr val="000000"/>
                          </a:solidFill>
                          <a:latin typeface="Candara"/>
                        </a:rPr>
                        <a:t>fragile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a:solidFill>
                            <a:srgbClr val="000000"/>
                          </a:solidFill>
                          <a:latin typeface="Calibri"/>
                        </a:rPr>
                        <a:t>D1.1 - Langue française à l'oral et à l'écrit</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2%   (1%)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31%   (20%)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a:solidFill>
                            <a:srgbClr val="000000"/>
                          </a:solidFill>
                          <a:latin typeface="Calibri"/>
                        </a:rPr>
                        <a:t>D1.2 - Langues étrangères et régionales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8%   (8%)</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33%   (29%)</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47153">
                <a:tc>
                  <a:txBody>
                    <a:bodyPr/>
                    <a:lstStyle/>
                    <a:p>
                      <a:pPr algn="ctr">
                        <a:lnSpc>
                          <a:spcPct val="100000"/>
                        </a:lnSpc>
                      </a:pPr>
                      <a:r>
                        <a:rPr lang="fr-FR" sz="1100" b="0" strike="noStrike" spc="-1">
                          <a:solidFill>
                            <a:srgbClr val="000000"/>
                          </a:solidFill>
                          <a:latin typeface="Calibri"/>
                        </a:rPr>
                        <a:t>D1.3 - Langages mathématiques, scientifiques et informatiques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4%    (1%)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32%   (20%)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dirty="0">
                          <a:solidFill>
                            <a:srgbClr val="000000"/>
                          </a:solidFill>
                          <a:latin typeface="Calibri"/>
                        </a:rPr>
                        <a:t>D1.4 - Langage des arts et du corps</a:t>
                      </a:r>
                      <a:endParaRPr lang="fr-FR" sz="1100" b="0" strike="noStrike" spc="-1" dirty="0">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0%   (0%)</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8%   (5%)</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a:solidFill>
                            <a:srgbClr val="000000"/>
                          </a:solidFill>
                          <a:latin typeface="Calibri"/>
                        </a:rPr>
                        <a:t>D2 - Les méthodes et outils pour apprendre</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1%   (1%)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33%   (27%)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a:solidFill>
                            <a:srgbClr val="000000"/>
                          </a:solidFill>
                          <a:latin typeface="Calibri"/>
                        </a:rPr>
                        <a:t>D3 - La formation de la personne et du citoyen</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2%   (0%)</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32%   (20%)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7560">
                <a:tc>
                  <a:txBody>
                    <a:bodyPr/>
                    <a:lstStyle/>
                    <a:p>
                      <a:pPr algn="ctr">
                        <a:lnSpc>
                          <a:spcPct val="100000"/>
                        </a:lnSpc>
                      </a:pPr>
                      <a:r>
                        <a:rPr lang="fr-FR" sz="1100" b="0" strike="noStrike" spc="-1">
                          <a:solidFill>
                            <a:srgbClr val="000000"/>
                          </a:solidFill>
                          <a:latin typeface="Calibri"/>
                        </a:rPr>
                        <a:t>D4 - Les systèmes naturels et les systèmes techniques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0%   (1%)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22%   (24%)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47153">
                <a:tc>
                  <a:txBody>
                    <a:bodyPr/>
                    <a:lstStyle/>
                    <a:p>
                      <a:pPr algn="ctr">
                        <a:lnSpc>
                          <a:spcPct val="100000"/>
                        </a:lnSpc>
                      </a:pPr>
                      <a:r>
                        <a:rPr lang="fr-FR" sz="1100" b="0" strike="noStrike" spc="-1">
                          <a:solidFill>
                            <a:srgbClr val="000000"/>
                          </a:solidFill>
                          <a:latin typeface="Calibri"/>
                        </a:rPr>
                        <a:t>D5 - Les représentations du monde et l'activité humaine</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dirty="0" smtClean="0">
                          <a:solidFill>
                            <a:srgbClr val="000000"/>
                          </a:solidFill>
                          <a:latin typeface="Candara"/>
                        </a:rPr>
                        <a:t>1%   (1%)</a:t>
                      </a:r>
                      <a:endParaRPr lang="fr-FR" sz="16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32%   (24%)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52" name="CustomShape 3"/>
          <p:cNvSpPr/>
          <p:nvPr/>
        </p:nvSpPr>
        <p:spPr>
          <a:xfrm>
            <a:off x="642960" y="4643280"/>
            <a:ext cx="8000640" cy="100029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latin typeface="Lucida Sans Unicode"/>
                <a:ea typeface="Lucida Sans Unicode"/>
              </a:rPr>
              <a:t>A la fin de l’année scolaire, </a:t>
            </a:r>
            <a:r>
              <a:rPr lang="fr-FR" sz="1200" b="0" strike="noStrike" spc="-1" dirty="0" smtClean="0">
                <a:latin typeface="Lucida Sans Unicode"/>
                <a:ea typeface="Lucida Sans Unicode"/>
              </a:rPr>
              <a:t>dans l’ensemble des domaines, plus d’</a:t>
            </a:r>
            <a:r>
              <a:rPr lang="fr-FR" sz="1200" spc="-1" dirty="0" smtClean="0">
                <a:latin typeface="Lucida Sans Unicode"/>
                <a:ea typeface="Lucida Sans Unicode"/>
              </a:rPr>
              <a:t>un tiers des élèves n’a pas acquis les compétences du socle de fin de cycle 3</a:t>
            </a:r>
            <a:endParaRPr lang="fr-FR" sz="1200" b="0" strike="noStrike" spc="-1" dirty="0">
              <a:latin typeface="Arial"/>
            </a:endParaRPr>
          </a:p>
          <a:p>
            <a:pPr>
              <a:lnSpc>
                <a:spcPct val="100000"/>
              </a:lnSpc>
            </a:pPr>
            <a:r>
              <a:rPr lang="fr-FR" sz="1200" b="0" strike="noStrike" spc="-1" dirty="0">
                <a:latin typeface="Lucida Sans Unicode"/>
                <a:ea typeface="Lucida Sans Unicode"/>
              </a:rPr>
              <a:t>Des élèves fragiles en fin de 6</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 sont des élèves potentiellement décrocheurs dès la fin du premier trimestre de 5</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a:t>
            </a:r>
            <a:endParaRPr lang="fr-FR" sz="1200" b="0" strike="noStrike" spc="-1" dirty="0">
              <a:latin typeface="Arial"/>
            </a:endParaRPr>
          </a:p>
          <a:p>
            <a:pPr>
              <a:lnSpc>
                <a:spcPct val="100000"/>
              </a:lnSpc>
            </a:pPr>
            <a:endParaRPr lang="fr-FR" sz="12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buFont typeface="Wingdings" pitchFamily="2" charset="2"/>
              <a:buChar char="ü"/>
            </a:pPr>
            <a:r>
              <a:rPr lang="fr-FR" sz="2000" b="1" u="sng" dirty="0" smtClean="0"/>
              <a:t>Problématique de décrochage entre la 6</a:t>
            </a:r>
            <a:r>
              <a:rPr lang="fr-FR" sz="2000" b="1" u="sng" baseline="30000" dirty="0" smtClean="0"/>
              <a:t>ème</a:t>
            </a:r>
            <a:r>
              <a:rPr lang="fr-FR" sz="2000" b="1" u="sng" dirty="0" smtClean="0"/>
              <a:t> et la 5ème</a:t>
            </a:r>
            <a:endParaRPr lang="fr-FR" sz="2000" b="1" u="sng" dirty="0"/>
          </a:p>
        </p:txBody>
      </p:sp>
      <p:graphicFrame>
        <p:nvGraphicFramePr>
          <p:cNvPr id="4" name="Tableau 3"/>
          <p:cNvGraphicFramePr>
            <a:graphicFrameLocks noGrp="1"/>
          </p:cNvGraphicFramePr>
          <p:nvPr/>
        </p:nvGraphicFramePr>
        <p:xfrm>
          <a:off x="1071538" y="2786058"/>
          <a:ext cx="6429420" cy="3337560"/>
        </p:xfrm>
        <a:graphic>
          <a:graphicData uri="http://schemas.openxmlformats.org/drawingml/2006/table">
            <a:tbl>
              <a:tblPr firstRow="1" bandRow="1">
                <a:tableStyleId>{5C22544A-7EE6-4342-B048-85BDC9FD1C3A}</a:tableStyleId>
              </a:tblPr>
              <a:tblGrid>
                <a:gridCol w="4068646"/>
                <a:gridCol w="1205525"/>
                <a:gridCol w="1155249"/>
              </a:tblGrid>
              <a:tr h="370840">
                <a:tc>
                  <a:txBody>
                    <a:bodyPr/>
                    <a:lstStyle/>
                    <a:p>
                      <a:endParaRPr lang="fr-FR" dirty="0"/>
                    </a:p>
                  </a:txBody>
                  <a:tcPr/>
                </a:tc>
                <a:tc>
                  <a:txBody>
                    <a:bodyPr/>
                    <a:lstStyle/>
                    <a:p>
                      <a:r>
                        <a:rPr lang="fr-FR" sz="1600" dirty="0" smtClean="0"/>
                        <a:t>2017/2018</a:t>
                      </a:r>
                      <a:endParaRPr lang="fr-FR" sz="1600" dirty="0"/>
                    </a:p>
                  </a:txBody>
                  <a:tcPr/>
                </a:tc>
                <a:tc>
                  <a:txBody>
                    <a:bodyPr/>
                    <a:lstStyle/>
                    <a:p>
                      <a:r>
                        <a:rPr lang="fr-FR" sz="1600" dirty="0" smtClean="0"/>
                        <a:t>2018-2019</a:t>
                      </a:r>
                      <a:endParaRPr lang="fr-FR" sz="1600" dirty="0"/>
                    </a:p>
                  </a:txBody>
                  <a:tcPr/>
                </a:tc>
              </a:tr>
              <a:tr h="370840">
                <a:tc>
                  <a:txBody>
                    <a:bodyPr/>
                    <a:lstStyle/>
                    <a:p>
                      <a:pPr algn="l" fontAlgn="ctr"/>
                      <a:r>
                        <a:rPr lang="fr-FR" sz="1100" b="1" i="0" u="none" strike="noStrike" dirty="0">
                          <a:solidFill>
                            <a:srgbClr val="000000"/>
                          </a:solidFill>
                          <a:latin typeface="Calibri"/>
                        </a:rPr>
                        <a:t>D1.1 - Langue française à l'oral et à l'écrit</a:t>
                      </a:r>
                    </a:p>
                  </a:txBody>
                  <a:tcPr marL="7620" marR="7620" marT="7620" marB="0" anchor="ctr"/>
                </a:tc>
                <a:tc>
                  <a:txBody>
                    <a:bodyPr/>
                    <a:lstStyle/>
                    <a:p>
                      <a:pPr algn="ctr"/>
                      <a:r>
                        <a:rPr lang="fr-FR" sz="1400" dirty="0" smtClean="0"/>
                        <a:t>1%</a:t>
                      </a:r>
                      <a:endParaRPr lang="fr-FR" sz="1400" dirty="0"/>
                    </a:p>
                  </a:txBody>
                  <a:tcPr/>
                </a:tc>
                <a:tc>
                  <a:txBody>
                    <a:bodyPr/>
                    <a:lstStyle/>
                    <a:p>
                      <a:pPr algn="ctr"/>
                      <a:r>
                        <a:rPr lang="fr-FR" sz="1600" dirty="0" smtClean="0"/>
                        <a:t>5%</a:t>
                      </a:r>
                      <a:endParaRPr lang="fr-FR" sz="1600" dirty="0"/>
                    </a:p>
                  </a:txBody>
                  <a:tcPr/>
                </a:tc>
              </a:tr>
              <a:tr h="370840">
                <a:tc>
                  <a:txBody>
                    <a:bodyPr/>
                    <a:lstStyle/>
                    <a:p>
                      <a:pPr algn="l" fontAlgn="ctr"/>
                      <a:r>
                        <a:rPr lang="fr-FR" sz="1100" b="1" i="0" u="none" strike="noStrike" dirty="0">
                          <a:solidFill>
                            <a:srgbClr val="000000"/>
                          </a:solidFill>
                          <a:latin typeface="Calibri"/>
                        </a:rPr>
                        <a:t>D1.2 - Langues étrangères et régionales</a:t>
                      </a:r>
                    </a:p>
                  </a:txBody>
                  <a:tcPr marL="7620" marR="7620" marT="7620" marB="0" anchor="ctr"/>
                </a:tc>
                <a:tc>
                  <a:txBody>
                    <a:bodyPr/>
                    <a:lstStyle/>
                    <a:p>
                      <a:pPr algn="ctr"/>
                      <a:r>
                        <a:rPr lang="fr-FR" sz="1400" dirty="0" smtClean="0"/>
                        <a:t>8%</a:t>
                      </a:r>
                      <a:endParaRPr lang="fr-FR" sz="1400" dirty="0"/>
                    </a:p>
                  </a:txBody>
                  <a:tcPr/>
                </a:tc>
                <a:tc>
                  <a:txBody>
                    <a:bodyPr/>
                    <a:lstStyle/>
                    <a:p>
                      <a:pPr algn="ctr"/>
                      <a:r>
                        <a:rPr lang="fr-FR" sz="1600" dirty="0" smtClean="0"/>
                        <a:t>9%</a:t>
                      </a:r>
                      <a:endParaRPr lang="fr-FR" sz="1600" dirty="0"/>
                    </a:p>
                  </a:txBody>
                  <a:tcPr/>
                </a:tc>
              </a:tr>
              <a:tr h="370840">
                <a:tc>
                  <a:txBody>
                    <a:bodyPr/>
                    <a:lstStyle/>
                    <a:p>
                      <a:pPr algn="l" fontAlgn="ctr"/>
                      <a:r>
                        <a:rPr lang="fr-FR" sz="1100" b="1" i="0" u="none" strike="noStrike" dirty="0">
                          <a:solidFill>
                            <a:srgbClr val="000000"/>
                          </a:solidFill>
                          <a:latin typeface="Calibri"/>
                        </a:rPr>
                        <a:t>D1.3 - Langages mathématiques, scientifiques et informatiques</a:t>
                      </a:r>
                    </a:p>
                  </a:txBody>
                  <a:tcPr marL="7620" marR="7620" marT="7620" marB="0" anchor="ctr"/>
                </a:tc>
                <a:tc>
                  <a:txBody>
                    <a:bodyPr/>
                    <a:lstStyle/>
                    <a:p>
                      <a:pPr algn="ctr"/>
                      <a:r>
                        <a:rPr lang="fr-FR" sz="1400" dirty="0" smtClean="0"/>
                        <a:t>1%</a:t>
                      </a:r>
                      <a:endParaRPr lang="fr-FR" sz="1400" dirty="0"/>
                    </a:p>
                  </a:txBody>
                  <a:tcPr/>
                </a:tc>
                <a:tc>
                  <a:txBody>
                    <a:bodyPr/>
                    <a:lstStyle/>
                    <a:p>
                      <a:pPr algn="ctr"/>
                      <a:r>
                        <a:rPr lang="fr-FR" sz="1600" dirty="0" smtClean="0"/>
                        <a:t>4%</a:t>
                      </a:r>
                      <a:endParaRPr lang="fr-FR" sz="1600" dirty="0"/>
                    </a:p>
                  </a:txBody>
                  <a:tcPr/>
                </a:tc>
              </a:tr>
              <a:tr h="370840">
                <a:tc>
                  <a:txBody>
                    <a:bodyPr/>
                    <a:lstStyle/>
                    <a:p>
                      <a:pPr algn="l" fontAlgn="ctr"/>
                      <a:r>
                        <a:rPr lang="fr-FR" sz="1100" b="1" i="0" u="none" strike="noStrike" dirty="0">
                          <a:solidFill>
                            <a:srgbClr val="000000"/>
                          </a:solidFill>
                          <a:latin typeface="Calibri"/>
                        </a:rPr>
                        <a:t>D1.4 - Langage des arts et du corps</a:t>
                      </a:r>
                    </a:p>
                  </a:txBody>
                  <a:tcPr marL="7620" marR="7620" marT="7620" marB="0" anchor="ctr"/>
                </a:tc>
                <a:tc>
                  <a:txBody>
                    <a:bodyPr/>
                    <a:lstStyle/>
                    <a:p>
                      <a:pPr algn="ctr"/>
                      <a:r>
                        <a:rPr lang="fr-FR" sz="1400" dirty="0" smtClean="0"/>
                        <a:t>8%</a:t>
                      </a:r>
                      <a:endParaRPr lang="fr-FR" sz="1400" dirty="0"/>
                    </a:p>
                  </a:txBody>
                  <a:tcPr/>
                </a:tc>
                <a:tc>
                  <a:txBody>
                    <a:bodyPr/>
                    <a:lstStyle/>
                    <a:p>
                      <a:pPr algn="ctr"/>
                      <a:r>
                        <a:rPr lang="fr-FR" sz="1600" dirty="0" smtClean="0"/>
                        <a:t>3%</a:t>
                      </a:r>
                      <a:endParaRPr lang="fr-FR" sz="1600" dirty="0"/>
                    </a:p>
                  </a:txBody>
                  <a:tcPr/>
                </a:tc>
              </a:tr>
              <a:tr h="370840">
                <a:tc>
                  <a:txBody>
                    <a:bodyPr/>
                    <a:lstStyle/>
                    <a:p>
                      <a:pPr algn="l" fontAlgn="ctr"/>
                      <a:r>
                        <a:rPr lang="fr-FR" sz="1100" b="1" i="0" u="none" strike="noStrike" dirty="0">
                          <a:solidFill>
                            <a:srgbClr val="000000"/>
                          </a:solidFill>
                          <a:latin typeface="Calibri"/>
                        </a:rPr>
                        <a:t>D2 - Les méthodes et outils pour apprendre</a:t>
                      </a:r>
                    </a:p>
                  </a:txBody>
                  <a:tcPr marL="7620" marR="7620" marT="7620" marB="0" anchor="ctr"/>
                </a:tc>
                <a:tc>
                  <a:txBody>
                    <a:bodyPr/>
                    <a:lstStyle/>
                    <a:p>
                      <a:pPr algn="ctr"/>
                      <a:r>
                        <a:rPr lang="fr-FR" sz="1400" dirty="0" smtClean="0"/>
                        <a:t>1%</a:t>
                      </a:r>
                      <a:endParaRPr lang="fr-FR" sz="1400" dirty="0"/>
                    </a:p>
                  </a:txBody>
                  <a:tcPr/>
                </a:tc>
                <a:tc>
                  <a:txBody>
                    <a:bodyPr/>
                    <a:lstStyle/>
                    <a:p>
                      <a:pPr algn="ctr"/>
                      <a:r>
                        <a:rPr lang="fr-FR" sz="1600" dirty="0" smtClean="0"/>
                        <a:t>2%</a:t>
                      </a:r>
                      <a:endParaRPr lang="fr-FR" sz="1600" dirty="0"/>
                    </a:p>
                  </a:txBody>
                  <a:tcPr/>
                </a:tc>
              </a:tr>
              <a:tr h="370840">
                <a:tc>
                  <a:txBody>
                    <a:bodyPr/>
                    <a:lstStyle/>
                    <a:p>
                      <a:pPr algn="l" fontAlgn="ctr"/>
                      <a:r>
                        <a:rPr lang="fr-FR" sz="1100" b="1" i="0" u="none" strike="noStrike" dirty="0">
                          <a:solidFill>
                            <a:srgbClr val="000000"/>
                          </a:solidFill>
                          <a:latin typeface="Calibri"/>
                        </a:rPr>
                        <a:t>D3 - La formation de la personne et du citoyen</a:t>
                      </a:r>
                    </a:p>
                  </a:txBody>
                  <a:tcPr marL="7620" marR="7620" marT="7620" marB="0" anchor="ctr"/>
                </a:tc>
                <a:tc>
                  <a:txBody>
                    <a:bodyPr/>
                    <a:lstStyle/>
                    <a:p>
                      <a:pPr algn="ctr"/>
                      <a:r>
                        <a:rPr lang="fr-FR" sz="1400" dirty="0" smtClean="0"/>
                        <a:t>0%</a:t>
                      </a:r>
                      <a:endParaRPr lang="fr-FR" sz="1400" dirty="0"/>
                    </a:p>
                  </a:txBody>
                  <a:tcPr/>
                </a:tc>
                <a:tc>
                  <a:txBody>
                    <a:bodyPr/>
                    <a:lstStyle/>
                    <a:p>
                      <a:pPr algn="ctr"/>
                      <a:r>
                        <a:rPr lang="fr-FR" sz="1600" dirty="0" smtClean="0"/>
                        <a:t>1%</a:t>
                      </a:r>
                      <a:endParaRPr lang="fr-FR" sz="1600" dirty="0"/>
                    </a:p>
                  </a:txBody>
                  <a:tcPr/>
                </a:tc>
              </a:tr>
              <a:tr h="370840">
                <a:tc>
                  <a:txBody>
                    <a:bodyPr/>
                    <a:lstStyle/>
                    <a:p>
                      <a:pPr algn="l" fontAlgn="ctr"/>
                      <a:r>
                        <a:rPr lang="fr-FR" sz="1100" b="1" i="0" u="none" strike="noStrike" dirty="0">
                          <a:solidFill>
                            <a:srgbClr val="000000"/>
                          </a:solidFill>
                          <a:latin typeface="Calibri"/>
                        </a:rPr>
                        <a:t>D4 - Les systèmes naturels et les systèmes techniques</a:t>
                      </a:r>
                    </a:p>
                  </a:txBody>
                  <a:tcPr marL="7620" marR="7620" marT="7620" marB="0" anchor="ctr"/>
                </a:tc>
                <a:tc>
                  <a:txBody>
                    <a:bodyPr/>
                    <a:lstStyle/>
                    <a:p>
                      <a:pPr algn="ctr"/>
                      <a:r>
                        <a:rPr lang="fr-FR" sz="1400" dirty="0" smtClean="0"/>
                        <a:t>1%</a:t>
                      </a:r>
                      <a:endParaRPr lang="fr-FR" sz="1400" dirty="0"/>
                    </a:p>
                  </a:txBody>
                  <a:tcPr/>
                </a:tc>
                <a:tc>
                  <a:txBody>
                    <a:bodyPr/>
                    <a:lstStyle/>
                    <a:p>
                      <a:pPr algn="ctr"/>
                      <a:r>
                        <a:rPr lang="fr-FR" sz="1600" dirty="0" smtClean="0"/>
                        <a:t>3%</a:t>
                      </a:r>
                      <a:endParaRPr lang="fr-FR" sz="1600" dirty="0"/>
                    </a:p>
                  </a:txBody>
                  <a:tcPr/>
                </a:tc>
              </a:tr>
              <a:tr h="370840">
                <a:tc>
                  <a:txBody>
                    <a:bodyPr/>
                    <a:lstStyle/>
                    <a:p>
                      <a:pPr algn="l" fontAlgn="ctr"/>
                      <a:r>
                        <a:rPr lang="fr-FR" sz="1100" b="1" i="0" u="none" strike="noStrike" dirty="0">
                          <a:solidFill>
                            <a:srgbClr val="000000"/>
                          </a:solidFill>
                          <a:latin typeface="Calibri"/>
                        </a:rPr>
                        <a:t>D5 - Les représentations du monde et l'activité humaine</a:t>
                      </a:r>
                    </a:p>
                  </a:txBody>
                  <a:tcPr marL="7620" marR="7620" marT="7620" marB="0" anchor="ctr"/>
                </a:tc>
                <a:tc>
                  <a:txBody>
                    <a:bodyPr/>
                    <a:lstStyle/>
                    <a:p>
                      <a:pPr algn="ctr"/>
                      <a:r>
                        <a:rPr lang="fr-FR" sz="1400" dirty="0" smtClean="0"/>
                        <a:t>1%</a:t>
                      </a:r>
                      <a:endParaRPr lang="fr-FR" sz="1400" dirty="0"/>
                    </a:p>
                  </a:txBody>
                  <a:tcPr/>
                </a:tc>
                <a:tc>
                  <a:txBody>
                    <a:bodyPr/>
                    <a:lstStyle/>
                    <a:p>
                      <a:pPr algn="ctr"/>
                      <a:r>
                        <a:rPr lang="fr-FR" sz="1600" dirty="0" smtClean="0"/>
                        <a:t>5%</a:t>
                      </a:r>
                      <a:endParaRPr lang="fr-FR" sz="1600" dirty="0"/>
                    </a:p>
                  </a:txBody>
                  <a:tcPr/>
                </a:tc>
              </a:tr>
            </a:tbl>
          </a:graphicData>
        </a:graphic>
      </p:graphicFrame>
      <p:sp>
        <p:nvSpPr>
          <p:cNvPr id="5" name="ZoneTexte 4"/>
          <p:cNvSpPr txBox="1"/>
          <p:nvPr/>
        </p:nvSpPr>
        <p:spPr>
          <a:xfrm>
            <a:off x="1500166" y="2071678"/>
            <a:ext cx="5715040" cy="338554"/>
          </a:xfrm>
          <a:prstGeom prst="rect">
            <a:avLst/>
          </a:prstGeom>
          <a:noFill/>
        </p:spPr>
        <p:txBody>
          <a:bodyPr wrap="square" rtlCol="0">
            <a:spAutoFit/>
          </a:bodyPr>
          <a:lstStyle/>
          <a:p>
            <a:r>
              <a:rPr lang="fr-FR" sz="1600" dirty="0" smtClean="0"/>
              <a:t>Suivi de cohorte sur 157 élèves : Niveau insuffisant</a:t>
            </a:r>
            <a:endParaRPr lang="fr-F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buFont typeface="Wingdings" pitchFamily="2" charset="2"/>
              <a:buChar char="ü"/>
            </a:pPr>
            <a:r>
              <a:rPr lang="fr-FR" sz="2000" b="1" u="sng" dirty="0" smtClean="0">
                <a:latin typeface="Candara" pitchFamily="34" charset="0"/>
              </a:rPr>
              <a:t>Problématique de décrochage entre la 6</a:t>
            </a:r>
            <a:r>
              <a:rPr lang="fr-FR" sz="2000" b="1" u="sng" baseline="30000" dirty="0" smtClean="0">
                <a:latin typeface="Candara" pitchFamily="34" charset="0"/>
              </a:rPr>
              <a:t>ème</a:t>
            </a:r>
            <a:r>
              <a:rPr lang="fr-FR" sz="2000" b="1" u="sng" dirty="0" smtClean="0">
                <a:latin typeface="Candara" pitchFamily="34" charset="0"/>
              </a:rPr>
              <a:t> et la 5ème</a:t>
            </a:r>
            <a:endParaRPr lang="fr-FR" sz="2000" b="1" u="sng" dirty="0">
              <a:latin typeface="Candara" pitchFamily="34" charset="0"/>
            </a:endParaRPr>
          </a:p>
        </p:txBody>
      </p:sp>
      <p:graphicFrame>
        <p:nvGraphicFramePr>
          <p:cNvPr id="4" name="Tableau 3"/>
          <p:cNvGraphicFramePr>
            <a:graphicFrameLocks noGrp="1"/>
          </p:cNvGraphicFramePr>
          <p:nvPr/>
        </p:nvGraphicFramePr>
        <p:xfrm>
          <a:off x="1071538" y="2786058"/>
          <a:ext cx="6429420" cy="3337560"/>
        </p:xfrm>
        <a:graphic>
          <a:graphicData uri="http://schemas.openxmlformats.org/drawingml/2006/table">
            <a:tbl>
              <a:tblPr firstRow="1" bandRow="1">
                <a:tableStyleId>{5C22544A-7EE6-4342-B048-85BDC9FD1C3A}</a:tableStyleId>
              </a:tblPr>
              <a:tblGrid>
                <a:gridCol w="4068646"/>
                <a:gridCol w="1205525"/>
                <a:gridCol w="1155249"/>
              </a:tblGrid>
              <a:tr h="370840">
                <a:tc>
                  <a:txBody>
                    <a:bodyPr/>
                    <a:lstStyle/>
                    <a:p>
                      <a:endParaRPr lang="fr-FR" dirty="0"/>
                    </a:p>
                  </a:txBody>
                  <a:tcPr/>
                </a:tc>
                <a:tc>
                  <a:txBody>
                    <a:bodyPr/>
                    <a:lstStyle/>
                    <a:p>
                      <a:r>
                        <a:rPr lang="fr-FR" sz="1600" dirty="0" smtClean="0"/>
                        <a:t>2017/2018</a:t>
                      </a:r>
                      <a:endParaRPr lang="fr-FR" sz="1600" dirty="0"/>
                    </a:p>
                  </a:txBody>
                  <a:tcPr/>
                </a:tc>
                <a:tc>
                  <a:txBody>
                    <a:bodyPr/>
                    <a:lstStyle/>
                    <a:p>
                      <a:r>
                        <a:rPr lang="fr-FR" sz="1600" dirty="0" smtClean="0"/>
                        <a:t>2018-2019</a:t>
                      </a:r>
                      <a:endParaRPr lang="fr-FR" sz="1600" dirty="0"/>
                    </a:p>
                  </a:txBody>
                  <a:tcPr/>
                </a:tc>
              </a:tr>
              <a:tr h="370840">
                <a:tc>
                  <a:txBody>
                    <a:bodyPr/>
                    <a:lstStyle/>
                    <a:p>
                      <a:pPr algn="l" fontAlgn="ctr"/>
                      <a:r>
                        <a:rPr lang="fr-FR" sz="1100" b="1" i="0" u="none" strike="noStrike" dirty="0">
                          <a:solidFill>
                            <a:srgbClr val="000000"/>
                          </a:solidFill>
                          <a:latin typeface="Calibri"/>
                        </a:rPr>
                        <a:t>D1.1 - Langue française à l'oral et à l'écrit</a:t>
                      </a:r>
                    </a:p>
                  </a:txBody>
                  <a:tcPr marL="7620" marR="7620" marT="7620" marB="0" anchor="ctr"/>
                </a:tc>
                <a:tc>
                  <a:txBody>
                    <a:bodyPr/>
                    <a:lstStyle/>
                    <a:p>
                      <a:pPr algn="ctr"/>
                      <a:r>
                        <a:rPr lang="fr-FR" sz="1400" dirty="0" smtClean="0"/>
                        <a:t>20%</a:t>
                      </a:r>
                      <a:endParaRPr lang="fr-FR" sz="1400" dirty="0"/>
                    </a:p>
                  </a:txBody>
                  <a:tcPr/>
                </a:tc>
                <a:tc>
                  <a:txBody>
                    <a:bodyPr/>
                    <a:lstStyle/>
                    <a:p>
                      <a:pPr algn="ctr"/>
                      <a:r>
                        <a:rPr lang="fr-FR" sz="1600" dirty="0" smtClean="0"/>
                        <a:t>42%</a:t>
                      </a:r>
                      <a:endParaRPr lang="fr-FR" sz="1600" dirty="0"/>
                    </a:p>
                  </a:txBody>
                  <a:tcPr/>
                </a:tc>
              </a:tr>
              <a:tr h="370840">
                <a:tc>
                  <a:txBody>
                    <a:bodyPr/>
                    <a:lstStyle/>
                    <a:p>
                      <a:pPr algn="l" fontAlgn="ctr"/>
                      <a:r>
                        <a:rPr lang="fr-FR" sz="1100" b="1" i="0" u="none" strike="noStrike" dirty="0">
                          <a:solidFill>
                            <a:srgbClr val="000000"/>
                          </a:solidFill>
                          <a:latin typeface="Calibri"/>
                        </a:rPr>
                        <a:t>D1.2 - Langues étrangères et régionales</a:t>
                      </a:r>
                    </a:p>
                  </a:txBody>
                  <a:tcPr marL="7620" marR="7620" marT="7620" marB="0" anchor="ctr"/>
                </a:tc>
                <a:tc>
                  <a:txBody>
                    <a:bodyPr/>
                    <a:lstStyle/>
                    <a:p>
                      <a:pPr algn="ctr"/>
                      <a:r>
                        <a:rPr lang="fr-FR" sz="1400" dirty="0" smtClean="0"/>
                        <a:t>29%</a:t>
                      </a:r>
                      <a:endParaRPr lang="fr-FR" sz="1400" dirty="0"/>
                    </a:p>
                  </a:txBody>
                  <a:tcPr/>
                </a:tc>
                <a:tc>
                  <a:txBody>
                    <a:bodyPr/>
                    <a:lstStyle/>
                    <a:p>
                      <a:pPr algn="ctr"/>
                      <a:r>
                        <a:rPr lang="fr-FR" sz="1600" dirty="0" smtClean="0"/>
                        <a:t>42%</a:t>
                      </a:r>
                      <a:endParaRPr lang="fr-FR" sz="1600" dirty="0"/>
                    </a:p>
                  </a:txBody>
                  <a:tcPr/>
                </a:tc>
              </a:tr>
              <a:tr h="370840">
                <a:tc>
                  <a:txBody>
                    <a:bodyPr/>
                    <a:lstStyle/>
                    <a:p>
                      <a:pPr algn="l" fontAlgn="ctr"/>
                      <a:r>
                        <a:rPr lang="fr-FR" sz="1100" b="1" i="0" u="none" strike="noStrike" dirty="0">
                          <a:solidFill>
                            <a:srgbClr val="000000"/>
                          </a:solidFill>
                          <a:latin typeface="Calibri"/>
                        </a:rPr>
                        <a:t>D1.3 - Langages mathématiques, scientifiques et informatiques</a:t>
                      </a:r>
                    </a:p>
                  </a:txBody>
                  <a:tcPr marL="7620" marR="7620" marT="7620" marB="0" anchor="ctr"/>
                </a:tc>
                <a:tc>
                  <a:txBody>
                    <a:bodyPr/>
                    <a:lstStyle/>
                    <a:p>
                      <a:pPr algn="ctr"/>
                      <a:r>
                        <a:rPr lang="fr-FR" sz="1400" dirty="0" smtClean="0"/>
                        <a:t>20%</a:t>
                      </a:r>
                      <a:endParaRPr lang="fr-FR" sz="1400" dirty="0"/>
                    </a:p>
                  </a:txBody>
                  <a:tcPr/>
                </a:tc>
                <a:tc>
                  <a:txBody>
                    <a:bodyPr/>
                    <a:lstStyle/>
                    <a:p>
                      <a:pPr algn="ctr"/>
                      <a:r>
                        <a:rPr lang="fr-FR" sz="1600" dirty="0" smtClean="0"/>
                        <a:t>36%</a:t>
                      </a:r>
                      <a:endParaRPr lang="fr-FR" sz="1600" dirty="0"/>
                    </a:p>
                  </a:txBody>
                  <a:tcPr/>
                </a:tc>
              </a:tr>
              <a:tr h="370840">
                <a:tc>
                  <a:txBody>
                    <a:bodyPr/>
                    <a:lstStyle/>
                    <a:p>
                      <a:pPr algn="l" fontAlgn="ctr"/>
                      <a:r>
                        <a:rPr lang="fr-FR" sz="1100" b="1" i="0" u="none" strike="noStrike" dirty="0">
                          <a:solidFill>
                            <a:srgbClr val="000000"/>
                          </a:solidFill>
                          <a:latin typeface="Calibri"/>
                        </a:rPr>
                        <a:t>D1.4 - Langage des arts et du corps</a:t>
                      </a:r>
                    </a:p>
                  </a:txBody>
                  <a:tcPr marL="7620" marR="7620" marT="7620" marB="0" anchor="ctr"/>
                </a:tc>
                <a:tc>
                  <a:txBody>
                    <a:bodyPr/>
                    <a:lstStyle/>
                    <a:p>
                      <a:pPr algn="ctr"/>
                      <a:r>
                        <a:rPr lang="fr-FR" sz="1400" dirty="0" smtClean="0"/>
                        <a:t>5%</a:t>
                      </a:r>
                      <a:endParaRPr lang="fr-FR" sz="1400" dirty="0"/>
                    </a:p>
                  </a:txBody>
                  <a:tcPr/>
                </a:tc>
                <a:tc>
                  <a:txBody>
                    <a:bodyPr/>
                    <a:lstStyle/>
                    <a:p>
                      <a:pPr algn="ctr"/>
                      <a:r>
                        <a:rPr lang="fr-FR" sz="1600" dirty="0" smtClean="0"/>
                        <a:t>18%</a:t>
                      </a:r>
                      <a:endParaRPr lang="fr-FR" sz="1600" dirty="0"/>
                    </a:p>
                  </a:txBody>
                  <a:tcPr/>
                </a:tc>
              </a:tr>
              <a:tr h="370840">
                <a:tc>
                  <a:txBody>
                    <a:bodyPr/>
                    <a:lstStyle/>
                    <a:p>
                      <a:pPr algn="l" fontAlgn="ctr"/>
                      <a:r>
                        <a:rPr lang="fr-FR" sz="1100" b="1" i="0" u="none" strike="noStrike" dirty="0">
                          <a:solidFill>
                            <a:srgbClr val="000000"/>
                          </a:solidFill>
                          <a:latin typeface="Calibri"/>
                        </a:rPr>
                        <a:t>D2 - Les méthodes et outils pour apprendre</a:t>
                      </a:r>
                    </a:p>
                  </a:txBody>
                  <a:tcPr marL="7620" marR="7620" marT="7620" marB="0" anchor="ctr"/>
                </a:tc>
                <a:tc>
                  <a:txBody>
                    <a:bodyPr/>
                    <a:lstStyle/>
                    <a:p>
                      <a:pPr algn="ctr"/>
                      <a:r>
                        <a:rPr lang="fr-FR" sz="1400" dirty="0" smtClean="0"/>
                        <a:t>27%</a:t>
                      </a:r>
                      <a:endParaRPr lang="fr-FR" sz="1400" dirty="0"/>
                    </a:p>
                  </a:txBody>
                  <a:tcPr/>
                </a:tc>
                <a:tc>
                  <a:txBody>
                    <a:bodyPr/>
                    <a:lstStyle/>
                    <a:p>
                      <a:pPr algn="ctr"/>
                      <a:r>
                        <a:rPr lang="fr-FR" sz="1600" dirty="0" smtClean="0"/>
                        <a:t>42%</a:t>
                      </a:r>
                      <a:endParaRPr lang="fr-FR" sz="1600" dirty="0"/>
                    </a:p>
                  </a:txBody>
                  <a:tcPr/>
                </a:tc>
              </a:tr>
              <a:tr h="370840">
                <a:tc>
                  <a:txBody>
                    <a:bodyPr/>
                    <a:lstStyle/>
                    <a:p>
                      <a:pPr algn="l" fontAlgn="ctr"/>
                      <a:r>
                        <a:rPr lang="fr-FR" sz="1100" b="1" i="0" u="none" strike="noStrike" dirty="0">
                          <a:solidFill>
                            <a:srgbClr val="000000"/>
                          </a:solidFill>
                          <a:latin typeface="Calibri"/>
                        </a:rPr>
                        <a:t>D3 - La formation de la personne et du citoyen</a:t>
                      </a:r>
                    </a:p>
                  </a:txBody>
                  <a:tcPr marL="7620" marR="7620" marT="7620" marB="0" anchor="ctr"/>
                </a:tc>
                <a:tc>
                  <a:txBody>
                    <a:bodyPr/>
                    <a:lstStyle/>
                    <a:p>
                      <a:pPr algn="ctr"/>
                      <a:r>
                        <a:rPr lang="fr-FR" sz="1400" dirty="0" smtClean="0"/>
                        <a:t>20%</a:t>
                      </a:r>
                      <a:endParaRPr lang="fr-FR" sz="1400" dirty="0"/>
                    </a:p>
                  </a:txBody>
                  <a:tcPr/>
                </a:tc>
                <a:tc>
                  <a:txBody>
                    <a:bodyPr/>
                    <a:lstStyle/>
                    <a:p>
                      <a:pPr algn="ctr"/>
                      <a:r>
                        <a:rPr lang="fr-FR" sz="1600" dirty="0" smtClean="0"/>
                        <a:t>36%</a:t>
                      </a:r>
                      <a:endParaRPr lang="fr-FR" sz="1600" dirty="0"/>
                    </a:p>
                  </a:txBody>
                  <a:tcPr/>
                </a:tc>
              </a:tr>
              <a:tr h="370840">
                <a:tc>
                  <a:txBody>
                    <a:bodyPr/>
                    <a:lstStyle/>
                    <a:p>
                      <a:pPr algn="l" fontAlgn="ctr"/>
                      <a:r>
                        <a:rPr lang="fr-FR" sz="1100" b="1" i="0" u="none" strike="noStrike" dirty="0">
                          <a:solidFill>
                            <a:srgbClr val="000000"/>
                          </a:solidFill>
                          <a:latin typeface="Calibri"/>
                        </a:rPr>
                        <a:t>D4 - Les systèmes naturels et les systèmes techniques</a:t>
                      </a:r>
                    </a:p>
                  </a:txBody>
                  <a:tcPr marL="7620" marR="7620" marT="7620" marB="0" anchor="ctr"/>
                </a:tc>
                <a:tc>
                  <a:txBody>
                    <a:bodyPr/>
                    <a:lstStyle/>
                    <a:p>
                      <a:pPr algn="ctr"/>
                      <a:r>
                        <a:rPr lang="fr-FR" sz="1400" dirty="0" smtClean="0"/>
                        <a:t>24%</a:t>
                      </a:r>
                      <a:endParaRPr lang="fr-FR" sz="1400" dirty="0"/>
                    </a:p>
                  </a:txBody>
                  <a:tcPr/>
                </a:tc>
                <a:tc>
                  <a:txBody>
                    <a:bodyPr/>
                    <a:lstStyle/>
                    <a:p>
                      <a:pPr algn="ctr"/>
                      <a:r>
                        <a:rPr lang="fr-FR" sz="1600" dirty="0" smtClean="0"/>
                        <a:t>32%</a:t>
                      </a:r>
                      <a:endParaRPr lang="fr-FR" sz="1600" dirty="0"/>
                    </a:p>
                  </a:txBody>
                  <a:tcPr/>
                </a:tc>
              </a:tr>
              <a:tr h="370840">
                <a:tc>
                  <a:txBody>
                    <a:bodyPr/>
                    <a:lstStyle/>
                    <a:p>
                      <a:pPr algn="l" fontAlgn="ctr"/>
                      <a:r>
                        <a:rPr lang="fr-FR" sz="1100" b="1" i="0" u="none" strike="noStrike" dirty="0">
                          <a:solidFill>
                            <a:srgbClr val="000000"/>
                          </a:solidFill>
                          <a:latin typeface="Calibri"/>
                        </a:rPr>
                        <a:t>D5 - Les représentations du monde et l'activité humaine</a:t>
                      </a:r>
                    </a:p>
                  </a:txBody>
                  <a:tcPr marL="7620" marR="7620" marT="7620" marB="0" anchor="ctr"/>
                </a:tc>
                <a:tc>
                  <a:txBody>
                    <a:bodyPr/>
                    <a:lstStyle/>
                    <a:p>
                      <a:pPr algn="ctr"/>
                      <a:r>
                        <a:rPr lang="fr-FR" sz="1400" dirty="0" smtClean="0"/>
                        <a:t>24%</a:t>
                      </a:r>
                      <a:endParaRPr lang="fr-FR" sz="1400" dirty="0"/>
                    </a:p>
                  </a:txBody>
                  <a:tcPr/>
                </a:tc>
                <a:tc>
                  <a:txBody>
                    <a:bodyPr/>
                    <a:lstStyle/>
                    <a:p>
                      <a:pPr algn="ctr"/>
                      <a:r>
                        <a:rPr lang="fr-FR" sz="1600" dirty="0" smtClean="0"/>
                        <a:t>45%</a:t>
                      </a:r>
                      <a:endParaRPr lang="fr-FR" sz="1600" dirty="0"/>
                    </a:p>
                  </a:txBody>
                  <a:tcPr/>
                </a:tc>
              </a:tr>
            </a:tbl>
          </a:graphicData>
        </a:graphic>
      </p:graphicFrame>
      <p:sp>
        <p:nvSpPr>
          <p:cNvPr id="5" name="ZoneTexte 4"/>
          <p:cNvSpPr txBox="1"/>
          <p:nvPr/>
        </p:nvSpPr>
        <p:spPr>
          <a:xfrm>
            <a:off x="1500166" y="2071678"/>
            <a:ext cx="5715040" cy="338554"/>
          </a:xfrm>
          <a:prstGeom prst="rect">
            <a:avLst/>
          </a:prstGeom>
          <a:noFill/>
        </p:spPr>
        <p:txBody>
          <a:bodyPr wrap="square" rtlCol="0">
            <a:spAutoFit/>
          </a:bodyPr>
          <a:lstStyle/>
          <a:p>
            <a:r>
              <a:rPr lang="fr-FR" sz="1600" dirty="0" smtClean="0"/>
              <a:t>Suivi de cohorte sur 157 élèves : Niveau fragile</a:t>
            </a:r>
            <a:endParaRPr lang="fr-F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 name="Table 1"/>
          <p:cNvGraphicFramePr/>
          <p:nvPr/>
        </p:nvGraphicFramePr>
        <p:xfrm>
          <a:off x="1000100" y="3286124"/>
          <a:ext cx="7357680" cy="2332358"/>
        </p:xfrm>
        <a:graphic>
          <a:graphicData uri="http://schemas.openxmlformats.org/drawingml/2006/table">
            <a:tbl>
              <a:tblPr/>
              <a:tblGrid>
                <a:gridCol w="3643338"/>
                <a:gridCol w="3714342"/>
              </a:tblGrid>
              <a:tr h="315720">
                <a:tc>
                  <a:txBody>
                    <a:bodyPr/>
                    <a:lstStyle/>
                    <a:p>
                      <a:pPr algn="ctr">
                        <a:lnSpc>
                          <a:spcPct val="100000"/>
                        </a:lnSpc>
                      </a:pPr>
                      <a:r>
                        <a:rPr lang="fr-FR" sz="1400" b="0" strike="noStrike" spc="-1" dirty="0">
                          <a:solidFill>
                            <a:srgbClr val="000000"/>
                          </a:solidFill>
                          <a:latin typeface="Candara"/>
                        </a:rPr>
                        <a:t>Math</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dirty="0">
                          <a:solidFill>
                            <a:srgbClr val="000000"/>
                          </a:solidFill>
                          <a:latin typeface="Candara"/>
                        </a:rPr>
                        <a:t>Taux de réussite</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00680">
                <a:tc>
                  <a:txBody>
                    <a:bodyPr/>
                    <a:lstStyle/>
                    <a:p>
                      <a:pPr>
                        <a:lnSpc>
                          <a:spcPct val="100000"/>
                        </a:lnSpc>
                      </a:pPr>
                      <a:r>
                        <a:rPr lang="fr-FR" sz="800" b="0" strike="noStrike" spc="-1" dirty="0" smtClean="0">
                          <a:solidFill>
                            <a:srgbClr val="000000"/>
                          </a:solidFill>
                          <a:latin typeface="Candara"/>
                        </a:rPr>
                        <a:t>Utiliser et</a:t>
                      </a:r>
                      <a:r>
                        <a:rPr lang="fr-FR" sz="800" b="0" strike="noStrike" spc="-1" baseline="0" dirty="0" smtClean="0">
                          <a:solidFill>
                            <a:srgbClr val="000000"/>
                          </a:solidFill>
                          <a:latin typeface="Candara"/>
                        </a:rPr>
                        <a:t> représenter les grands nombres entiers, des fractions simples et les nombres décimaux; calculer avec les grands nombres entiers et des nombres décimaux</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smtClean="0">
                          <a:solidFill>
                            <a:srgbClr val="000000"/>
                          </a:solidFill>
                          <a:latin typeface="Candara"/>
                        </a:rPr>
                        <a:t>64,51%</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00680">
                <a:tc>
                  <a:txBody>
                    <a:bodyPr/>
                    <a:lstStyle/>
                    <a:p>
                      <a:pPr>
                        <a:lnSpc>
                          <a:spcPct val="100000"/>
                        </a:lnSpc>
                      </a:pPr>
                      <a:r>
                        <a:rPr lang="fr-FR" sz="800" b="0" strike="noStrike" spc="-1" dirty="0" smtClean="0">
                          <a:solidFill>
                            <a:srgbClr val="000000"/>
                          </a:solidFill>
                          <a:latin typeface="Candara"/>
                        </a:rPr>
                        <a:t>Comparer, estimer, mesurer des grandeurs géométriques, utiliser le lexique, les unités de ces grandeurs</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smtClean="0">
                          <a:solidFill>
                            <a:srgbClr val="000000"/>
                          </a:solidFill>
                          <a:latin typeface="Candara"/>
                        </a:rPr>
                        <a:t>73,11</a:t>
                      </a:r>
                      <a:r>
                        <a:rPr lang="fr-FR" sz="1200" b="0" strike="noStrike" spc="-1" baseline="0" dirty="0" smtClean="0">
                          <a:solidFill>
                            <a:srgbClr val="000000"/>
                          </a:solidFill>
                          <a:latin typeface="Candara"/>
                        </a:rPr>
                        <a:t> %</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52080">
                <a:tc>
                  <a:txBody>
                    <a:bodyPr/>
                    <a:lstStyle/>
                    <a:p>
                      <a:pPr>
                        <a:lnSpc>
                          <a:spcPct val="100000"/>
                        </a:lnSpc>
                      </a:pPr>
                      <a:r>
                        <a:rPr lang="fr-FR" sz="800" b="0" strike="noStrike" spc="-1" dirty="0" smtClean="0">
                          <a:solidFill>
                            <a:srgbClr val="000000"/>
                          </a:solidFill>
                          <a:latin typeface="Candara"/>
                        </a:rPr>
                        <a:t>(Se)</a:t>
                      </a:r>
                      <a:r>
                        <a:rPr lang="fr-FR" sz="800" b="0" strike="noStrike" spc="-1" baseline="0" dirty="0" smtClean="0">
                          <a:solidFill>
                            <a:srgbClr val="000000"/>
                          </a:solidFill>
                          <a:latin typeface="Candara"/>
                        </a:rPr>
                        <a:t> repérer et (se) déplacer dans l’espace en utilisant ou en élaborant des représentations; reconnaître, nommer, décrire quelques solides et figures géométriques; reconnaître et utiliser quelques relations géométriques</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smtClean="0">
                          <a:solidFill>
                            <a:srgbClr val="000000"/>
                          </a:solidFill>
                          <a:latin typeface="Candara"/>
                        </a:rPr>
                        <a:t>69,89%</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8026">
                <a:tc>
                  <a:txBody>
                    <a:bodyPr/>
                    <a:lstStyle/>
                    <a:p>
                      <a:pPr>
                        <a:lnSpc>
                          <a:spcPct val="100000"/>
                        </a:lnSpc>
                      </a:pPr>
                      <a:r>
                        <a:rPr lang="fr-FR" sz="800" b="0" strike="noStrike" spc="-1" dirty="0">
                          <a:solidFill>
                            <a:srgbClr val="000000"/>
                          </a:solidFill>
                          <a:latin typeface="Candara"/>
                        </a:rPr>
                        <a:t>Résoudre des problèmes </a:t>
                      </a:r>
                      <a:r>
                        <a:rPr lang="fr-FR" sz="800" b="0" strike="noStrike" spc="-1" dirty="0" smtClean="0">
                          <a:solidFill>
                            <a:srgbClr val="000000"/>
                          </a:solidFill>
                          <a:latin typeface="Candara"/>
                        </a:rPr>
                        <a:t>impliquant</a:t>
                      </a:r>
                      <a:r>
                        <a:rPr lang="fr-FR" sz="800" b="0" strike="noStrike" spc="-1" baseline="0" dirty="0" smtClean="0">
                          <a:solidFill>
                            <a:srgbClr val="000000"/>
                          </a:solidFill>
                          <a:latin typeface="Candara"/>
                        </a:rPr>
                        <a:t> des grandeurs</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smtClean="0">
                          <a:solidFill>
                            <a:srgbClr val="000000"/>
                          </a:solidFill>
                          <a:latin typeface="Candara"/>
                        </a:rPr>
                        <a:t>69,89%</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03532">
                <a:tc>
                  <a:txBody>
                    <a:bodyPr/>
                    <a:lstStyle/>
                    <a:p>
                      <a:pPr>
                        <a:lnSpc>
                          <a:spcPct val="100000"/>
                        </a:lnSpc>
                      </a:pPr>
                      <a:r>
                        <a:rPr lang="fr-FR" sz="800" b="0" strike="noStrike" spc="-1" dirty="0" smtClean="0">
                          <a:solidFill>
                            <a:srgbClr val="000000"/>
                          </a:solidFill>
                          <a:latin typeface="Candara"/>
                        </a:rPr>
                        <a:t>Résoudre des problèmes en utilisant des fractions simples, des nombres décimaux et le calcul</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smtClean="0">
                          <a:solidFill>
                            <a:srgbClr val="000000"/>
                          </a:solidFill>
                          <a:latin typeface="Candara"/>
                        </a:rPr>
                        <a:t>60,21%</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48" name="CustomShape 2"/>
          <p:cNvSpPr/>
          <p:nvPr/>
        </p:nvSpPr>
        <p:spPr>
          <a:xfrm>
            <a:off x="785880" y="5715016"/>
            <a:ext cx="7929360" cy="9604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Candara"/>
                <a:ea typeface="Lucida Sans Unicode"/>
              </a:rPr>
              <a:t>En français, plus de 20% des élèves présentent des difficultés en lecture et compréhension de texte. Soit environ plus de 35 élèves</a:t>
            </a:r>
            <a:r>
              <a:rPr lang="fr-FR" sz="1600" b="0" strike="noStrike" spc="-1" dirty="0">
                <a:solidFill>
                  <a:srgbClr val="000000"/>
                </a:solidFill>
                <a:latin typeface="Candara"/>
                <a:ea typeface="Lucida Sans Unicode"/>
              </a:rPr>
              <a:t>.</a:t>
            </a:r>
            <a:endParaRPr lang="fr-FR" sz="1600" b="0" strike="noStrike" spc="-1" dirty="0">
              <a:latin typeface="Arial"/>
            </a:endParaRPr>
          </a:p>
          <a:p>
            <a:pPr>
              <a:lnSpc>
                <a:spcPct val="100000"/>
              </a:lnSpc>
            </a:pPr>
            <a:r>
              <a:rPr lang="fr-FR" sz="1200" b="0" strike="noStrike" spc="-1" dirty="0">
                <a:solidFill>
                  <a:srgbClr val="000000"/>
                </a:solidFill>
                <a:latin typeface="Candara"/>
                <a:ea typeface="Lucida Sans Unicode"/>
              </a:rPr>
              <a:t>En mathématiques, mêmes constats avec des difficultés plus </a:t>
            </a:r>
            <a:r>
              <a:rPr lang="fr-FR" sz="1200" b="0" strike="noStrike" spc="-1" dirty="0" smtClean="0">
                <a:solidFill>
                  <a:srgbClr val="000000"/>
                </a:solidFill>
                <a:latin typeface="Candara"/>
                <a:ea typeface="Lucida Sans Unicode"/>
              </a:rPr>
              <a:t>grandes sur les nombres.</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p:txBody>
      </p:sp>
      <p:graphicFrame>
        <p:nvGraphicFramePr>
          <p:cNvPr id="149" name="Table 3"/>
          <p:cNvGraphicFramePr/>
          <p:nvPr/>
        </p:nvGraphicFramePr>
        <p:xfrm>
          <a:off x="1000080" y="785880"/>
          <a:ext cx="7357680" cy="2256000"/>
        </p:xfrm>
        <a:graphic>
          <a:graphicData uri="http://schemas.openxmlformats.org/drawingml/2006/table">
            <a:tbl>
              <a:tblPr/>
              <a:tblGrid>
                <a:gridCol w="3643200"/>
                <a:gridCol w="3714480"/>
              </a:tblGrid>
              <a:tr h="304920">
                <a:tc>
                  <a:txBody>
                    <a:bodyPr/>
                    <a:lstStyle/>
                    <a:p>
                      <a:pPr algn="ctr">
                        <a:lnSpc>
                          <a:spcPct val="100000"/>
                        </a:lnSpc>
                      </a:pPr>
                      <a:r>
                        <a:rPr lang="fr-FR" sz="1400" b="0" strike="noStrike" spc="-1" dirty="0">
                          <a:solidFill>
                            <a:srgbClr val="000000"/>
                          </a:solidFill>
                          <a:latin typeface="Candara"/>
                        </a:rPr>
                        <a:t>Français</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Taux de réussite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800" b="0" strike="noStrike" spc="-1" dirty="0" smtClean="0">
                          <a:solidFill>
                            <a:srgbClr val="000000"/>
                          </a:solidFill>
                          <a:latin typeface="Candara"/>
                        </a:rPr>
                        <a:t>Identifier</a:t>
                      </a:r>
                      <a:r>
                        <a:rPr lang="fr-FR" sz="800" b="0" strike="noStrike" spc="-1" baseline="0" dirty="0" smtClean="0">
                          <a:solidFill>
                            <a:srgbClr val="000000"/>
                          </a:solidFill>
                          <a:latin typeface="Candara"/>
                        </a:rPr>
                        <a:t> les constituants d’une phrase, observer le fonctionnement du verbe, maîtriser la forme des mots en lien avec la syntaxe</a:t>
                      </a:r>
                      <a:endParaRPr lang="fr-FR" sz="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solidFill>
                            <a:srgbClr val="000000"/>
                          </a:solidFill>
                          <a:latin typeface="Cambria Math" pitchFamily="18" charset="0"/>
                          <a:ea typeface="Cambria Math" pitchFamily="18" charset="0"/>
                        </a:rPr>
                        <a:t>76,34%</a:t>
                      </a:r>
                      <a:endParaRPr lang="fr-FR" sz="1100" b="0" strike="noStrike" spc="-1" dirty="0">
                        <a:latin typeface="Cambria Math" pitchFamily="18" charset="0"/>
                        <a:ea typeface="Cambria Math" pitchFamily="18"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04920">
                <a:tc>
                  <a:txBody>
                    <a:bodyPr/>
                    <a:lstStyle/>
                    <a:p>
                      <a:pPr>
                        <a:lnSpc>
                          <a:spcPct val="100000"/>
                        </a:lnSpc>
                      </a:pPr>
                      <a:r>
                        <a:rPr lang="fr-FR" sz="800" b="0" strike="noStrike" spc="-1" dirty="0" smtClean="0">
                          <a:latin typeface="Candara" pitchFamily="34" charset="0"/>
                        </a:rPr>
                        <a:t>Acquérir</a:t>
                      </a:r>
                      <a:r>
                        <a:rPr lang="fr-FR" sz="800" b="0" strike="noStrike" spc="-1" baseline="0" dirty="0" smtClean="0">
                          <a:latin typeface="Candara" pitchFamily="34" charset="0"/>
                        </a:rPr>
                        <a:t> la structure et le sens des mots</a:t>
                      </a:r>
                      <a:endParaRPr lang="fr-FR" sz="800" b="0" strike="noStrike" spc="-1" dirty="0">
                        <a:latin typeface="Candara" pitchFamily="34"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solidFill>
                            <a:srgbClr val="000000"/>
                          </a:solidFill>
                          <a:latin typeface="Cambria Math" pitchFamily="18" charset="0"/>
                          <a:ea typeface="Cambria Math" pitchFamily="18" charset="0"/>
                        </a:rPr>
                        <a:t>63,44%</a:t>
                      </a:r>
                      <a:endParaRPr lang="fr-FR" sz="1100" b="0" strike="noStrike" spc="-1" dirty="0">
                        <a:latin typeface="Cambria Math" pitchFamily="18" charset="0"/>
                        <a:ea typeface="Cambria Math" pitchFamily="18"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800" b="0" strike="noStrike" spc="-1" dirty="0" smtClean="0">
                          <a:solidFill>
                            <a:srgbClr val="000000"/>
                          </a:solidFill>
                          <a:latin typeface="Candara" pitchFamily="34" charset="0"/>
                        </a:rPr>
                        <a:t>Ecouter pour comprendre un message oral, un propos, un discours,</a:t>
                      </a:r>
                      <a:r>
                        <a:rPr lang="fr-FR" sz="800" b="0" strike="noStrike" spc="-1" baseline="0" dirty="0" smtClean="0">
                          <a:solidFill>
                            <a:srgbClr val="000000"/>
                          </a:solidFill>
                          <a:latin typeface="Candara" pitchFamily="34" charset="0"/>
                        </a:rPr>
                        <a:t> un texte lu</a:t>
                      </a:r>
                      <a:endParaRPr lang="fr-FR" sz="800" b="0" strike="noStrike" spc="-1" dirty="0">
                        <a:latin typeface="Candara" pitchFamily="34"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solidFill>
                            <a:srgbClr val="000000"/>
                          </a:solidFill>
                          <a:latin typeface="Cambria Math" pitchFamily="18" charset="0"/>
                          <a:ea typeface="Cambria Math" pitchFamily="18" charset="0"/>
                        </a:rPr>
                        <a:t>72,04%</a:t>
                      </a:r>
                      <a:endParaRPr lang="fr-FR" sz="1100" b="0" strike="noStrike" spc="-1" dirty="0">
                        <a:latin typeface="Cambria Math" pitchFamily="18" charset="0"/>
                        <a:ea typeface="Cambria Math" pitchFamily="18"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800" b="0" strike="noStrike" spc="-1" dirty="0" smtClean="0">
                          <a:solidFill>
                            <a:srgbClr val="000000"/>
                          </a:solidFill>
                          <a:latin typeface="Candara" pitchFamily="34" charset="0"/>
                        </a:rPr>
                        <a:t>Acquérir la structure</a:t>
                      </a:r>
                      <a:r>
                        <a:rPr lang="fr-FR" sz="800" b="0" strike="noStrike" spc="-1" baseline="0" dirty="0" smtClean="0">
                          <a:solidFill>
                            <a:srgbClr val="000000"/>
                          </a:solidFill>
                          <a:latin typeface="Candara" pitchFamily="34" charset="0"/>
                        </a:rPr>
                        <a:t> et l’orthographe des mots, maîtriser la forme des mots en lien avec la syntaxe, observer le fonctionnement du verbe et l’orthographier</a:t>
                      </a:r>
                      <a:endParaRPr lang="fr-FR" sz="800" b="0" strike="noStrike" spc="-1" dirty="0">
                        <a:latin typeface="Candara" pitchFamily="34"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endParaRPr lang="fr-FR" sz="1100" b="0" strike="noStrike" spc="-1" dirty="0" smtClean="0">
                        <a:solidFill>
                          <a:srgbClr val="000000"/>
                        </a:solidFill>
                        <a:latin typeface="Cambria Math" pitchFamily="18" charset="0"/>
                        <a:ea typeface="Cambria Math" pitchFamily="18" charset="0"/>
                      </a:endParaRPr>
                    </a:p>
                    <a:p>
                      <a:pPr algn="ctr">
                        <a:lnSpc>
                          <a:spcPct val="100000"/>
                        </a:lnSpc>
                      </a:pPr>
                      <a:r>
                        <a:rPr lang="fr-FR" sz="1100" b="0" strike="noStrike" spc="-1" dirty="0" smtClean="0">
                          <a:solidFill>
                            <a:srgbClr val="000000"/>
                          </a:solidFill>
                          <a:latin typeface="Cambria Math" pitchFamily="18" charset="0"/>
                          <a:ea typeface="Cambria Math" pitchFamily="18" charset="0"/>
                        </a:rPr>
                        <a:t>73,11%</a:t>
                      </a:r>
                      <a:endParaRPr lang="fr-FR" sz="1100" b="0" strike="noStrike" spc="-1" dirty="0">
                        <a:latin typeface="Cambria Math" pitchFamily="18" charset="0"/>
                        <a:ea typeface="Cambria Math" pitchFamily="18"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04920">
                <a:tc>
                  <a:txBody>
                    <a:bodyPr/>
                    <a:lstStyle/>
                    <a:p>
                      <a:pPr>
                        <a:lnSpc>
                          <a:spcPct val="100000"/>
                        </a:lnSpc>
                      </a:pPr>
                      <a:r>
                        <a:rPr lang="fr-FR" sz="800" b="0" strike="noStrike" spc="-1" dirty="0" smtClean="0">
                          <a:latin typeface="Candara" pitchFamily="34" charset="0"/>
                        </a:rPr>
                        <a:t>Comprendre</a:t>
                      </a:r>
                      <a:r>
                        <a:rPr lang="fr-FR" sz="800" b="0" strike="noStrike" spc="-1" baseline="0" dirty="0" smtClean="0">
                          <a:latin typeface="Candara" pitchFamily="34" charset="0"/>
                        </a:rPr>
                        <a:t> un texte littéraire et l’interpréter</a:t>
                      </a:r>
                      <a:endParaRPr lang="fr-FR" sz="800" b="0" strike="noStrike" spc="-1" dirty="0">
                        <a:latin typeface="Candara" pitchFamily="34" charset="0"/>
                      </a:endParaRPr>
                    </a:p>
                  </a:txBody>
                  <a:tcP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1100" b="0" strike="noStrike" spc="-1" dirty="0" smtClean="0">
                          <a:latin typeface="Cambria Math" pitchFamily="18" charset="0"/>
                          <a:ea typeface="Cambria Math" pitchFamily="18" charset="0"/>
                        </a:rPr>
                        <a:t>76,34%</a:t>
                      </a:r>
                      <a:endParaRPr lang="fr-FR" sz="1100" b="0" strike="noStrike" spc="-1" dirty="0">
                        <a:latin typeface="Cambria Math" pitchFamily="18" charset="0"/>
                        <a:ea typeface="Cambria Math" pitchFamily="18" charset="0"/>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r>
              <a:tr h="304920">
                <a:tc>
                  <a:txBody>
                    <a:bodyPr/>
                    <a:lstStyle/>
                    <a:p>
                      <a:pPr>
                        <a:lnSpc>
                          <a:spcPct val="100000"/>
                        </a:lnSpc>
                      </a:pPr>
                      <a:r>
                        <a:rPr lang="fr-FR" sz="800" b="0" strike="noStrike" spc="-1" dirty="0" smtClean="0">
                          <a:solidFill>
                            <a:srgbClr val="000000"/>
                          </a:solidFill>
                          <a:latin typeface="Candara" pitchFamily="34" charset="0"/>
                        </a:rPr>
                        <a:t>Comprendre des textes, des documents et des</a:t>
                      </a:r>
                      <a:r>
                        <a:rPr lang="fr-FR" sz="800" b="0" strike="noStrike" spc="-1" baseline="0" dirty="0" smtClean="0">
                          <a:solidFill>
                            <a:srgbClr val="000000"/>
                          </a:solidFill>
                          <a:latin typeface="Candara" pitchFamily="34" charset="0"/>
                        </a:rPr>
                        <a:t> images et les interpréter</a:t>
                      </a:r>
                      <a:endParaRPr lang="fr-FR" sz="800" b="0" strike="noStrike" spc="-1" dirty="0">
                        <a:latin typeface="Candara" pitchFamily="34"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solidFill>
                            <a:srgbClr val="000000"/>
                          </a:solidFill>
                          <a:latin typeface="Cambria Math" pitchFamily="18" charset="0"/>
                          <a:ea typeface="Cambria Math" pitchFamily="18" charset="0"/>
                        </a:rPr>
                        <a:t>84,40%</a:t>
                      </a:r>
                      <a:endParaRPr lang="fr-FR" sz="1100" b="0" strike="noStrike" spc="-1" dirty="0">
                        <a:latin typeface="Cambria Math" pitchFamily="18" charset="0"/>
                        <a:ea typeface="Cambria Math" pitchFamily="18" charset="0"/>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5" name="ZoneTexte 4"/>
          <p:cNvSpPr txBox="1"/>
          <p:nvPr/>
        </p:nvSpPr>
        <p:spPr>
          <a:xfrm>
            <a:off x="714348" y="214290"/>
            <a:ext cx="7858180" cy="400110"/>
          </a:xfrm>
          <a:prstGeom prst="rect">
            <a:avLst/>
          </a:prstGeom>
          <a:noFill/>
        </p:spPr>
        <p:txBody>
          <a:bodyPr wrap="square" rtlCol="0">
            <a:spAutoFit/>
          </a:bodyPr>
          <a:lstStyle/>
          <a:p>
            <a:pPr>
              <a:buFont typeface="Wingdings" pitchFamily="2" charset="2"/>
              <a:buChar char="ü"/>
            </a:pPr>
            <a:r>
              <a:rPr lang="fr-FR" sz="2000" b="1" dirty="0" smtClean="0"/>
              <a:t> </a:t>
            </a:r>
            <a:r>
              <a:rPr lang="fr-FR" sz="2000" b="1" u="sng" dirty="0" smtClean="0"/>
              <a:t>Résultats des évaluations 6</a:t>
            </a:r>
            <a:r>
              <a:rPr lang="fr-FR" sz="2000" b="1" u="sng" baseline="30000" dirty="0" smtClean="0"/>
              <a:t>e</a:t>
            </a:r>
            <a:r>
              <a:rPr lang="fr-FR" sz="2000" b="1" u="sng" dirty="0" smtClean="0"/>
              <a:t> (Fin de CM2)</a:t>
            </a:r>
            <a:endParaRPr lang="fr-FR" sz="2000" b="1" u="sng"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755640" y="5671800"/>
            <a:ext cx="7997760" cy="196560"/>
          </a:xfrm>
          <a:prstGeom prst="rect">
            <a:avLst/>
          </a:prstGeom>
          <a:noFill/>
          <a:ln w="12600">
            <a:noFill/>
          </a:ln>
        </p:spPr>
        <p:style>
          <a:lnRef idx="0">
            <a:scrgbClr r="0" g="0" b="0"/>
          </a:lnRef>
          <a:fillRef idx="0">
            <a:scrgbClr r="0" g="0" b="0"/>
          </a:fillRef>
          <a:effectRef idx="0">
            <a:scrgbClr r="0" g="0" b="0"/>
          </a:effectRef>
          <a:fontRef idx="minor"/>
        </p:style>
      </p:sp>
      <p:sp>
        <p:nvSpPr>
          <p:cNvPr id="157" name="TextShape 2"/>
          <p:cNvSpPr txBox="1"/>
          <p:nvPr/>
        </p:nvSpPr>
        <p:spPr>
          <a:xfrm>
            <a:off x="457200" y="500040"/>
            <a:ext cx="8229240" cy="6166440"/>
          </a:xfrm>
          <a:prstGeom prst="rect">
            <a:avLst/>
          </a:prstGeom>
          <a:noFill/>
          <a:ln>
            <a:noFill/>
          </a:ln>
        </p:spPr>
        <p:txBody>
          <a:bodyPr>
            <a:normAutofit/>
          </a:bodyPr>
          <a:lstStyle/>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Aménagements pédagogiques</a:t>
            </a:r>
            <a:endParaRPr lang="fr-FR" sz="2000" b="0" strike="noStrike" spc="-1" dirty="0">
              <a:solidFill>
                <a:srgbClr val="073E87"/>
              </a:solidFill>
              <a:latin typeface="Candara"/>
            </a:endParaRPr>
          </a:p>
          <a:p>
            <a:pPr marL="274320" indent="-273960">
              <a:lnSpc>
                <a:spcPct val="100000"/>
              </a:lnSpc>
              <a:spcBef>
                <a:spcPts val="380"/>
              </a:spcBef>
            </a:pPr>
            <a:endParaRPr lang="fr-FR" sz="2000" b="0" strike="noStrike" spc="-1" dirty="0">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dirty="0">
                <a:solidFill>
                  <a:srgbClr val="000000"/>
                </a:solidFill>
                <a:latin typeface="Candara"/>
              </a:rPr>
              <a:t>Pour cette année scolaire, la mise en place de la réforme a été essentiellement marquée par des dédoublements dans la plupart des disciplines avec une priorité pour les niveaux 6</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et </a:t>
            </a:r>
            <a:r>
              <a:rPr lang="fr-FR" sz="1400" b="0" strike="noStrike" spc="-1" dirty="0" smtClean="0">
                <a:solidFill>
                  <a:srgbClr val="000000"/>
                </a:solidFill>
                <a:latin typeface="Candara"/>
              </a:rPr>
              <a:t>3</a:t>
            </a:r>
            <a:r>
              <a:rPr lang="fr-FR" sz="1400" b="0" strike="noStrike" spc="-1" baseline="30000" dirty="0" smtClean="0">
                <a:solidFill>
                  <a:srgbClr val="000000"/>
                </a:solidFill>
                <a:latin typeface="Candara"/>
              </a:rPr>
              <a:t>ème</a:t>
            </a:r>
          </a:p>
          <a:p>
            <a:pPr marL="576360" lvl="1" indent="-273960">
              <a:lnSpc>
                <a:spcPct val="100000"/>
              </a:lnSpc>
              <a:spcBef>
                <a:spcPts val="281"/>
              </a:spcBef>
              <a:buClr>
                <a:srgbClr val="000000"/>
              </a:buClr>
              <a:buFont typeface="Wingdings" charset="2"/>
              <a:buChar char=""/>
            </a:pPr>
            <a:endParaRPr lang="fr-FR" sz="1400" b="0" strike="noStrike" spc="-1" dirty="0">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dirty="0">
                <a:solidFill>
                  <a:srgbClr val="000000"/>
                </a:solidFill>
                <a:latin typeface="Candara"/>
              </a:rPr>
              <a:t>En espagnol et en histoire-géographie, nous avons eu du </a:t>
            </a:r>
            <a:r>
              <a:rPr lang="fr-FR" sz="1400" b="0" strike="noStrike" spc="-1" dirty="0" err="1" smtClean="0">
                <a:solidFill>
                  <a:srgbClr val="000000"/>
                </a:solidFill>
                <a:latin typeface="Candara"/>
              </a:rPr>
              <a:t>co</a:t>
            </a:r>
            <a:r>
              <a:rPr lang="fr-FR" sz="1400" b="0" strike="noStrike" spc="-1" dirty="0" smtClean="0">
                <a:solidFill>
                  <a:srgbClr val="000000"/>
                </a:solidFill>
                <a:latin typeface="Candara"/>
              </a:rPr>
              <a:t>-enseignement</a:t>
            </a:r>
            <a:r>
              <a:rPr lang="fr-FR" sz="1400" spc="-1" dirty="0" smtClean="0">
                <a:solidFill>
                  <a:srgbClr val="000000"/>
                </a:solidFill>
                <a:latin typeface="Candara"/>
              </a:rPr>
              <a:t> sur le niveau 6</a:t>
            </a:r>
            <a:r>
              <a:rPr lang="fr-FR" sz="1400" spc="-1" baseline="30000" dirty="0" smtClean="0">
                <a:solidFill>
                  <a:srgbClr val="000000"/>
                </a:solidFill>
                <a:latin typeface="Candara"/>
              </a:rPr>
              <a:t>ème</a:t>
            </a:r>
            <a:r>
              <a:rPr lang="fr-FR" sz="1400" spc="-1" dirty="0" smtClean="0">
                <a:solidFill>
                  <a:srgbClr val="000000"/>
                </a:solidFill>
                <a:latin typeface="Candara"/>
              </a:rPr>
              <a:t>.</a:t>
            </a:r>
            <a:endParaRPr lang="fr-FR" sz="1400" b="0" strike="noStrike" spc="-1" dirty="0" smtClean="0">
              <a:solidFill>
                <a:srgbClr val="000000"/>
              </a:solidFill>
              <a:latin typeface="Candara"/>
            </a:endParaRPr>
          </a:p>
          <a:p>
            <a:pPr marL="576360" lvl="1" indent="-273960">
              <a:lnSpc>
                <a:spcPct val="100000"/>
              </a:lnSpc>
              <a:spcBef>
                <a:spcPts val="281"/>
              </a:spcBef>
              <a:buClr>
                <a:srgbClr val="000000"/>
              </a:buClr>
              <a:buFont typeface="Wingdings" charset="2"/>
              <a:buChar char=""/>
            </a:pPr>
            <a:endParaRPr lang="fr-FR" sz="1400" spc="-1" dirty="0" smtClean="0">
              <a:solidFill>
                <a:srgbClr val="000000"/>
              </a:solidFill>
              <a:latin typeface="Candara"/>
            </a:endParaRPr>
          </a:p>
          <a:p>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536400" lvl="2" indent="-272520">
              <a:lnSpc>
                <a:spcPct val="100000"/>
              </a:lnSpc>
              <a:spcBef>
                <a:spcPts val="281"/>
              </a:spcBef>
              <a:buClr>
                <a:srgbClr val="000000"/>
              </a:buClr>
              <a:buFont typeface="Wingdings" charset="2"/>
              <a:buChar char=""/>
            </a:pPr>
            <a:r>
              <a:rPr lang="fr-FR" sz="1400" b="0" strike="noStrike" spc="-1" dirty="0">
                <a:solidFill>
                  <a:srgbClr val="000000"/>
                </a:solidFill>
                <a:latin typeface="Candara"/>
              </a:rPr>
              <a:t>Afin de mobiliser les élèves de 3</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deux brevets blancs ont été organisés en décembre et en mai, en mathématiques, français et histoire-géographie. </a:t>
            </a:r>
            <a:endParaRPr lang="fr-FR" sz="1400" b="0" strike="noStrike" spc="-1" dirty="0">
              <a:solidFill>
                <a:srgbClr val="073E87"/>
              </a:solidFill>
              <a:latin typeface="Candara"/>
            </a:endParaRPr>
          </a:p>
          <a:p>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536400" lvl="2" indent="-272520">
              <a:lnSpc>
                <a:spcPct val="100000"/>
              </a:lnSpc>
              <a:spcBef>
                <a:spcPts val="281"/>
              </a:spcBef>
              <a:buClr>
                <a:srgbClr val="000000"/>
              </a:buClr>
              <a:buFont typeface="Wingdings" charset="2"/>
              <a:buChar char=""/>
            </a:pPr>
            <a:r>
              <a:rPr lang="fr-FR" sz="1400" b="0" strike="noStrike" spc="-1" dirty="0">
                <a:solidFill>
                  <a:srgbClr val="000000"/>
                </a:solidFill>
                <a:latin typeface="Candara"/>
              </a:rPr>
              <a:t>La semaine de préparation brevet a mobilisé un bon nombre d’élèves de 3</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 Le bilan est plutôt positif dans l’ensemble.</a:t>
            </a:r>
            <a:endParaRPr lang="fr-FR" sz="1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642910" y="571320"/>
            <a:ext cx="7637090" cy="5554440"/>
          </a:xfrm>
          <a:prstGeom prst="rect">
            <a:avLst/>
          </a:prstGeom>
          <a:noFill/>
          <a:ln>
            <a:noFill/>
          </a:ln>
        </p:spPr>
        <p:txBody>
          <a:bodyPr>
            <a:normAutofit lnSpcReduction="10000"/>
          </a:bodyPr>
          <a:lstStyle/>
          <a:p>
            <a:pPr>
              <a:lnSpc>
                <a:spcPct val="100000"/>
              </a:lnSpc>
              <a:spcBef>
                <a:spcPts val="479"/>
              </a:spcBef>
              <a:buClr>
                <a:srgbClr val="000000"/>
              </a:buClr>
              <a:buFont typeface="Wingdings" charset="2"/>
              <a:buChar char=""/>
            </a:pPr>
            <a:r>
              <a:rPr lang="fr-FR" sz="2000" b="1" u="sng" strike="noStrike" spc="-1" dirty="0">
                <a:solidFill>
                  <a:srgbClr val="000000"/>
                </a:solidFill>
                <a:uFillTx/>
                <a:latin typeface="Candara"/>
              </a:rPr>
              <a:t>Dispositifs d’aide aux élèves en difficultés</a:t>
            </a:r>
            <a:endParaRPr lang="fr-FR" sz="2000" b="0" strike="noStrike" spc="-1" dirty="0">
              <a:solidFill>
                <a:srgbClr val="073E87"/>
              </a:solidFill>
              <a:latin typeface="Candara"/>
            </a:endParaRPr>
          </a:p>
          <a:p>
            <a:pPr>
              <a:lnSpc>
                <a:spcPct val="100000"/>
              </a:lnSpc>
              <a:spcBef>
                <a:spcPts val="479"/>
              </a:spcBef>
            </a:pPr>
            <a:endParaRPr lang="fr-FR" sz="2400" b="0" strike="noStrike" spc="-1" dirty="0">
              <a:solidFill>
                <a:srgbClr val="073E87"/>
              </a:solidFill>
              <a:latin typeface="Candara"/>
            </a:endParaRPr>
          </a:p>
          <a:p>
            <a:pPr marL="273050" indent="174625">
              <a:lnSpc>
                <a:spcPct val="100000"/>
              </a:lnSpc>
              <a:spcBef>
                <a:spcPts val="479"/>
              </a:spcBef>
              <a:buClr>
                <a:srgbClr val="31B6FD"/>
              </a:buClr>
            </a:pPr>
            <a:r>
              <a:rPr lang="fr-FR" sz="1600" b="1" strike="noStrike" spc="-1" dirty="0">
                <a:solidFill>
                  <a:srgbClr val="000000"/>
                </a:solidFill>
                <a:latin typeface="Candara"/>
              </a:rPr>
              <a:t>Plusieurs actions ont été mises en place :</a:t>
            </a:r>
            <a:endParaRPr lang="fr-FR" sz="1600" b="0" strike="noStrike" spc="-1" dirty="0">
              <a:solidFill>
                <a:srgbClr val="073E87"/>
              </a:solidFill>
              <a:latin typeface="Candara"/>
            </a:endParaRPr>
          </a:p>
          <a:p>
            <a:pPr marL="274320" indent="-273960">
              <a:lnSpc>
                <a:spcPct val="100000"/>
              </a:lnSpc>
              <a:spcBef>
                <a:spcPts val="479"/>
              </a:spcBef>
            </a:pPr>
            <a:endParaRPr lang="fr-FR" sz="2400" b="0" strike="noStrike" spc="-1" dirty="0">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dirty="0">
                <a:solidFill>
                  <a:srgbClr val="000000"/>
                </a:solidFill>
                <a:latin typeface="Candara"/>
              </a:rPr>
              <a:t>Les devoirs faits : </a:t>
            </a:r>
            <a:r>
              <a:rPr lang="fr-FR" sz="1400" b="0" strike="noStrike" spc="-1" dirty="0" smtClean="0">
                <a:solidFill>
                  <a:srgbClr val="000000"/>
                </a:solidFill>
                <a:latin typeface="Candara"/>
              </a:rPr>
              <a:t>L’ensemble des élèves de 6</a:t>
            </a:r>
            <a:r>
              <a:rPr lang="fr-FR" sz="1400" b="0" strike="noStrike" spc="-1" baseline="30000" dirty="0" smtClean="0">
                <a:solidFill>
                  <a:srgbClr val="000000"/>
                </a:solidFill>
                <a:latin typeface="Candara"/>
              </a:rPr>
              <a:t>ème</a:t>
            </a:r>
            <a:r>
              <a:rPr lang="fr-FR" sz="1400" b="0" strike="noStrike" spc="-1" dirty="0" smtClean="0">
                <a:solidFill>
                  <a:srgbClr val="000000"/>
                </a:solidFill>
                <a:latin typeface="Candara"/>
              </a:rPr>
              <a:t> ont profité de 2h hebdomadaires obligatoires de devoirs faits avec pour l’essentiel des professeurs du collège et 2 AED.</a:t>
            </a:r>
          </a:p>
          <a:p>
            <a:pPr marL="576360" lvl="1" indent="-273960">
              <a:lnSpc>
                <a:spcPct val="100000"/>
              </a:lnSpc>
              <a:spcBef>
                <a:spcPts val="281"/>
              </a:spcBef>
              <a:buClr>
                <a:srgbClr val="000000"/>
              </a:buClr>
              <a:buFont typeface="Arial"/>
              <a:buChar char="•"/>
            </a:pPr>
            <a:endParaRPr lang="fr-FR" sz="1400" b="0" strike="noStrike" spc="-1" dirty="0" smtClean="0">
              <a:solidFill>
                <a:srgbClr val="000000"/>
              </a:solidFill>
              <a:latin typeface="Candara"/>
            </a:endParaRPr>
          </a:p>
          <a:p>
            <a:pPr marL="576360" lvl="1" indent="-273960">
              <a:lnSpc>
                <a:spcPct val="100000"/>
              </a:lnSpc>
              <a:spcBef>
                <a:spcPts val="281"/>
              </a:spcBef>
              <a:buClr>
                <a:srgbClr val="000000"/>
              </a:buClr>
              <a:buFont typeface="Arial"/>
              <a:buChar char="•"/>
            </a:pPr>
            <a:r>
              <a:rPr lang="fr-FR" sz="1400" b="0" strike="noStrike" spc="-1" dirty="0" smtClean="0">
                <a:solidFill>
                  <a:srgbClr val="000000"/>
                </a:solidFill>
                <a:latin typeface="Candara"/>
              </a:rPr>
              <a:t> 40 élèves </a:t>
            </a:r>
            <a:r>
              <a:rPr lang="fr-FR" sz="1400" b="0" strike="noStrike" spc="-1" dirty="0">
                <a:solidFill>
                  <a:srgbClr val="000000"/>
                </a:solidFill>
                <a:latin typeface="Candara"/>
              </a:rPr>
              <a:t>volontaires de tous les niveaux ont </a:t>
            </a:r>
            <a:r>
              <a:rPr lang="fr-FR" sz="1400" b="0" strike="noStrike" spc="-1" dirty="0" smtClean="0">
                <a:solidFill>
                  <a:srgbClr val="000000"/>
                </a:solidFill>
                <a:latin typeface="Candara"/>
              </a:rPr>
              <a:t>également participé </a:t>
            </a:r>
            <a:r>
              <a:rPr lang="fr-FR" sz="1400" b="0" strike="noStrike" spc="-1" dirty="0">
                <a:solidFill>
                  <a:srgbClr val="000000"/>
                </a:solidFill>
                <a:latin typeface="Candara"/>
              </a:rPr>
              <a:t>aux devoirs </a:t>
            </a:r>
            <a:r>
              <a:rPr lang="fr-FR" sz="1400" b="0" strike="noStrike" spc="-1" dirty="0" smtClean="0">
                <a:solidFill>
                  <a:srgbClr val="000000"/>
                </a:solidFill>
                <a:latin typeface="Candara"/>
              </a:rPr>
              <a:t>faits avec un contrat civique.</a:t>
            </a:r>
          </a:p>
          <a:p>
            <a:endParaRPr lang="fr-FR" sz="1400" b="0" strike="noStrike" spc="-1" dirty="0">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dirty="0" smtClean="0">
                <a:solidFill>
                  <a:srgbClr val="000000"/>
                </a:solidFill>
                <a:latin typeface="Candara"/>
              </a:rPr>
              <a:t>L’aide </a:t>
            </a:r>
            <a:r>
              <a:rPr lang="fr-FR" sz="1400" b="0" strike="noStrike" spc="-1" dirty="0">
                <a:solidFill>
                  <a:srgbClr val="000000"/>
                </a:solidFill>
                <a:latin typeface="Candara"/>
              </a:rPr>
              <a:t>méthodologique de 6</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avec une professeure des écoles à la retraite. Environ 30 élèves ont pu bénéficier de cette aide qui s’est montrée très efficace</a:t>
            </a:r>
            <a:r>
              <a:rPr lang="fr-FR" sz="1400" b="0" strike="noStrike" spc="-1" dirty="0" smtClean="0">
                <a:solidFill>
                  <a:srgbClr val="000000"/>
                </a:solidFill>
                <a:latin typeface="Candara"/>
              </a:rPr>
              <a:t>.</a:t>
            </a:r>
          </a:p>
          <a:p>
            <a:pPr marL="576360" lvl="1" indent="-273960">
              <a:lnSpc>
                <a:spcPct val="100000"/>
              </a:lnSpc>
              <a:spcBef>
                <a:spcPts val="281"/>
              </a:spcBef>
              <a:buClr>
                <a:srgbClr val="000000"/>
              </a:buClr>
              <a:buFont typeface="Arial"/>
              <a:buChar char="•"/>
            </a:pPr>
            <a:endParaRPr lang="fr-FR" sz="1400" spc="-1" dirty="0" smtClean="0">
              <a:solidFill>
                <a:srgbClr val="000000"/>
              </a:solidFill>
              <a:latin typeface="Candara"/>
            </a:endParaRPr>
          </a:p>
          <a:p>
            <a:pPr marL="576360" lvl="1" indent="-273960">
              <a:lnSpc>
                <a:spcPct val="100000"/>
              </a:lnSpc>
              <a:spcBef>
                <a:spcPts val="281"/>
              </a:spcBef>
              <a:buClr>
                <a:srgbClr val="000000"/>
              </a:buClr>
              <a:buFont typeface="Arial"/>
              <a:buChar char="•"/>
            </a:pPr>
            <a:r>
              <a:rPr lang="fr-FR" sz="1400" b="0" strike="noStrike" spc="-1" dirty="0" smtClean="0">
                <a:solidFill>
                  <a:srgbClr val="000000"/>
                </a:solidFill>
                <a:latin typeface="Candara"/>
              </a:rPr>
              <a:t> 5 élèves décrocheurs de 3</a:t>
            </a:r>
            <a:r>
              <a:rPr lang="fr-FR" sz="1400" b="0" strike="noStrike" spc="-1" baseline="30000" dirty="0" smtClean="0">
                <a:solidFill>
                  <a:srgbClr val="000000"/>
                </a:solidFill>
                <a:latin typeface="Candara"/>
              </a:rPr>
              <a:t>ème</a:t>
            </a:r>
            <a:r>
              <a:rPr lang="fr-FR" sz="1400" b="0" strike="noStrike" spc="-1" dirty="0" smtClean="0">
                <a:solidFill>
                  <a:srgbClr val="000000"/>
                </a:solidFill>
                <a:latin typeface="Candara"/>
              </a:rPr>
              <a:t> et une élève de 4</a:t>
            </a:r>
            <a:r>
              <a:rPr lang="fr-FR" sz="1400" b="0" strike="noStrike" spc="-1" baseline="30000" dirty="0" smtClean="0">
                <a:solidFill>
                  <a:srgbClr val="000000"/>
                </a:solidFill>
                <a:latin typeface="Candara"/>
              </a:rPr>
              <a:t>ème</a:t>
            </a:r>
            <a:r>
              <a:rPr lang="fr-FR" sz="1400" b="0" strike="noStrike" spc="-1" dirty="0" smtClean="0">
                <a:solidFill>
                  <a:srgbClr val="000000"/>
                </a:solidFill>
                <a:latin typeface="Candara"/>
              </a:rPr>
              <a:t> ont effectu</a:t>
            </a:r>
            <a:r>
              <a:rPr lang="fr-FR" sz="1400" spc="-1" dirty="0" smtClean="0">
                <a:solidFill>
                  <a:srgbClr val="000000"/>
                </a:solidFill>
                <a:latin typeface="Candara"/>
              </a:rPr>
              <a:t>é des stages long afin qu’ils puissent construire leur projet professionnel en apprentissage.</a:t>
            </a:r>
          </a:p>
          <a:p>
            <a:pPr marL="576360" lvl="1" indent="-273960">
              <a:lnSpc>
                <a:spcPct val="100000"/>
              </a:lnSpc>
              <a:spcBef>
                <a:spcPts val="281"/>
              </a:spcBef>
              <a:buClr>
                <a:srgbClr val="000000"/>
              </a:buClr>
              <a:buFont typeface="Arial"/>
              <a:buChar char="•"/>
            </a:pPr>
            <a:endParaRPr lang="fr-FR" sz="1400" spc="-1" dirty="0" smtClean="0">
              <a:solidFill>
                <a:srgbClr val="000000"/>
              </a:solidFill>
              <a:latin typeface="Candara"/>
            </a:endParaRPr>
          </a:p>
          <a:p>
            <a:pPr marL="576360" lvl="1" indent="-273960">
              <a:lnSpc>
                <a:spcPct val="100000"/>
              </a:lnSpc>
              <a:spcBef>
                <a:spcPts val="281"/>
              </a:spcBef>
              <a:buClr>
                <a:srgbClr val="000000"/>
              </a:buClr>
              <a:buFont typeface="Arial"/>
              <a:buChar char="•"/>
            </a:pPr>
            <a:r>
              <a:rPr lang="fr-FR" sz="1400" spc="-1" dirty="0" smtClean="0">
                <a:solidFill>
                  <a:srgbClr val="000000"/>
                </a:solidFill>
                <a:latin typeface="Candara"/>
              </a:rPr>
              <a:t>Aménagement d’emploi du temps pour 4 élèves hyper actifs pour sauvegarder l’ambiance de travail de la classe et permettre à l’élève de travailler autrement et d’être valoriser sur des activités différentes. </a:t>
            </a:r>
          </a:p>
          <a:p>
            <a:pPr marL="576360" lvl="1" indent="-273960">
              <a:lnSpc>
                <a:spcPct val="100000"/>
              </a:lnSpc>
              <a:spcBef>
                <a:spcPts val="281"/>
              </a:spcBef>
              <a:buClr>
                <a:srgbClr val="000000"/>
              </a:buClr>
              <a:buFont typeface="Arial"/>
              <a:buChar char="•"/>
            </a:pPr>
            <a:endParaRPr lang="fr-FR" sz="1400" spc="-1" dirty="0" smtClean="0">
              <a:solidFill>
                <a:srgbClr val="000000"/>
              </a:solidFill>
              <a:latin typeface="Candara"/>
            </a:endParaRPr>
          </a:p>
          <a:p>
            <a:pPr marL="576360" lvl="1" indent="-273960">
              <a:lnSpc>
                <a:spcPct val="100000"/>
              </a:lnSpc>
              <a:spcBef>
                <a:spcPts val="281"/>
              </a:spcBef>
              <a:buClr>
                <a:srgbClr val="000000"/>
              </a:buClr>
              <a:buFont typeface="Arial"/>
              <a:buChar char="•"/>
            </a:pPr>
            <a:r>
              <a:rPr lang="fr-FR" sz="1400" spc="-1" dirty="0" smtClean="0">
                <a:solidFill>
                  <a:srgbClr val="000000"/>
                </a:solidFill>
                <a:latin typeface="Candara"/>
              </a:rPr>
              <a:t>Atelier SOS math, SOS anglais pendant le temps méridien</a:t>
            </a:r>
          </a:p>
          <a:p>
            <a:pPr marL="576360" lvl="1" indent="-273960">
              <a:lnSpc>
                <a:spcPct val="100000"/>
              </a:lnSpc>
              <a:spcBef>
                <a:spcPts val="281"/>
              </a:spcBef>
              <a:buClr>
                <a:srgbClr val="000000"/>
              </a:buClr>
              <a:buFont typeface="Arial"/>
              <a:buChar char="•"/>
            </a:pPr>
            <a:endParaRPr lang="fr-FR" sz="1400" b="0" strike="noStrike" spc="-1" dirty="0" smtClean="0">
              <a:solidFill>
                <a:srgbClr val="000000"/>
              </a:solidFill>
              <a:latin typeface="Candara"/>
            </a:endParaRPr>
          </a:p>
          <a:p>
            <a:pPr>
              <a:lnSpc>
                <a:spcPct val="100000"/>
              </a:lnSpc>
              <a:spcBef>
                <a:spcPts val="479"/>
              </a:spcBef>
            </a:pPr>
            <a:endParaRPr lang="fr-FR" sz="1400" b="0" strike="noStrike" spc="-1" dirty="0">
              <a:solidFill>
                <a:srgbClr val="073E87"/>
              </a:solidFill>
              <a:latin typeface="Candara"/>
            </a:endParaRPr>
          </a:p>
          <a:p>
            <a:pPr marL="274320" indent="-273960">
              <a:lnSpc>
                <a:spcPct val="100000"/>
              </a:lnSpc>
              <a:spcBef>
                <a:spcPts val="479"/>
              </a:spcBef>
            </a:pPr>
            <a:endParaRPr lang="fr-FR" sz="1400" b="0" strike="noStrike" spc="-1" dirty="0">
              <a:solidFill>
                <a:srgbClr val="073E87"/>
              </a:solidFill>
              <a:latin typeface="Candara"/>
            </a:endParaRPr>
          </a:p>
          <a:p>
            <a:pPr marL="274320" indent="-273960">
              <a:lnSpc>
                <a:spcPct val="100000"/>
              </a:lnSpc>
              <a:spcBef>
                <a:spcPts val="479"/>
              </a:spcBef>
            </a:pPr>
            <a:endParaRPr lang="fr-FR" sz="1400" b="0" strike="noStrike" spc="-1" dirty="0">
              <a:solidFill>
                <a:srgbClr val="073E87"/>
              </a:solidFill>
              <a:latin typeface="Candara"/>
            </a:endParaRPr>
          </a:p>
          <a:p>
            <a:pPr>
              <a:lnSpc>
                <a:spcPct val="100000"/>
              </a:lnSpc>
              <a:spcBef>
                <a:spcPts val="479"/>
              </a:spcBef>
            </a:pPr>
            <a:endParaRPr lang="fr-FR" sz="1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57158" y="214290"/>
            <a:ext cx="8424720" cy="5904360"/>
          </a:xfrm>
          <a:prstGeom prst="rect">
            <a:avLst/>
          </a:prstGeom>
          <a:noFill/>
          <a:ln>
            <a:noFill/>
          </a:ln>
        </p:spPr>
        <p:txBody>
          <a:bodyPr>
            <a:normAutofit/>
          </a:bodyPr>
          <a:lstStyle/>
          <a:p>
            <a:endParaRPr lang="fr-FR" sz="2400" b="0" strike="noStrike" spc="-1" dirty="0">
              <a:solidFill>
                <a:srgbClr val="073E87"/>
              </a:solidFill>
              <a:latin typeface="Candara"/>
            </a:endParaRPr>
          </a:p>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Implication des familles</a:t>
            </a:r>
            <a:endParaRPr lang="fr-FR" sz="2000" b="0" strike="noStrike" spc="-1" dirty="0">
              <a:solidFill>
                <a:srgbClr val="073E87"/>
              </a:solidFill>
              <a:latin typeface="Candara"/>
            </a:endParaRPr>
          </a:p>
          <a:p>
            <a:pPr>
              <a:lnSpc>
                <a:spcPct val="100000"/>
              </a:lnSpc>
              <a:spcBef>
                <a:spcPts val="300"/>
              </a:spcBef>
            </a:pPr>
            <a:endParaRPr lang="fr-FR" sz="1200" b="0" strike="noStrike" spc="-1" dirty="0">
              <a:solidFill>
                <a:srgbClr val="073E87"/>
              </a:solidFill>
              <a:latin typeface="Candara"/>
            </a:endParaRPr>
          </a:p>
          <a:p>
            <a:r>
              <a:rPr lang="fr-FR" sz="1200" b="0" strike="noStrike" spc="-1" dirty="0">
                <a:solidFill>
                  <a:srgbClr val="000000"/>
                </a:solidFill>
                <a:latin typeface="Candara"/>
              </a:rPr>
              <a:t>Plusieurs points de réflexion :</a:t>
            </a:r>
            <a:endParaRPr lang="fr-FR" sz="1200" b="0" strike="noStrike" spc="-1" dirty="0">
              <a:solidFill>
                <a:srgbClr val="073E87"/>
              </a:solidFill>
              <a:latin typeface="Candara"/>
            </a:endParaRPr>
          </a:p>
          <a:p>
            <a:endParaRPr lang="fr-FR" sz="1200" b="0" strike="noStrike" spc="-1" dirty="0">
              <a:solidFill>
                <a:srgbClr val="073E87"/>
              </a:solidFill>
              <a:latin typeface="Candara"/>
            </a:endParaRPr>
          </a:p>
          <a:p>
            <a:r>
              <a:rPr lang="fr-FR" sz="1200" b="0" strike="noStrike" spc="-1" dirty="0">
                <a:solidFill>
                  <a:srgbClr val="000000"/>
                </a:solidFill>
                <a:latin typeface="Candara"/>
              </a:rPr>
              <a:t>	- Les réunions parents professeurs ont été au nombre de </a:t>
            </a:r>
            <a:r>
              <a:rPr lang="fr-FR" sz="1200" b="0" strike="noStrike" spc="-1" dirty="0" smtClean="0">
                <a:solidFill>
                  <a:srgbClr val="000000"/>
                </a:solidFill>
                <a:latin typeface="Candara"/>
              </a:rPr>
              <a:t>3. Le passage en semestre a mis en évidence  l’inutilité de celle de fin de semestre. </a:t>
            </a:r>
            <a:r>
              <a:rPr lang="fr-FR" sz="1200" spc="-1" dirty="0" smtClean="0">
                <a:solidFill>
                  <a:srgbClr val="000000"/>
                </a:solidFill>
                <a:latin typeface="Candara"/>
              </a:rPr>
              <a:t>Elle sera placée l’année prochaine aux environs du mois de mars. Celle du 15 septembre a été plutôt positive car les parents se sont mobilisés et cela nous a permis de les alerter et d’agir en prévention.</a:t>
            </a:r>
            <a:endParaRPr lang="fr-FR" sz="1200" b="0" strike="noStrike" spc="-1" dirty="0">
              <a:solidFill>
                <a:srgbClr val="073E87"/>
              </a:solidFill>
              <a:latin typeface="Candara"/>
            </a:endParaRPr>
          </a:p>
          <a:p>
            <a:endParaRPr lang="fr-FR" sz="1200" b="0" strike="noStrike" spc="-1" dirty="0">
              <a:solidFill>
                <a:srgbClr val="073E87"/>
              </a:solidFill>
              <a:latin typeface="Candara"/>
            </a:endParaRPr>
          </a:p>
          <a:p>
            <a:r>
              <a:rPr lang="fr-FR" sz="1200" b="0" strike="noStrike" spc="-1" dirty="0">
                <a:solidFill>
                  <a:srgbClr val="000000"/>
                </a:solidFill>
                <a:latin typeface="Candara"/>
              </a:rPr>
              <a:t>	- Dès la première réunion parents professeurs, plus de 40 familles, dont les enfants posaient des problèmes de travail et/ou de comportement, ont été convoquées par le professeur principal puis par la direction si nécessaire.</a:t>
            </a:r>
            <a:endParaRPr lang="fr-FR" sz="1200" b="0" strike="noStrike" spc="-1" dirty="0">
              <a:solidFill>
                <a:srgbClr val="073E87"/>
              </a:solidFill>
              <a:latin typeface="Candara"/>
            </a:endParaRPr>
          </a:p>
          <a:p>
            <a:r>
              <a:rPr lang="fr-FR" sz="1200" b="0" strike="noStrike" spc="-1" dirty="0">
                <a:solidFill>
                  <a:srgbClr val="000000"/>
                </a:solidFill>
                <a:latin typeface="Candara"/>
              </a:rPr>
              <a:t>	</a:t>
            </a:r>
            <a:endParaRPr lang="fr-FR" sz="1200" b="0" strike="noStrike" spc="-1" dirty="0">
              <a:solidFill>
                <a:srgbClr val="073E87"/>
              </a:solidFill>
              <a:latin typeface="Candara"/>
            </a:endParaRPr>
          </a:p>
          <a:p>
            <a:r>
              <a:rPr lang="fr-FR" sz="1200" b="0" strike="noStrike" spc="-1" dirty="0" smtClean="0">
                <a:solidFill>
                  <a:srgbClr val="000000"/>
                </a:solidFill>
                <a:latin typeface="Candara"/>
              </a:rPr>
              <a:t>Le </a:t>
            </a:r>
            <a:r>
              <a:rPr lang="fr-FR" sz="1200" b="0" strike="noStrike" spc="-1" dirty="0">
                <a:solidFill>
                  <a:srgbClr val="000000"/>
                </a:solidFill>
                <a:latin typeface="Candara"/>
              </a:rPr>
              <a:t>manque d’investissement de plusieurs familles dans la scolarité de leurs enfants </a:t>
            </a:r>
            <a:r>
              <a:rPr lang="fr-FR" sz="1200" b="0" strike="noStrike" spc="-1" dirty="0" smtClean="0">
                <a:solidFill>
                  <a:srgbClr val="000000"/>
                </a:solidFill>
                <a:latin typeface="Candara"/>
              </a:rPr>
              <a:t>reste criant. Le travail personnel de l’élève est très problématique et devra faire l’objet d’une attention particulière.</a:t>
            </a:r>
            <a:endParaRPr lang="fr-FR" sz="1200" b="0" strike="noStrike" spc="-1" dirty="0">
              <a:solidFill>
                <a:srgbClr val="073E87"/>
              </a:solidFill>
              <a:latin typeface="Candara"/>
            </a:endParaRPr>
          </a:p>
        </p:txBody>
      </p:sp>
      <p:graphicFrame>
        <p:nvGraphicFramePr>
          <p:cNvPr id="3" name="Tableau 2"/>
          <p:cNvGraphicFramePr>
            <a:graphicFrameLocks noGrp="1"/>
          </p:cNvGraphicFramePr>
          <p:nvPr/>
        </p:nvGraphicFramePr>
        <p:xfrm>
          <a:off x="357158" y="3857628"/>
          <a:ext cx="3429024" cy="1857389"/>
        </p:xfrm>
        <a:graphic>
          <a:graphicData uri="http://schemas.openxmlformats.org/drawingml/2006/table">
            <a:tbl>
              <a:tblPr/>
              <a:tblGrid>
                <a:gridCol w="1227860"/>
                <a:gridCol w="1138017"/>
                <a:gridCol w="1063147"/>
              </a:tblGrid>
              <a:tr h="619129">
                <a:tc>
                  <a:txBody>
                    <a:bodyPr/>
                    <a:lstStyle/>
                    <a:p>
                      <a:pPr algn="ctr" fontAlgn="ctr"/>
                      <a:r>
                        <a:rPr lang="fr-FR" sz="1100" b="1" i="0" u="none" strike="noStrike">
                          <a:solidFill>
                            <a:srgbClr val="000000"/>
                          </a:solidFill>
                          <a:latin typeface="Calibri"/>
                        </a:rPr>
                        <a:t>Niveaux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000000"/>
                          </a:solidFill>
                          <a:latin typeface="Calibri"/>
                        </a:rPr>
                        <a:t>Pourcentage 2018-2019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000000"/>
                          </a:solidFill>
                          <a:latin typeface="Calibri"/>
                        </a:rPr>
                        <a:t>Pourcentage 2017-2018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565">
                <a:tc>
                  <a:txBody>
                    <a:bodyPr/>
                    <a:lstStyle/>
                    <a:p>
                      <a:pPr algn="ctr" fontAlgn="ctr"/>
                      <a:r>
                        <a:rPr lang="fr-FR" sz="1100" b="1" i="0" u="none" strike="noStrike">
                          <a:solidFill>
                            <a:srgbClr val="000000"/>
                          </a:solidFill>
                          <a:latin typeface="Calibri"/>
                        </a:rPr>
                        <a:t>3ème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565">
                <a:tc>
                  <a:txBody>
                    <a:bodyPr/>
                    <a:lstStyle/>
                    <a:p>
                      <a:pPr algn="ctr" fontAlgn="ctr"/>
                      <a:r>
                        <a:rPr lang="fr-FR" sz="1100" b="1" i="0" u="none" strike="noStrike">
                          <a:solidFill>
                            <a:srgbClr val="000000"/>
                          </a:solidFill>
                          <a:latin typeface="Calibri"/>
                        </a:rPr>
                        <a:t>4ème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565">
                <a:tc>
                  <a:txBody>
                    <a:bodyPr/>
                    <a:lstStyle/>
                    <a:p>
                      <a:pPr algn="ctr" fontAlgn="ctr"/>
                      <a:r>
                        <a:rPr lang="fr-FR" sz="1100" b="1" i="0" u="none" strike="noStrike">
                          <a:solidFill>
                            <a:srgbClr val="000000"/>
                          </a:solidFill>
                          <a:latin typeface="Calibri"/>
                        </a:rPr>
                        <a:t>5ème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565">
                <a:tc>
                  <a:txBody>
                    <a:bodyPr/>
                    <a:lstStyle/>
                    <a:p>
                      <a:pPr algn="ctr" fontAlgn="ctr"/>
                      <a:r>
                        <a:rPr lang="fr-FR" sz="1100" b="1" i="0" u="none" strike="noStrike">
                          <a:solidFill>
                            <a:srgbClr val="000000"/>
                          </a:solidFill>
                          <a:latin typeface="Calibri"/>
                        </a:rPr>
                        <a:t>6ème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Graphique 3"/>
          <p:cNvGraphicFramePr/>
          <p:nvPr/>
        </p:nvGraphicFramePr>
        <p:xfrm>
          <a:off x="4000496" y="3500438"/>
          <a:ext cx="4929190" cy="31718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
          <p:cNvGraphicFramePr/>
          <p:nvPr/>
        </p:nvGraphicFramePr>
        <p:xfrm>
          <a:off x="857160" y="2214720"/>
          <a:ext cx="7407720" cy="3627120"/>
        </p:xfrm>
        <a:graphic>
          <a:graphicData uri="http://schemas.openxmlformats.org/drawingml/2006/table">
            <a:tbl>
              <a:tblPr/>
              <a:tblGrid>
                <a:gridCol w="1058040"/>
                <a:gridCol w="1058040"/>
                <a:gridCol w="1058040"/>
                <a:gridCol w="1058040"/>
                <a:gridCol w="1058040"/>
                <a:gridCol w="1058040"/>
                <a:gridCol w="1059480"/>
              </a:tblGrid>
              <a:tr h="1006200">
                <a:tc>
                  <a:txBody>
                    <a:bodyPr/>
                    <a:lstStyle/>
                    <a:p>
                      <a:endParaRPr lang="fr-FR" dirty="0"/>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a:solidFill>
                            <a:srgbClr val="000000"/>
                          </a:solidFill>
                          <a:latin typeface="Candara"/>
                        </a:rPr>
                        <a:t>Effectifs globaux</a:t>
                      </a: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err="1">
                          <a:solidFill>
                            <a:srgbClr val="000000"/>
                          </a:solidFill>
                          <a:latin typeface="Candara"/>
                        </a:rPr>
                        <a:t>Nbre</a:t>
                      </a:r>
                      <a:r>
                        <a:rPr lang="fr-FR" sz="1600" b="1" strike="noStrike" spc="-1" dirty="0">
                          <a:solidFill>
                            <a:srgbClr val="000000"/>
                          </a:solidFill>
                          <a:latin typeface="Candara"/>
                        </a:rPr>
                        <a:t> de divisions 6</a:t>
                      </a:r>
                      <a:r>
                        <a:rPr lang="fr-FR" sz="1600" b="1" strike="noStrike" spc="-1" baseline="30000" dirty="0">
                          <a:solidFill>
                            <a:srgbClr val="000000"/>
                          </a:solidFill>
                          <a:latin typeface="Candara"/>
                        </a:rPr>
                        <a:t>ème</a:t>
                      </a:r>
                      <a:endParaRPr lang="fr-FR" sz="1600" b="1" strike="noStrike" spc="-1" dirty="0">
                        <a:latin typeface="Arial"/>
                      </a:endParaRPr>
                    </a:p>
                    <a:p>
                      <a:pPr algn="ctr">
                        <a:lnSpc>
                          <a:spcPct val="100000"/>
                        </a:lnSpc>
                      </a:pP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err="1">
                          <a:solidFill>
                            <a:srgbClr val="000000"/>
                          </a:solidFill>
                          <a:latin typeface="Candara"/>
                        </a:rPr>
                        <a:t>Nbre</a:t>
                      </a:r>
                      <a:r>
                        <a:rPr lang="fr-FR" sz="1600" b="1" strike="noStrike" spc="-1" dirty="0">
                          <a:solidFill>
                            <a:srgbClr val="000000"/>
                          </a:solidFill>
                          <a:latin typeface="Candara"/>
                        </a:rPr>
                        <a:t> de divisions</a:t>
                      </a:r>
                      <a:endParaRPr lang="fr-FR" sz="1600" b="1" strike="noStrike" spc="-1" dirty="0">
                        <a:latin typeface="Arial"/>
                      </a:endParaRPr>
                    </a:p>
                    <a:p>
                      <a:pPr algn="ctr">
                        <a:lnSpc>
                          <a:spcPct val="100000"/>
                        </a:lnSpc>
                      </a:pPr>
                      <a:r>
                        <a:rPr lang="fr-FR" sz="1600" b="1" strike="noStrike" spc="-1" dirty="0">
                          <a:solidFill>
                            <a:srgbClr val="000000"/>
                          </a:solidFill>
                          <a:latin typeface="Candara"/>
                        </a:rPr>
                        <a:t>5</a:t>
                      </a:r>
                      <a:r>
                        <a:rPr lang="fr-FR" sz="1600" b="1" strike="noStrike" spc="-1" baseline="30000" dirty="0">
                          <a:solidFill>
                            <a:srgbClr val="000000"/>
                          </a:solidFill>
                          <a:latin typeface="Candara"/>
                        </a:rPr>
                        <a:t>ème</a:t>
                      </a: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err="1">
                          <a:solidFill>
                            <a:srgbClr val="000000"/>
                          </a:solidFill>
                          <a:latin typeface="Candara"/>
                        </a:rPr>
                        <a:t>Nbre</a:t>
                      </a:r>
                      <a:r>
                        <a:rPr lang="fr-FR" sz="1600" b="1" strike="noStrike" spc="-1" dirty="0">
                          <a:solidFill>
                            <a:srgbClr val="000000"/>
                          </a:solidFill>
                          <a:latin typeface="Candara"/>
                        </a:rPr>
                        <a:t> de divisions</a:t>
                      </a:r>
                      <a:endParaRPr lang="fr-FR" sz="1600" b="1" strike="noStrike" spc="-1" dirty="0">
                        <a:latin typeface="Arial"/>
                      </a:endParaRPr>
                    </a:p>
                    <a:p>
                      <a:pPr algn="ctr">
                        <a:lnSpc>
                          <a:spcPct val="100000"/>
                        </a:lnSpc>
                      </a:pPr>
                      <a:r>
                        <a:rPr lang="fr-FR" sz="1600" b="1" strike="noStrike" spc="-1" dirty="0">
                          <a:solidFill>
                            <a:srgbClr val="000000"/>
                          </a:solidFill>
                          <a:latin typeface="Candara"/>
                        </a:rPr>
                        <a:t>4</a:t>
                      </a:r>
                      <a:r>
                        <a:rPr lang="fr-FR" sz="1600" b="1" strike="noStrike" spc="-1" baseline="30000" dirty="0">
                          <a:solidFill>
                            <a:srgbClr val="000000"/>
                          </a:solidFill>
                          <a:latin typeface="Candara"/>
                        </a:rPr>
                        <a:t>ème</a:t>
                      </a:r>
                      <a:endParaRPr lang="fr-FR" sz="1600" b="1" strike="noStrike" spc="-1" dirty="0">
                        <a:latin typeface="Arial"/>
                      </a:endParaRPr>
                    </a:p>
                    <a:p>
                      <a:pPr algn="ctr">
                        <a:lnSpc>
                          <a:spcPct val="100000"/>
                        </a:lnSpc>
                      </a:pP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err="1">
                          <a:solidFill>
                            <a:srgbClr val="000000"/>
                          </a:solidFill>
                          <a:latin typeface="Candara"/>
                        </a:rPr>
                        <a:t>Nbre</a:t>
                      </a:r>
                      <a:r>
                        <a:rPr lang="fr-FR" sz="1600" b="1" strike="noStrike" spc="-1" dirty="0">
                          <a:solidFill>
                            <a:srgbClr val="000000"/>
                          </a:solidFill>
                          <a:latin typeface="Candara"/>
                        </a:rPr>
                        <a:t> de divisions 3</a:t>
                      </a:r>
                      <a:r>
                        <a:rPr lang="fr-FR" sz="1600" b="1" strike="noStrike" spc="-1" baseline="30000" dirty="0">
                          <a:solidFill>
                            <a:srgbClr val="000000"/>
                          </a:solidFill>
                          <a:latin typeface="Candara"/>
                        </a:rPr>
                        <a:t>ème</a:t>
                      </a:r>
                      <a:endParaRPr lang="fr-FR" sz="1600" b="1" strike="noStrike" spc="-1" dirty="0">
                        <a:latin typeface="Arial"/>
                      </a:endParaRPr>
                    </a:p>
                    <a:p>
                      <a:pPr algn="ctr">
                        <a:lnSpc>
                          <a:spcPct val="100000"/>
                        </a:lnSpc>
                      </a:pP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1" strike="noStrike" spc="-1" dirty="0" err="1">
                          <a:solidFill>
                            <a:srgbClr val="000000"/>
                          </a:solidFill>
                          <a:latin typeface="Candara"/>
                        </a:rPr>
                        <a:t>Nbre</a:t>
                      </a:r>
                      <a:r>
                        <a:rPr lang="fr-FR" sz="1600" b="1" strike="noStrike" spc="-1" dirty="0">
                          <a:solidFill>
                            <a:srgbClr val="000000"/>
                          </a:solidFill>
                          <a:latin typeface="Candara"/>
                        </a:rPr>
                        <a:t> d’élèves en ULIS</a:t>
                      </a:r>
                      <a:endParaRPr lang="fr-FR" sz="16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1" strike="noStrike" spc="-1" dirty="0">
                          <a:solidFill>
                            <a:srgbClr val="000000"/>
                          </a:solidFill>
                          <a:latin typeface="Candara"/>
                        </a:rPr>
                        <a:t>2015-2016</a:t>
                      </a:r>
                      <a:endParaRPr lang="fr-FR" sz="18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708</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7</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8</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12</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1" strike="noStrike" spc="-1" dirty="0">
                          <a:solidFill>
                            <a:srgbClr val="000000"/>
                          </a:solidFill>
                          <a:latin typeface="Candara"/>
                        </a:rPr>
                        <a:t>2016-2017</a:t>
                      </a:r>
                      <a:endParaRPr lang="fr-FR" sz="18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677</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7</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7</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2000" b="0" strike="noStrike" spc="-1">
                          <a:solidFill>
                            <a:srgbClr val="000000"/>
                          </a:solidFill>
                          <a:latin typeface="Candara"/>
                        </a:rPr>
                        <a:t>12</a:t>
                      </a:r>
                      <a:endParaRPr lang="fr-FR" sz="20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1" strike="noStrike" spc="-1" dirty="0">
                          <a:solidFill>
                            <a:srgbClr val="000000"/>
                          </a:solidFill>
                          <a:latin typeface="Candara"/>
                        </a:rPr>
                        <a:t>2017-2018</a:t>
                      </a:r>
                      <a:endParaRPr lang="fr-FR" sz="1800" b="1"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681</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7</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7</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pPr>
                      <a:r>
                        <a:rPr lang="fr-FR" sz="2000" b="0" strike="noStrike" spc="-1" dirty="0">
                          <a:solidFill>
                            <a:srgbClr val="000000"/>
                          </a:solidFill>
                          <a:latin typeface="Candara"/>
                        </a:rPr>
                        <a:t>12</a:t>
                      </a:r>
                      <a:endParaRPr lang="fr-FR" sz="2000" b="0" strike="noStrike" spc="-1" dirty="0">
                        <a:latin typeface="Arial"/>
                      </a:endParaRPr>
                    </a:p>
                  </a:txBody>
                  <a:tcPr marL="95760" marR="95760">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noFill/>
                  </a:tcPr>
                </a:tc>
              </a:tr>
              <a:tr h="549000">
                <a:tc>
                  <a:txBody>
                    <a:bodyPr/>
                    <a:lstStyle/>
                    <a:p>
                      <a:pPr algn="ctr">
                        <a:lnSpc>
                          <a:spcPct val="100000"/>
                        </a:lnSpc>
                      </a:pPr>
                      <a:r>
                        <a:rPr lang="fr-FR" sz="1800" b="1" strike="noStrike" spc="-1" dirty="0" smtClean="0">
                          <a:solidFill>
                            <a:srgbClr val="000000"/>
                          </a:solidFill>
                          <a:latin typeface="Candara"/>
                        </a:rPr>
                        <a:t>2018-2019</a:t>
                      </a:r>
                      <a:endParaRPr lang="fr-FR" sz="1800" b="1" strike="noStrike" spc="-1" dirty="0">
                        <a:latin typeface="Arial"/>
                      </a:endParaRPr>
                    </a:p>
                  </a:txBody>
                  <a:tcPr marL="95760" marR="95760">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smtClean="0">
                          <a:solidFill>
                            <a:srgbClr val="000000"/>
                          </a:solidFill>
                          <a:latin typeface="Candara"/>
                        </a:rPr>
                        <a:t>695</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7</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7</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6</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noFill/>
                  </a:tcPr>
                </a:tc>
                <a:tc>
                  <a:txBody>
                    <a:bodyPr/>
                    <a:lstStyle/>
                    <a:p>
                      <a:pPr algn="ctr">
                        <a:lnSpc>
                          <a:spcPct val="100000"/>
                        </a:lnSpc>
                      </a:pPr>
                      <a:r>
                        <a:rPr lang="fr-FR" sz="2000" b="0" strike="noStrike" spc="-1" dirty="0">
                          <a:solidFill>
                            <a:srgbClr val="000000"/>
                          </a:solidFill>
                          <a:latin typeface="Candara"/>
                        </a:rPr>
                        <a:t>12</a:t>
                      </a:r>
                      <a:endParaRPr lang="fr-FR" sz="2000" b="0" strike="noStrike" spc="-1" dirty="0">
                        <a:latin typeface="Arial"/>
                      </a:endParaRPr>
                    </a:p>
                  </a:txBody>
                  <a:tcPr marL="95760" marR="95760">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noFill/>
                  </a:tcPr>
                </a:tc>
              </a:tr>
            </a:tbl>
          </a:graphicData>
        </a:graphic>
      </p:graphicFrame>
      <p:sp>
        <p:nvSpPr>
          <p:cNvPr id="106" name="TextShape 2"/>
          <p:cNvSpPr txBox="1"/>
          <p:nvPr/>
        </p:nvSpPr>
        <p:spPr>
          <a:xfrm>
            <a:off x="3990960" y="6250320"/>
            <a:ext cx="1161360" cy="364680"/>
          </a:xfrm>
          <a:prstGeom prst="rect">
            <a:avLst/>
          </a:prstGeom>
          <a:noFill/>
          <a:ln>
            <a:noFill/>
          </a:ln>
        </p:spPr>
        <p:txBody>
          <a:bodyPr anchor="ctr"/>
          <a:lstStyle/>
          <a:p>
            <a:endParaRPr lang="fr-FR" sz="2400" b="0" strike="noStrike" spc="-1">
              <a:latin typeface="Times New Roman"/>
            </a:endParaRPr>
          </a:p>
        </p:txBody>
      </p:sp>
      <p:sp>
        <p:nvSpPr>
          <p:cNvPr id="107" name="TextShape 3"/>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a:latin typeface="Candara"/>
              </a:rPr>
              <a:t>Evolution des effectifs</a:t>
            </a:r>
            <a:endParaRPr lang="fr-FR" sz="2800" b="1" strike="noStrike" spc="-1" dirty="0">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500040" y="642960"/>
            <a:ext cx="8208720" cy="5214600"/>
          </a:xfrm>
          <a:prstGeom prst="rect">
            <a:avLst/>
          </a:prstGeom>
          <a:noFill/>
          <a:ln>
            <a:noFill/>
          </a:ln>
        </p:spPr>
        <p:txBody>
          <a:bodyPr>
            <a:normAutofit/>
          </a:bodyPr>
          <a:lstStyle/>
          <a:p>
            <a:endParaRPr lang="fr-FR" sz="2400" b="0" strike="noStrike" spc="-1" dirty="0">
              <a:solidFill>
                <a:srgbClr val="073E87"/>
              </a:solidFill>
              <a:latin typeface="Candara"/>
            </a:endParaRPr>
          </a:p>
          <a:p>
            <a:pPr marL="353880" lvl="3" indent="-353520">
              <a:lnSpc>
                <a:spcPct val="80000"/>
              </a:lnSpc>
              <a:spcBef>
                <a:spcPts val="400"/>
              </a:spcBef>
              <a:buClr>
                <a:srgbClr val="000000"/>
              </a:buClr>
              <a:buSzPct val="68000"/>
              <a:buFont typeface="Wingdings" charset="2"/>
              <a:buChar char=""/>
            </a:pPr>
            <a:r>
              <a:rPr lang="fr-FR" sz="2000" b="1" u="sng" strike="noStrike" spc="-1" dirty="0">
                <a:solidFill>
                  <a:srgbClr val="000000"/>
                </a:solidFill>
                <a:uFillTx/>
                <a:latin typeface="Candara"/>
              </a:rPr>
              <a:t>Evolution des pratiques pédagogiques </a:t>
            </a:r>
            <a:r>
              <a:rPr lang="fr-FR" sz="2000" b="1" u="sng" strike="noStrike" spc="-1" dirty="0" smtClean="0">
                <a:solidFill>
                  <a:srgbClr val="000000"/>
                </a:solidFill>
                <a:uFillTx/>
                <a:latin typeface="Candara"/>
              </a:rPr>
              <a:t>et du numérique</a:t>
            </a:r>
            <a:endParaRPr lang="fr-FR" sz="2000" b="0" strike="noStrike" spc="-1" dirty="0">
              <a:solidFill>
                <a:srgbClr val="073E87"/>
              </a:solidFill>
              <a:latin typeface="Candara"/>
            </a:endParaRPr>
          </a:p>
          <a:p>
            <a:endParaRPr lang="fr-FR" sz="2000" b="0" strike="noStrike" spc="-1" dirty="0">
              <a:solidFill>
                <a:srgbClr val="073E87"/>
              </a:solidFill>
              <a:latin typeface="Candara"/>
            </a:endParaRPr>
          </a:p>
          <a:p>
            <a:pPr marL="893763"/>
            <a:r>
              <a:rPr lang="fr-FR" sz="1500" b="0" strike="noStrike" spc="-1" dirty="0" smtClean="0">
                <a:solidFill>
                  <a:srgbClr val="000000"/>
                </a:solidFill>
                <a:latin typeface="Candara"/>
              </a:rPr>
              <a:t>-  Le taux </a:t>
            </a:r>
            <a:r>
              <a:rPr lang="fr-FR" sz="1500" b="0" strike="noStrike" spc="-1" dirty="0">
                <a:solidFill>
                  <a:srgbClr val="000000"/>
                </a:solidFill>
                <a:latin typeface="Candara"/>
              </a:rPr>
              <a:t>d’occupation des salles informatiques a été d’environ 60%. Toutes les disciplines sont concernées par leur utilisation.</a:t>
            </a:r>
            <a:endParaRPr lang="fr-FR" sz="1500" b="0" strike="noStrike" spc="-1" dirty="0">
              <a:solidFill>
                <a:srgbClr val="073E87"/>
              </a:solidFill>
              <a:latin typeface="Candara"/>
            </a:endParaRPr>
          </a:p>
          <a:p>
            <a:pPr marL="893763"/>
            <a:endParaRPr lang="fr-FR" sz="1500" b="0" strike="noStrike" spc="-1" dirty="0">
              <a:solidFill>
                <a:srgbClr val="073E87"/>
              </a:solidFill>
              <a:latin typeface="Candara"/>
            </a:endParaRPr>
          </a:p>
          <a:p>
            <a:pPr marL="893763" lvl="4">
              <a:lnSpc>
                <a:spcPct val="80000"/>
              </a:lnSpc>
              <a:spcBef>
                <a:spcPts val="400"/>
              </a:spcBef>
              <a:buClr>
                <a:srgbClr val="000000"/>
              </a:buClr>
              <a:buSzPct val="68000"/>
              <a:buFontTx/>
              <a:buChar char="-"/>
            </a:pPr>
            <a:r>
              <a:rPr lang="fr-FR" sz="1500" b="0" strike="noStrike" spc="-1" dirty="0" smtClean="0">
                <a:solidFill>
                  <a:srgbClr val="000000"/>
                </a:solidFill>
                <a:latin typeface="Candara"/>
              </a:rPr>
              <a:t>  4 COGNI’CLASSES de 6</a:t>
            </a:r>
            <a:r>
              <a:rPr lang="fr-FR" sz="1500" b="0" strike="noStrike" spc="-1" baseline="30000" dirty="0" smtClean="0">
                <a:solidFill>
                  <a:srgbClr val="000000"/>
                </a:solidFill>
                <a:latin typeface="Candara"/>
              </a:rPr>
              <a:t>ème</a:t>
            </a:r>
            <a:r>
              <a:rPr lang="fr-FR" sz="1500" b="0" strike="noStrike" spc="-1" dirty="0" smtClean="0">
                <a:solidFill>
                  <a:srgbClr val="000000"/>
                </a:solidFill>
                <a:latin typeface="Candara"/>
              </a:rPr>
              <a:t> ont </a:t>
            </a:r>
            <a:r>
              <a:rPr lang="fr-FR" sz="1500" spc="-1" dirty="0" smtClean="0">
                <a:solidFill>
                  <a:srgbClr val="000000"/>
                </a:solidFill>
                <a:latin typeface="Candara"/>
              </a:rPr>
              <a:t>été mises en place. L’expérience a été positive et a permis des développer des outils comme la fiche de lecture qui seront réemployées l’an prochaine pour l’ensemble des classes. Les enseignants investis dans cet expérimentation ont été dotés de 8 tablettes numériques supports de leur pédagogie.</a:t>
            </a:r>
          </a:p>
          <a:p>
            <a:pPr marL="893763"/>
            <a:endParaRPr lang="fr-FR" sz="1500" b="0" strike="noStrike" spc="-1" dirty="0">
              <a:solidFill>
                <a:srgbClr val="073E87"/>
              </a:solidFill>
              <a:latin typeface="Candara"/>
            </a:endParaRPr>
          </a:p>
          <a:p>
            <a:pPr marL="893763" lvl="4">
              <a:lnSpc>
                <a:spcPct val="80000"/>
              </a:lnSpc>
              <a:spcBef>
                <a:spcPts val="400"/>
              </a:spcBef>
              <a:buClr>
                <a:srgbClr val="000000"/>
              </a:buClr>
              <a:buSzPct val="68000"/>
            </a:pPr>
            <a:r>
              <a:rPr lang="fr-FR" sz="1500" b="0" strike="noStrike" spc="-1" dirty="0" smtClean="0">
                <a:solidFill>
                  <a:srgbClr val="000000"/>
                </a:solidFill>
                <a:latin typeface="Candara"/>
              </a:rPr>
              <a:t>- La </a:t>
            </a:r>
            <a:r>
              <a:rPr lang="fr-FR" sz="1500" b="0" strike="noStrike" spc="-1" dirty="0">
                <a:solidFill>
                  <a:srgbClr val="000000"/>
                </a:solidFill>
                <a:latin typeface="Candara"/>
              </a:rPr>
              <a:t>découverte par ERASMUS des systèmes éducatifs Européens a permis d’apporter un regard différent notamment sur les outils numériques</a:t>
            </a:r>
            <a:r>
              <a:rPr lang="fr-FR" sz="1500" b="0" strike="noStrike" spc="-1" dirty="0" smtClean="0">
                <a:solidFill>
                  <a:srgbClr val="000000"/>
                </a:solidFill>
                <a:latin typeface="Candara"/>
              </a:rPr>
              <a:t>.</a:t>
            </a:r>
          </a:p>
          <a:p>
            <a:pPr marL="893763" lvl="4">
              <a:lnSpc>
                <a:spcPct val="80000"/>
              </a:lnSpc>
              <a:spcBef>
                <a:spcPts val="400"/>
              </a:spcBef>
              <a:buClr>
                <a:srgbClr val="000000"/>
              </a:buClr>
              <a:buSzPct val="68000"/>
              <a:buFont typeface="Wingdings" charset="2"/>
              <a:buChar char=""/>
            </a:pPr>
            <a:endParaRPr lang="fr-FR" sz="1500" spc="-1" dirty="0" smtClean="0">
              <a:solidFill>
                <a:srgbClr val="000000"/>
              </a:solidFill>
              <a:latin typeface="Candara"/>
            </a:endParaRPr>
          </a:p>
          <a:p>
            <a:pPr marL="893763" lvl="4">
              <a:lnSpc>
                <a:spcPct val="80000"/>
              </a:lnSpc>
              <a:spcBef>
                <a:spcPts val="400"/>
              </a:spcBef>
              <a:buClr>
                <a:srgbClr val="000000"/>
              </a:buClr>
              <a:buSzPct val="68000"/>
              <a:buFontTx/>
              <a:buChar char="-"/>
            </a:pPr>
            <a:r>
              <a:rPr lang="fr-FR" sz="1500" spc="-1" dirty="0" smtClean="0">
                <a:latin typeface="Candara"/>
              </a:rPr>
              <a:t> En mathématiques, un atelier mini-profs a été réalisé afin d’aider les élèves à mieux appréhender les leçons. </a:t>
            </a:r>
          </a:p>
          <a:p>
            <a:pPr marL="893763" lvl="4">
              <a:lnSpc>
                <a:spcPct val="80000"/>
              </a:lnSpc>
              <a:spcBef>
                <a:spcPts val="400"/>
              </a:spcBef>
              <a:buClr>
                <a:srgbClr val="000000"/>
              </a:buClr>
              <a:buSzPct val="68000"/>
              <a:buFontTx/>
              <a:buChar char="-"/>
            </a:pPr>
            <a:endParaRPr lang="fr-FR" sz="1500" spc="-1" dirty="0" smtClean="0">
              <a:latin typeface="Candara"/>
            </a:endParaRPr>
          </a:p>
          <a:p>
            <a:pPr marL="893763" lvl="4">
              <a:lnSpc>
                <a:spcPct val="80000"/>
              </a:lnSpc>
              <a:spcBef>
                <a:spcPts val="400"/>
              </a:spcBef>
              <a:buClr>
                <a:srgbClr val="000000"/>
              </a:buClr>
              <a:buSzPct val="68000"/>
              <a:buFontTx/>
              <a:buChar char="-"/>
            </a:pPr>
            <a:r>
              <a:rPr lang="fr-FR" sz="1500" spc="-1" dirty="0" smtClean="0">
                <a:latin typeface="Candara"/>
              </a:rPr>
              <a:t> Des enseignants ont </a:t>
            </a:r>
            <a:r>
              <a:rPr lang="fr-FR" sz="1500" strike="noStrike" spc="-1" dirty="0" smtClean="0">
                <a:latin typeface="Candara"/>
              </a:rPr>
              <a:t> été formés à la classe inversée et pourront dès la rentrée mettre en place ce type de pédagogie.</a:t>
            </a:r>
          </a:p>
          <a:p>
            <a:pPr marL="893763" lvl="4">
              <a:lnSpc>
                <a:spcPct val="80000"/>
              </a:lnSpc>
              <a:spcBef>
                <a:spcPts val="400"/>
              </a:spcBef>
              <a:buClr>
                <a:srgbClr val="000000"/>
              </a:buClr>
              <a:buSzPct val="68000"/>
              <a:buFontTx/>
              <a:buChar char="-"/>
            </a:pPr>
            <a:endParaRPr lang="fr-FR" sz="1500" strike="noStrike" spc="-1" dirty="0" smtClean="0">
              <a:latin typeface="Candara"/>
            </a:endParaRPr>
          </a:p>
          <a:p>
            <a:pPr marL="893763" lvl="4">
              <a:lnSpc>
                <a:spcPct val="80000"/>
              </a:lnSpc>
              <a:spcBef>
                <a:spcPts val="400"/>
              </a:spcBef>
              <a:buClr>
                <a:srgbClr val="000000"/>
              </a:buClr>
              <a:buSzPct val="68000"/>
            </a:pPr>
            <a:endParaRPr lang="fr-FR" sz="1500" b="0" strike="noStrike" spc="-1" dirty="0">
              <a:solidFill>
                <a:srgbClr val="073E87"/>
              </a:solidFill>
              <a:latin typeface="Candara"/>
            </a:endParaRPr>
          </a:p>
          <a:p>
            <a:pPr marL="893763"/>
            <a:endParaRPr lang="fr-FR" sz="1500" b="0" strike="noStrike" spc="-1" dirty="0">
              <a:solidFill>
                <a:srgbClr val="073E87"/>
              </a:solidFill>
              <a:latin typeface="Candara"/>
            </a:endParaRPr>
          </a:p>
          <a:p>
            <a:pPr marL="893763"/>
            <a:endParaRPr lang="fr-FR" sz="1500" b="0" strike="noStrike" spc="-1" dirty="0">
              <a:solidFill>
                <a:srgbClr val="073E87"/>
              </a:solidFill>
              <a:latin typeface="Candara"/>
            </a:endParaRPr>
          </a:p>
          <a:p>
            <a:endParaRPr lang="fr-FR" sz="1500" b="0" strike="noStrike" spc="-1" dirty="0">
              <a:solidFill>
                <a:srgbClr val="073E87"/>
              </a:solidFill>
              <a:latin typeface="Candar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57120" y="428760"/>
            <a:ext cx="8352720" cy="3826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marL="0" lvl="1">
              <a:lnSpc>
                <a:spcPct val="80000"/>
              </a:lnSpc>
              <a:spcBef>
                <a:spcPts val="400"/>
              </a:spcBef>
              <a:buClr>
                <a:srgbClr val="000000"/>
              </a:buClr>
              <a:buFont typeface="Wingdings" pitchFamily="2" charset="2"/>
              <a:buChar char="ü"/>
            </a:pPr>
            <a:r>
              <a:rPr lang="fr-FR" sz="2000" b="1" strike="noStrike" spc="-1" dirty="0" smtClean="0">
                <a:uFillTx/>
                <a:latin typeface="Lucida Sans Unicode"/>
                <a:ea typeface="Lucida Sans Unicode"/>
              </a:rPr>
              <a:t> Les actions pédagogiques et culturelles </a:t>
            </a:r>
            <a:endParaRPr lang="fr-FR" sz="2000" b="0" strike="noStrike" spc="-1" dirty="0">
              <a:latin typeface="Arial"/>
            </a:endParaRPr>
          </a:p>
        </p:txBody>
      </p:sp>
      <p:sp>
        <p:nvSpPr>
          <p:cNvPr id="160" name="CustomShape 2"/>
          <p:cNvSpPr/>
          <p:nvPr/>
        </p:nvSpPr>
        <p:spPr>
          <a:xfrm>
            <a:off x="571320" y="785880"/>
            <a:ext cx="8072280" cy="54673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marL="285840" indent="-285480">
              <a:lnSpc>
                <a:spcPct val="80000"/>
              </a:lnSpc>
              <a:spcBef>
                <a:spcPts val="400"/>
              </a:spcBef>
            </a:pPr>
            <a:r>
              <a:rPr lang="fr-FR" sz="1800" b="1" strike="noStrike" spc="-1" dirty="0">
                <a:latin typeface="Lucida Sans Unicode"/>
                <a:ea typeface="Lucida Sans Unicode"/>
              </a:rPr>
              <a:t>	</a:t>
            </a:r>
            <a:endParaRPr lang="fr-FR" sz="1800" b="1" strike="noStrike" spc="-1" dirty="0" smtClean="0">
              <a:latin typeface="Lucida Sans Unicode"/>
              <a:ea typeface="Lucida Sans Unicode"/>
            </a:endParaRPr>
          </a:p>
          <a:p>
            <a:pPr marL="285840" indent="-285480">
              <a:lnSpc>
                <a:spcPct val="80000"/>
              </a:lnSpc>
              <a:spcBef>
                <a:spcPts val="400"/>
              </a:spcBef>
            </a:pPr>
            <a:r>
              <a:rPr lang="fr-FR" sz="1600" b="1" strike="noStrike" spc="-1" dirty="0" smtClean="0">
                <a:uFillTx/>
                <a:latin typeface="Candara" pitchFamily="34" charset="0"/>
                <a:ea typeface="Lucida Sans Unicode"/>
              </a:rPr>
              <a:t>	</a:t>
            </a:r>
            <a:r>
              <a:rPr lang="fr-FR" sz="1600" b="1" u="sng" strike="noStrike" spc="-1" dirty="0" smtClean="0">
                <a:uFillTx/>
                <a:latin typeface="Candara" pitchFamily="34" charset="0"/>
                <a:ea typeface="Lucida Sans Unicode"/>
              </a:rPr>
              <a:t>Sensibilisation </a:t>
            </a:r>
            <a:r>
              <a:rPr lang="fr-FR" sz="1600" b="1" u="sng" strike="noStrike" spc="-1" dirty="0">
                <a:uFillTx/>
                <a:latin typeface="Candara" pitchFamily="34" charset="0"/>
                <a:ea typeface="Lucida Sans Unicode"/>
              </a:rPr>
              <a:t>au développement durable</a:t>
            </a:r>
            <a:endParaRPr lang="fr-FR" sz="1600" b="0" strike="noStrike" spc="-1" dirty="0">
              <a:latin typeface="Candara" pitchFamily="34" charset="0"/>
            </a:endParaRPr>
          </a:p>
          <a:p>
            <a:pPr>
              <a:lnSpc>
                <a:spcPct val="80000"/>
              </a:lnSpc>
              <a:spcBef>
                <a:spcPts val="400"/>
              </a:spcBef>
            </a:pPr>
            <a:endParaRPr lang="fr-FR" sz="1600" b="0" strike="noStrike" spc="-1" dirty="0">
              <a:latin typeface="Candara" pitchFamily="34" charset="0"/>
            </a:endParaRPr>
          </a:p>
          <a:p>
            <a:pPr marL="536575">
              <a:lnSpc>
                <a:spcPct val="80000"/>
              </a:lnSpc>
              <a:spcBef>
                <a:spcPts val="400"/>
              </a:spcBef>
            </a:pPr>
            <a:r>
              <a:rPr lang="fr-FR" sz="1100" b="0" strike="noStrike" spc="-1" dirty="0">
                <a:latin typeface="Candara" pitchFamily="34" charset="0"/>
                <a:ea typeface="Lucida Sans Unicode"/>
              </a:rPr>
              <a:t>Le collège a obtenu le niveau 2 du label E3D grâce à différents projets </a:t>
            </a:r>
            <a:r>
              <a:rPr lang="fr-FR" sz="1100" spc="-1" dirty="0" smtClean="0">
                <a:latin typeface="Candara" pitchFamily="34" charset="0"/>
                <a:ea typeface="Lucida Sans Unicode"/>
              </a:rPr>
              <a:t>:</a:t>
            </a:r>
            <a:endParaRPr lang="fr-FR" sz="1100" b="0" strike="noStrike" spc="-1" dirty="0">
              <a:latin typeface="Candara" pitchFamily="34" charset="0"/>
            </a:endParaRPr>
          </a:p>
          <a:p>
            <a:pPr marL="536575">
              <a:lnSpc>
                <a:spcPct val="80000"/>
              </a:lnSpc>
              <a:spcBef>
                <a:spcPts val="400"/>
              </a:spcBef>
            </a:pPr>
            <a:endParaRPr lang="fr-FR" sz="1100" b="0" strike="noStrike" spc="-1" dirty="0">
              <a:latin typeface="Candara" pitchFamily="34" charset="0"/>
            </a:endParaRPr>
          </a:p>
          <a:p>
            <a:pPr marL="536575">
              <a:lnSpc>
                <a:spcPct val="80000"/>
              </a:lnSpc>
              <a:spcBef>
                <a:spcPts val="400"/>
              </a:spcBef>
            </a:pPr>
            <a:r>
              <a:rPr lang="fr-FR" sz="1100" b="0" strike="noStrike" spc="-1" dirty="0" smtClean="0">
                <a:latin typeface="Candara" pitchFamily="34" charset="0"/>
                <a:ea typeface="Lucida Sans Unicode"/>
              </a:rPr>
              <a:t>Poursuite de la création de l’espace Emeraude avec le financement de la Fondation de France et du conseil départemental. Création des parcelles de jardin, d’un abri, d’une zone de plantes aromatiques, plantation de plantes endémiques </a:t>
            </a:r>
            <a:r>
              <a:rPr lang="fr-FR" sz="1100" b="0" strike="noStrike" spc="-1" dirty="0" err="1" smtClean="0">
                <a:latin typeface="Candara" pitchFamily="34" charset="0"/>
                <a:ea typeface="Lucida Sans Unicode"/>
              </a:rPr>
              <a:t>etc</a:t>
            </a:r>
            <a:r>
              <a:rPr lang="fr-FR" sz="1100" b="0" strike="noStrike" spc="-1" dirty="0" smtClean="0">
                <a:latin typeface="Candara" pitchFamily="34" charset="0"/>
                <a:ea typeface="Lucida Sans Unicode"/>
              </a:rPr>
              <a:t>… L’inauguration s’est déroulée le jeudi 20 juin avec la participation de la mairie.</a:t>
            </a:r>
          </a:p>
          <a:p>
            <a:pPr marL="536575">
              <a:lnSpc>
                <a:spcPct val="80000"/>
              </a:lnSpc>
              <a:spcBef>
                <a:spcPts val="400"/>
              </a:spcBef>
            </a:pPr>
            <a:r>
              <a:rPr lang="fr-FR" sz="1100" spc="-1" dirty="0" smtClean="0">
                <a:latin typeface="Candara" pitchFamily="34" charset="0"/>
              </a:rPr>
              <a:t>Dans le même temps, le collège s’est doté de produits d’entretien bio et a initié le tri des déchets au réfectoire de la cantine. Pour l’année prochaine, une commande de compost est prévue afin d’enrichir la  terre des parcelles de l’espace Emeraude.</a:t>
            </a:r>
          </a:p>
          <a:p>
            <a:pPr marL="536575">
              <a:lnSpc>
                <a:spcPct val="80000"/>
              </a:lnSpc>
              <a:spcBef>
                <a:spcPts val="400"/>
              </a:spcBef>
            </a:pPr>
            <a:r>
              <a:rPr lang="fr-FR" sz="1100" spc="-1" dirty="0" smtClean="0">
                <a:latin typeface="Candara" pitchFamily="34" charset="0"/>
              </a:rPr>
              <a:t>Un Carnaval sur le thème du recyclage, une action en lien avec la CASUD sur le tri des déchets  ont permis de sensibiliser les élèves au respect de l’environnement.</a:t>
            </a:r>
          </a:p>
          <a:p>
            <a:pPr>
              <a:lnSpc>
                <a:spcPct val="80000"/>
              </a:lnSpc>
              <a:spcBef>
                <a:spcPts val="400"/>
              </a:spcBef>
            </a:pPr>
            <a:endParaRPr lang="fr-FR" sz="1000" b="0" strike="noStrike" spc="-1" dirty="0">
              <a:latin typeface="Candara" pitchFamily="34" charset="0"/>
            </a:endParaRPr>
          </a:p>
          <a:p>
            <a:pPr marL="285840" indent="-285480">
              <a:lnSpc>
                <a:spcPct val="80000"/>
              </a:lnSpc>
              <a:spcBef>
                <a:spcPts val="400"/>
              </a:spcBef>
            </a:pPr>
            <a:r>
              <a:rPr lang="fr-FR" sz="1600" b="1" strike="noStrike" spc="-1" dirty="0" smtClean="0">
                <a:solidFill>
                  <a:srgbClr val="000000"/>
                </a:solidFill>
                <a:uFillTx/>
                <a:latin typeface="Candara" pitchFamily="34" charset="0"/>
                <a:ea typeface="Lucida Sans Unicode"/>
              </a:rPr>
              <a:t>	</a:t>
            </a:r>
            <a:r>
              <a:rPr lang="fr-FR" sz="1600" b="1" u="sng" strike="noStrike" spc="-1" dirty="0" smtClean="0">
                <a:solidFill>
                  <a:srgbClr val="000000"/>
                </a:solidFill>
                <a:uFillTx/>
                <a:latin typeface="Candara" pitchFamily="34" charset="0"/>
                <a:ea typeface="Lucida Sans Unicode"/>
              </a:rPr>
              <a:t>Education </a:t>
            </a:r>
            <a:r>
              <a:rPr lang="fr-FR" sz="1600" b="1" u="sng" strike="noStrike" spc="-1" dirty="0">
                <a:solidFill>
                  <a:srgbClr val="000000"/>
                </a:solidFill>
                <a:uFillTx/>
                <a:latin typeface="Candara" pitchFamily="34" charset="0"/>
                <a:ea typeface="Lucida Sans Unicode"/>
              </a:rPr>
              <a:t>à la santé, à la vie citoyenne et </a:t>
            </a:r>
            <a:r>
              <a:rPr lang="fr-FR" sz="1600" b="1" u="sng" strike="noStrike" spc="-1" dirty="0" smtClean="0">
                <a:solidFill>
                  <a:srgbClr val="000000"/>
                </a:solidFill>
                <a:uFillTx/>
                <a:latin typeface="Candara" pitchFamily="34" charset="0"/>
                <a:ea typeface="Lucida Sans Unicode"/>
              </a:rPr>
              <a:t>démocratique</a:t>
            </a:r>
          </a:p>
          <a:p>
            <a:pPr marL="536575">
              <a:lnSpc>
                <a:spcPct val="80000"/>
              </a:lnSpc>
              <a:spcBef>
                <a:spcPts val="400"/>
              </a:spcBef>
            </a:pPr>
            <a:endParaRPr lang="fr-FR" sz="1600" b="1" u="sng" strike="noStrike" spc="-1" dirty="0" smtClean="0">
              <a:solidFill>
                <a:srgbClr val="000000"/>
              </a:solidFill>
              <a:latin typeface="Candara" pitchFamily="34" charset="0"/>
            </a:endParaRPr>
          </a:p>
          <a:p>
            <a:pPr marL="536575">
              <a:lnSpc>
                <a:spcPct val="80000"/>
              </a:lnSpc>
              <a:spcBef>
                <a:spcPts val="400"/>
              </a:spcBef>
            </a:pPr>
            <a:r>
              <a:rPr lang="fr-FR" sz="1100" b="0" strike="noStrike" spc="-1" dirty="0" smtClean="0">
                <a:latin typeface="Candara" pitchFamily="34" charset="0"/>
              </a:rPr>
              <a:t> Ateliers de pleine conscience : 3 interventions sur chacune des classes pour initier à la pleine conscience et instaurer des rituels  aidant à la concentration et au retour au calme des élèves. Cette action sera étendue aux élèves de CM2 pour l’année prochaine.</a:t>
            </a:r>
          </a:p>
          <a:p>
            <a:pPr marL="536575">
              <a:lnSpc>
                <a:spcPct val="80000"/>
              </a:lnSpc>
              <a:spcBef>
                <a:spcPts val="400"/>
              </a:spcBef>
            </a:pPr>
            <a:endParaRPr lang="fr-FR" sz="1100" b="0" strike="noStrike" spc="-1" dirty="0">
              <a:latin typeface="Candara" pitchFamily="34" charset="0"/>
            </a:endParaRPr>
          </a:p>
          <a:p>
            <a:pPr marL="444500" indent="92075">
              <a:lnSpc>
                <a:spcPct val="80000"/>
              </a:lnSpc>
              <a:spcBef>
                <a:spcPts val="400"/>
              </a:spcBef>
            </a:pPr>
            <a:r>
              <a:rPr lang="fr-FR" sz="1100" b="0" strike="noStrike" spc="-1" dirty="0" smtClean="0">
                <a:solidFill>
                  <a:srgbClr val="000000"/>
                </a:solidFill>
                <a:latin typeface="Candara" pitchFamily="34" charset="0"/>
                <a:ea typeface="Lucida Sans Unicode"/>
              </a:rPr>
              <a:t>-  Dans </a:t>
            </a:r>
            <a:r>
              <a:rPr lang="fr-FR" sz="1100" b="0" strike="noStrike" spc="-1" dirty="0">
                <a:solidFill>
                  <a:srgbClr val="000000"/>
                </a:solidFill>
                <a:latin typeface="Candara" pitchFamily="34" charset="0"/>
                <a:ea typeface="Lucida Sans Unicode"/>
              </a:rPr>
              <a:t>le cadre du CESC :</a:t>
            </a:r>
            <a:endParaRPr lang="fr-FR" sz="1100" b="0" strike="noStrike" spc="-1" dirty="0">
              <a:latin typeface="Candara" pitchFamily="34" charset="0"/>
            </a:endParaRPr>
          </a:p>
          <a:p>
            <a:pPr>
              <a:lnSpc>
                <a:spcPct val="80000"/>
              </a:lnSpc>
              <a:spcBef>
                <a:spcPts val="400"/>
              </a:spcBef>
            </a:pPr>
            <a:endParaRPr lang="fr-FR" sz="1100" b="0" strike="noStrike" spc="-1" dirty="0">
              <a:latin typeface="Candara" pitchFamily="34" charset="0"/>
            </a:endParaRPr>
          </a:p>
          <a:p>
            <a:pPr marL="893763" lvl="5" indent="179388">
              <a:lnSpc>
                <a:spcPct val="80000"/>
              </a:lnSpc>
              <a:spcBef>
                <a:spcPts val="400"/>
              </a:spcBef>
              <a:buClr>
                <a:srgbClr val="000000"/>
              </a:buClr>
              <a:buSzPct val="68000"/>
              <a:buFont typeface="Wingdings" charset="2"/>
              <a:buChar char=""/>
            </a:pPr>
            <a:r>
              <a:rPr lang="fr-FR" sz="1100" b="0" strike="noStrike" spc="-1" dirty="0" smtClean="0">
                <a:solidFill>
                  <a:srgbClr val="000000"/>
                </a:solidFill>
                <a:latin typeface="Candara" pitchFamily="34" charset="0"/>
                <a:ea typeface="Lucida Sans Unicode"/>
              </a:rPr>
              <a:t>La </a:t>
            </a:r>
            <a:r>
              <a:rPr lang="fr-FR" sz="1100" b="0" strike="noStrike" spc="-1" dirty="0">
                <a:solidFill>
                  <a:srgbClr val="000000"/>
                </a:solidFill>
                <a:latin typeface="Candara" pitchFamily="34" charset="0"/>
                <a:ea typeface="Lucida Sans Unicode"/>
              </a:rPr>
              <a:t>vie scolaire a organisé une formation des délégués avec des ateliers du vivre ensemble et du savoir être citoyen.</a:t>
            </a:r>
            <a:endParaRPr lang="fr-FR" sz="1100" b="0" strike="noStrike" spc="-1" dirty="0">
              <a:latin typeface="Candara" pitchFamily="34" charset="0"/>
            </a:endParaRPr>
          </a:p>
          <a:p>
            <a:pPr marL="893763" lvl="5" indent="179388">
              <a:lnSpc>
                <a:spcPct val="80000"/>
              </a:lnSpc>
              <a:spcBef>
                <a:spcPts val="400"/>
              </a:spcBef>
              <a:buClr>
                <a:srgbClr val="000000"/>
              </a:buClr>
              <a:buSzPct val="68000"/>
              <a:buFont typeface="Wingdings" charset="2"/>
              <a:buChar char=""/>
            </a:pPr>
            <a:r>
              <a:rPr lang="fr-FR" sz="1100" b="0" strike="noStrike" spc="-1" dirty="0" smtClean="0">
                <a:solidFill>
                  <a:srgbClr val="000000"/>
                </a:solidFill>
                <a:latin typeface="Candara" pitchFamily="34" charset="0"/>
                <a:ea typeface="Lucida Sans Unicode"/>
              </a:rPr>
              <a:t>Plusieurs actions sur l’alimentation, les addictions, la santé ont été mises en place (voir bilan infirmière)</a:t>
            </a:r>
            <a:endParaRPr lang="fr-FR" sz="1100" b="0" strike="noStrike" spc="-1" dirty="0">
              <a:latin typeface="Candara" pitchFamily="34" charset="0"/>
            </a:endParaRPr>
          </a:p>
          <a:p>
            <a:pPr marL="893763" lvl="5" indent="179388">
              <a:lnSpc>
                <a:spcPct val="80000"/>
              </a:lnSpc>
              <a:spcBef>
                <a:spcPts val="400"/>
              </a:spcBef>
              <a:buClr>
                <a:srgbClr val="000000"/>
              </a:buClr>
              <a:buSzPct val="68000"/>
              <a:buFont typeface="Wingdings" charset="2"/>
              <a:buChar char=""/>
            </a:pPr>
            <a:r>
              <a:rPr lang="fr-FR" sz="1100" b="0" strike="noStrike" spc="-1" dirty="0" err="1" smtClean="0">
                <a:solidFill>
                  <a:srgbClr val="000000"/>
                </a:solidFill>
                <a:latin typeface="Candara" pitchFamily="34" charset="0"/>
                <a:ea typeface="Lucida Sans Unicode"/>
              </a:rPr>
              <a:t>Cinétoil’Egalité</a:t>
            </a:r>
            <a:r>
              <a:rPr lang="fr-FR" sz="1100" b="0" strike="noStrike" spc="-1" dirty="0" smtClean="0">
                <a:solidFill>
                  <a:srgbClr val="000000"/>
                </a:solidFill>
                <a:latin typeface="Candara" pitchFamily="34" charset="0"/>
                <a:ea typeface="Lucida Sans Unicode"/>
              </a:rPr>
              <a:t> </a:t>
            </a:r>
            <a:r>
              <a:rPr lang="fr-FR" sz="1100" b="0" strike="noStrike" spc="-1" dirty="0">
                <a:solidFill>
                  <a:srgbClr val="000000"/>
                </a:solidFill>
                <a:latin typeface="Candara" pitchFamily="34" charset="0"/>
                <a:ea typeface="Lucida Sans Unicode"/>
              </a:rPr>
              <a:t>pour l’égalité homme/femme</a:t>
            </a:r>
            <a:endParaRPr lang="fr-FR" sz="1100" b="0" strike="noStrike" spc="-1" dirty="0">
              <a:latin typeface="Candara" pitchFamily="34" charset="0"/>
            </a:endParaRPr>
          </a:p>
          <a:p>
            <a:pPr marL="893763" lvl="2" indent="179388">
              <a:lnSpc>
                <a:spcPct val="100000"/>
              </a:lnSpc>
              <a:buClr>
                <a:srgbClr val="000000"/>
              </a:buClr>
              <a:buFont typeface="Wingdings" charset="2"/>
              <a:buChar char=""/>
            </a:pPr>
            <a:r>
              <a:rPr lang="fr-FR" sz="1100" b="0" strike="noStrike" spc="-1" dirty="0" smtClean="0">
                <a:solidFill>
                  <a:srgbClr val="000000"/>
                </a:solidFill>
                <a:latin typeface="Candara" pitchFamily="34" charset="0"/>
                <a:ea typeface="Lucida Sans Unicode"/>
              </a:rPr>
              <a:t> </a:t>
            </a:r>
            <a:r>
              <a:rPr lang="fr-FR" sz="1000" b="0" strike="noStrike" spc="-1" dirty="0">
                <a:solidFill>
                  <a:srgbClr val="000000"/>
                </a:solidFill>
                <a:latin typeface="Candara" pitchFamily="34" charset="0"/>
                <a:ea typeface="Lucida Sans Unicode"/>
              </a:rPr>
              <a:t>La participation au concours « Education citoyenne » avec l’ordre National du concours</a:t>
            </a:r>
            <a:r>
              <a:rPr lang="fr-FR" sz="1000" b="0" strike="noStrike" spc="-1" dirty="0" smtClean="0">
                <a:solidFill>
                  <a:srgbClr val="000000"/>
                </a:solidFill>
                <a:latin typeface="Candara" pitchFamily="34" charset="0"/>
                <a:ea typeface="Lucida Sans Unicode"/>
              </a:rPr>
              <a:t>.</a:t>
            </a:r>
          </a:p>
          <a:p>
            <a:pPr marL="893763" indent="179388">
              <a:lnSpc>
                <a:spcPct val="100000"/>
              </a:lnSpc>
            </a:pPr>
            <a:r>
              <a:rPr lang="fr-FR" sz="1000" b="0" strike="noStrike" spc="-1" dirty="0">
                <a:solidFill>
                  <a:srgbClr val="000000"/>
                </a:solidFill>
                <a:latin typeface="Candara" pitchFamily="34" charset="0"/>
                <a:ea typeface="Lucida Sans Unicode"/>
              </a:rPr>
              <a:t>	</a:t>
            </a:r>
            <a:r>
              <a:rPr lang="fr-FR" sz="1100" b="0" strike="noStrike" spc="-1" dirty="0" smtClean="0">
                <a:solidFill>
                  <a:srgbClr val="000000"/>
                </a:solidFill>
                <a:latin typeface="Candara" pitchFamily="34" charset="0"/>
                <a:ea typeface="Lucida Sans Unicode"/>
              </a:rPr>
              <a:t>1</a:t>
            </a:r>
            <a:r>
              <a:rPr lang="fr-FR" sz="1100" b="0" strike="noStrike" spc="-1" baseline="30000" dirty="0" smtClean="0">
                <a:solidFill>
                  <a:srgbClr val="000000"/>
                </a:solidFill>
                <a:latin typeface="Candara" pitchFamily="34" charset="0"/>
                <a:ea typeface="Lucida Sans Unicode"/>
              </a:rPr>
              <a:t>ème</a:t>
            </a:r>
            <a:r>
              <a:rPr lang="fr-FR" sz="1100" b="0" strike="noStrike" spc="-1" dirty="0" smtClean="0">
                <a:solidFill>
                  <a:srgbClr val="000000"/>
                </a:solidFill>
                <a:latin typeface="Candara" pitchFamily="34" charset="0"/>
                <a:ea typeface="Lucida Sans Unicode"/>
              </a:rPr>
              <a:t> </a:t>
            </a:r>
            <a:r>
              <a:rPr lang="fr-FR" sz="1100" b="0" strike="noStrike" spc="-1" dirty="0">
                <a:solidFill>
                  <a:srgbClr val="000000"/>
                </a:solidFill>
                <a:latin typeface="Candara" pitchFamily="34" charset="0"/>
                <a:ea typeface="Lucida Sans Unicode"/>
              </a:rPr>
              <a:t>prix </a:t>
            </a:r>
            <a:r>
              <a:rPr lang="fr-FR" sz="1100" spc="-1" dirty="0" smtClean="0">
                <a:solidFill>
                  <a:srgbClr val="000000"/>
                </a:solidFill>
                <a:latin typeface="Candara" pitchFamily="34" charset="0"/>
                <a:ea typeface="Lucida Sans Unicode"/>
              </a:rPr>
              <a:t>de la Réunion et  1er prix National </a:t>
            </a:r>
            <a:r>
              <a:rPr lang="fr-FR" sz="1100" b="0" strike="noStrike" spc="-1" dirty="0" smtClean="0">
                <a:solidFill>
                  <a:srgbClr val="000000"/>
                </a:solidFill>
                <a:latin typeface="Candara" pitchFamily="34" charset="0"/>
                <a:ea typeface="Lucida Sans Unicode"/>
              </a:rPr>
              <a:t>pour </a:t>
            </a:r>
            <a:r>
              <a:rPr lang="fr-FR" sz="1100" b="0" strike="noStrike" spc="-1" dirty="0">
                <a:solidFill>
                  <a:srgbClr val="000000"/>
                </a:solidFill>
                <a:latin typeface="Candara" pitchFamily="34" charset="0"/>
                <a:ea typeface="Lucida Sans Unicode"/>
              </a:rPr>
              <a:t>la classe de PEP avec le </a:t>
            </a:r>
            <a:r>
              <a:rPr lang="fr-FR" sz="1100" b="0" strike="noStrike" spc="-1" dirty="0" smtClean="0">
                <a:solidFill>
                  <a:srgbClr val="000000"/>
                </a:solidFill>
                <a:latin typeface="Candara" pitchFamily="34" charset="0"/>
                <a:ea typeface="Lucida Sans Unicode"/>
              </a:rPr>
              <a:t>projet « Arbre </a:t>
            </a:r>
            <a:r>
              <a:rPr lang="fr-FR" sz="1100" b="0" strike="noStrike" spc="-1" dirty="0">
                <a:solidFill>
                  <a:srgbClr val="000000"/>
                </a:solidFill>
                <a:latin typeface="Candara" pitchFamily="34" charset="0"/>
                <a:ea typeface="Lucida Sans Unicode"/>
              </a:rPr>
              <a:t>de </a:t>
            </a:r>
            <a:r>
              <a:rPr lang="fr-FR" sz="1100" spc="-1" dirty="0" smtClean="0">
                <a:solidFill>
                  <a:srgbClr val="000000"/>
                </a:solidFill>
                <a:latin typeface="Candara" pitchFamily="34" charset="0"/>
                <a:ea typeface="Lucida Sans Unicode"/>
              </a:rPr>
              <a:t>Pâques</a:t>
            </a:r>
            <a:r>
              <a:rPr lang="fr-FR" sz="1100" b="0" strike="noStrike" spc="-1" dirty="0">
                <a:solidFill>
                  <a:srgbClr val="000000"/>
                </a:solidFill>
                <a:latin typeface="Candara" pitchFamily="34" charset="0"/>
                <a:ea typeface="Lucida Sans Unicode"/>
              </a:rPr>
              <a:t> » en faveur de </a:t>
            </a:r>
            <a:r>
              <a:rPr lang="fr-FR" sz="1100" b="0" strike="noStrike" spc="-1" dirty="0" smtClean="0">
                <a:solidFill>
                  <a:srgbClr val="000000"/>
                </a:solidFill>
                <a:latin typeface="Candara" pitchFamily="34" charset="0"/>
                <a:ea typeface="Lucida Sans Unicode"/>
              </a:rPr>
              <a:t>l’hôpital pour enfants de St </a:t>
            </a:r>
            <a:r>
              <a:rPr lang="fr-FR" sz="1100" spc="-1" dirty="0" smtClean="0">
                <a:solidFill>
                  <a:srgbClr val="000000"/>
                </a:solidFill>
                <a:latin typeface="Candara" pitchFamily="34" charset="0"/>
                <a:ea typeface="Lucida Sans Unicode"/>
              </a:rPr>
              <a:t>Pierre. Avec la création d’une chanson et d’un  CD en l’hommage de grand-mère Annie Mousse (1</a:t>
            </a:r>
            <a:r>
              <a:rPr lang="fr-FR" sz="1100" spc="-1" baseline="30000" dirty="0" smtClean="0">
                <a:solidFill>
                  <a:srgbClr val="000000"/>
                </a:solidFill>
                <a:latin typeface="Candara" pitchFamily="34" charset="0"/>
                <a:ea typeface="Lucida Sans Unicode"/>
              </a:rPr>
              <a:t>ère</a:t>
            </a:r>
            <a:r>
              <a:rPr lang="fr-FR" sz="1100" spc="-1" dirty="0" smtClean="0">
                <a:solidFill>
                  <a:srgbClr val="000000"/>
                </a:solidFill>
                <a:latin typeface="Candara" pitchFamily="34" charset="0"/>
                <a:ea typeface="Lucida Sans Unicode"/>
              </a:rPr>
              <a:t> femme réunionnaise née en 1668). Les bénéfices de la vente seront reversés à un orphelinat à Madagascar. </a:t>
            </a:r>
            <a:endParaRPr lang="fr-FR" sz="1100" b="0" strike="noStrike" spc="-1" dirty="0">
              <a:latin typeface="Candar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571320" y="428760"/>
            <a:ext cx="8072280" cy="57863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2880">
              <a:lnSpc>
                <a:spcPct val="100000"/>
              </a:lnSpc>
            </a:pPr>
            <a:endParaRPr lang="fr-FR" sz="1800" b="0" strike="noStrike" spc="-1" dirty="0">
              <a:latin typeface="Arial"/>
            </a:endParaRPr>
          </a:p>
          <a:p>
            <a:pPr marL="285840" indent="-285480">
              <a:lnSpc>
                <a:spcPct val="100000"/>
              </a:lnSpc>
              <a:buClr>
                <a:srgbClr val="000000"/>
              </a:buClr>
              <a:buFont typeface="Wingdings" charset="2"/>
              <a:buChar char=""/>
            </a:pPr>
            <a:r>
              <a:rPr lang="fr-FR" sz="2000" b="1" u="sng" strike="noStrike" spc="-1" dirty="0">
                <a:uFillTx/>
                <a:latin typeface="Candara"/>
                <a:ea typeface="Lucida Sans Unicode"/>
              </a:rPr>
              <a:t>Le bien-être au collège</a:t>
            </a:r>
            <a:endParaRPr lang="fr-FR" sz="2000" b="0" strike="noStrike" spc="-1" dirty="0">
              <a:latin typeface="Arial"/>
            </a:endParaRPr>
          </a:p>
          <a:p>
            <a:pPr>
              <a:lnSpc>
                <a:spcPct val="100000"/>
              </a:lnSpc>
            </a:pPr>
            <a:endParaRPr lang="fr-FR" sz="1200" b="0" strike="noStrike" spc="-1" dirty="0">
              <a:latin typeface="Arial"/>
            </a:endParaRPr>
          </a:p>
          <a:p>
            <a:pPr marL="355680">
              <a:lnSpc>
                <a:spcPct val="100000"/>
              </a:lnSpc>
            </a:pPr>
            <a:r>
              <a:rPr lang="fr-FR" sz="1200" b="0" strike="noStrike" spc="-1" dirty="0">
                <a:latin typeface="Candara"/>
                <a:ea typeface="Lucida Sans Unicode"/>
              </a:rPr>
              <a:t>Plusieurs actions ont été menées visant à améliorer le climat scolaire :</a:t>
            </a:r>
            <a:endParaRPr lang="fr-FR" sz="1200" b="0" strike="noStrike" spc="-1" dirty="0">
              <a:latin typeface="Arial"/>
            </a:endParaRPr>
          </a:p>
          <a:p>
            <a:pPr marL="355680">
              <a:lnSpc>
                <a:spcPct val="100000"/>
              </a:lnSpc>
            </a:pPr>
            <a:endParaRPr lang="fr-FR" sz="1200" b="0" strike="noStrike" spc="-1" dirty="0">
              <a:latin typeface="Arial"/>
            </a:endParaRPr>
          </a:p>
          <a:p>
            <a:pPr marL="355680">
              <a:lnSpc>
                <a:spcPct val="100000"/>
              </a:lnSpc>
            </a:pPr>
            <a:r>
              <a:rPr lang="fr-FR" sz="1200" b="0" strike="noStrike" spc="-1" dirty="0">
                <a:latin typeface="Candara"/>
                <a:ea typeface="Lucida Sans Unicode"/>
              </a:rPr>
              <a:t>	-  une initiation à la pleine conscience  pour les élèves et les enseignants</a:t>
            </a:r>
            <a:endParaRPr lang="fr-FR" sz="1200" b="0" strike="noStrike" spc="-1" dirty="0">
              <a:latin typeface="Arial"/>
            </a:endParaRPr>
          </a:p>
          <a:p>
            <a:pPr marL="355680">
              <a:lnSpc>
                <a:spcPct val="100000"/>
              </a:lnSpc>
            </a:pPr>
            <a:r>
              <a:rPr lang="fr-FR" sz="1200" b="0" strike="noStrike" spc="-1" dirty="0">
                <a:latin typeface="Candara"/>
                <a:ea typeface="Lucida Sans Unicode"/>
              </a:rPr>
              <a:t>	- </a:t>
            </a:r>
            <a:r>
              <a:rPr lang="fr-FR" sz="1200" b="0" strike="noStrike" spc="-1" dirty="0" smtClean="0">
                <a:latin typeface="Candara"/>
                <a:ea typeface="Lucida Sans Unicode"/>
              </a:rPr>
              <a:t> des </a:t>
            </a:r>
            <a:r>
              <a:rPr lang="fr-FR" sz="1200" b="0" strike="noStrike" spc="-1" dirty="0">
                <a:latin typeface="Candara"/>
                <a:ea typeface="Lucida Sans Unicode"/>
              </a:rPr>
              <a:t>moments festifs : Décorations de Noël, Halloween, Carnaval, fête de la musique, le bal des 3èmes, </a:t>
            </a:r>
            <a:endParaRPr lang="fr-FR" sz="1200" b="0" strike="noStrike" spc="-1" dirty="0">
              <a:latin typeface="Arial"/>
            </a:endParaRPr>
          </a:p>
          <a:p>
            <a:pPr marL="355680">
              <a:lnSpc>
                <a:spcPct val="100000"/>
              </a:lnSpc>
            </a:pPr>
            <a:r>
              <a:rPr lang="fr-FR" sz="1200" b="0" strike="noStrike" spc="-1" dirty="0" smtClean="0">
                <a:latin typeface="Arial"/>
              </a:rPr>
              <a:t>	- </a:t>
            </a:r>
            <a:r>
              <a:rPr lang="fr-FR" sz="1200" b="0" strike="noStrike" spc="-1" dirty="0" smtClean="0">
                <a:latin typeface="Candara" pitchFamily="34" charset="0"/>
              </a:rPr>
              <a:t>un accès à l’espace Emeraude pendant les permanences </a:t>
            </a:r>
          </a:p>
          <a:p>
            <a:pPr marL="355680">
              <a:lnSpc>
                <a:spcPct val="100000"/>
              </a:lnSpc>
            </a:pPr>
            <a:r>
              <a:rPr lang="fr-FR" sz="1200" spc="-1" dirty="0" smtClean="0">
                <a:latin typeface="Candara" pitchFamily="34" charset="0"/>
              </a:rPr>
              <a:t>	- un accès permanent au FSE</a:t>
            </a:r>
          </a:p>
          <a:p>
            <a:pPr marL="355680">
              <a:lnSpc>
                <a:spcPct val="100000"/>
              </a:lnSpc>
            </a:pPr>
            <a:endParaRPr lang="fr-FR" sz="1200" b="0" strike="noStrike" spc="-1" dirty="0">
              <a:latin typeface="Arial"/>
            </a:endParaRPr>
          </a:p>
          <a:p>
            <a:pPr marL="355680">
              <a:lnSpc>
                <a:spcPct val="100000"/>
              </a:lnSpc>
            </a:pPr>
            <a:r>
              <a:rPr lang="fr-FR" sz="1200" b="0" strike="noStrike" spc="-1" dirty="0">
                <a:latin typeface="Candara"/>
                <a:ea typeface="Lucida Sans Unicode"/>
              </a:rPr>
              <a:t>Ces actions permettent aux élèves de percevoir le collège d’une façon différente et favorisent un équilibre avec les exigences qui leur sont imposées.</a:t>
            </a:r>
            <a:endParaRPr lang="fr-FR" sz="1200" b="0" strike="noStrike" spc="-1" dirty="0">
              <a:latin typeface="Arial"/>
            </a:endParaRPr>
          </a:p>
          <a:p>
            <a:pPr marL="355680">
              <a:lnSpc>
                <a:spcPct val="100000"/>
              </a:lnSpc>
            </a:pPr>
            <a:endParaRPr lang="fr-FR" sz="1200" b="0" strike="noStrike" spc="-1" dirty="0" smtClean="0">
              <a:latin typeface="Arial"/>
            </a:endParaRPr>
          </a:p>
          <a:p>
            <a:pPr marL="0" lvl="8">
              <a:lnSpc>
                <a:spcPct val="100000"/>
              </a:lnSpc>
              <a:buClr>
                <a:srgbClr val="000000"/>
              </a:buClr>
              <a:buFont typeface="Wingdings" charset="2"/>
              <a:buChar char=""/>
            </a:pPr>
            <a:r>
              <a:rPr lang="fr-FR" sz="1800" b="1" u="sng" strike="noStrike" spc="-1" dirty="0">
                <a:uFillTx/>
                <a:latin typeface="Candara"/>
                <a:ea typeface="Lucida Sans Unicode"/>
              </a:rPr>
              <a:t> Le Rayonnement du collège à l’international</a:t>
            </a:r>
            <a:endParaRPr lang="fr-FR" sz="1800" b="0" strike="noStrike" spc="-1" dirty="0">
              <a:latin typeface="Arial"/>
            </a:endParaRPr>
          </a:p>
          <a:p>
            <a:pPr marL="355680">
              <a:lnSpc>
                <a:spcPct val="100000"/>
              </a:lnSpc>
            </a:pPr>
            <a:endParaRPr lang="fr-FR" sz="1800" b="0" strike="noStrike" spc="-1" dirty="0">
              <a:latin typeface="Arial"/>
            </a:endParaRPr>
          </a:p>
          <a:p>
            <a:pPr marL="353880" indent="-353520">
              <a:lnSpc>
                <a:spcPct val="100000"/>
              </a:lnSpc>
            </a:pPr>
            <a:r>
              <a:rPr lang="fr-FR" sz="1400" b="0" strike="noStrike" spc="-1" dirty="0">
                <a:latin typeface="Candara"/>
                <a:ea typeface="Lucida Sans Unicode"/>
              </a:rPr>
              <a:t>	</a:t>
            </a:r>
            <a:r>
              <a:rPr lang="fr-FR" sz="1200" b="0" strike="noStrike" spc="-1" dirty="0">
                <a:solidFill>
                  <a:srgbClr val="000000"/>
                </a:solidFill>
                <a:latin typeface="Candara"/>
                <a:ea typeface="Lucida Sans Unicode"/>
              </a:rPr>
              <a:t>La semaine des langues </a:t>
            </a:r>
            <a:r>
              <a:rPr lang="fr-FR" sz="1200" spc="-1" dirty="0" smtClean="0">
                <a:solidFill>
                  <a:srgbClr val="000000"/>
                </a:solidFill>
                <a:latin typeface="Candara"/>
                <a:ea typeface="Lucida Sans Unicode"/>
              </a:rPr>
              <a:t>avec la participation de plusieurs classes sur des ateliers variés (voire en annexe le document).</a:t>
            </a:r>
            <a:endParaRPr lang="fr-FR" sz="1200" b="0" strike="noStrike" spc="-1" dirty="0">
              <a:latin typeface="Arial"/>
            </a:endParaRPr>
          </a:p>
          <a:p>
            <a:pPr marL="353880" indent="-353520">
              <a:lnSpc>
                <a:spcPct val="100000"/>
              </a:lnSpc>
            </a:pPr>
            <a:endParaRPr lang="fr-FR" sz="1200" b="0" strike="noStrike" spc="-1" dirty="0">
              <a:latin typeface="Arial"/>
            </a:endParaRPr>
          </a:p>
          <a:p>
            <a:pPr marL="353880" indent="-353520">
              <a:lnSpc>
                <a:spcPct val="100000"/>
              </a:lnSpc>
            </a:pPr>
            <a:r>
              <a:rPr lang="fr-FR" sz="1200" b="0" strike="noStrike" spc="-1" dirty="0">
                <a:solidFill>
                  <a:srgbClr val="000000"/>
                </a:solidFill>
                <a:latin typeface="Candara"/>
                <a:ea typeface="Lucida Sans Unicode"/>
              </a:rPr>
              <a:t>	ERASMUS KA1 et KA2 : 25 </a:t>
            </a:r>
            <a:r>
              <a:rPr lang="fr-FR" sz="1200" b="0" strike="noStrike" spc="-1" dirty="0" smtClean="0">
                <a:solidFill>
                  <a:srgbClr val="000000"/>
                </a:solidFill>
                <a:latin typeface="Candara"/>
                <a:ea typeface="Lucida Sans Unicode"/>
              </a:rPr>
              <a:t>mobilités </a:t>
            </a:r>
            <a:r>
              <a:rPr lang="fr-FR" sz="1200" b="0" strike="noStrike" spc="-1" dirty="0">
                <a:solidFill>
                  <a:srgbClr val="000000"/>
                </a:solidFill>
                <a:latin typeface="Candara"/>
                <a:ea typeface="Lucida Sans Unicode"/>
              </a:rPr>
              <a:t>en </a:t>
            </a:r>
            <a:r>
              <a:rPr lang="fr-FR" sz="1200" b="0" strike="noStrike" spc="-1" dirty="0" smtClean="0">
                <a:solidFill>
                  <a:srgbClr val="000000"/>
                </a:solidFill>
                <a:latin typeface="Candara"/>
                <a:ea typeface="Lucida Sans Unicode"/>
              </a:rPr>
              <a:t>Europe, </a:t>
            </a:r>
            <a:r>
              <a:rPr lang="fr-FR" sz="1200" spc="-1" dirty="0" smtClean="0">
                <a:solidFill>
                  <a:srgbClr val="000000"/>
                </a:solidFill>
                <a:latin typeface="Candara"/>
                <a:ea typeface="Lucida Sans Unicode"/>
              </a:rPr>
              <a:t>1</a:t>
            </a:r>
            <a:r>
              <a:rPr lang="fr-FR" sz="1200" b="0" strike="noStrike" spc="-1" dirty="0" smtClean="0">
                <a:solidFill>
                  <a:srgbClr val="000000"/>
                </a:solidFill>
                <a:latin typeface="Candara"/>
                <a:ea typeface="Lucida Sans Unicode"/>
              </a:rPr>
              <a:t> </a:t>
            </a:r>
            <a:r>
              <a:rPr lang="fr-FR" sz="1200" b="0" strike="noStrike" spc="-1" dirty="0">
                <a:solidFill>
                  <a:srgbClr val="000000"/>
                </a:solidFill>
                <a:latin typeface="Candara"/>
                <a:ea typeface="Lucida Sans Unicode"/>
              </a:rPr>
              <a:t>voyage en </a:t>
            </a:r>
            <a:r>
              <a:rPr lang="fr-FR" sz="1200" b="0" strike="noStrike" spc="-1" dirty="0" smtClean="0">
                <a:solidFill>
                  <a:srgbClr val="000000"/>
                </a:solidFill>
                <a:latin typeface="Candara"/>
                <a:ea typeface="Lucida Sans Unicode"/>
              </a:rPr>
              <a:t>Italie et 1 voyage en Allemagne pour </a:t>
            </a:r>
            <a:r>
              <a:rPr lang="fr-FR" sz="1200" b="0" strike="noStrike" spc="-1" dirty="0">
                <a:solidFill>
                  <a:srgbClr val="000000"/>
                </a:solidFill>
                <a:latin typeface="Candara"/>
                <a:ea typeface="Lucida Sans Unicode"/>
              </a:rPr>
              <a:t>les élèves.</a:t>
            </a:r>
            <a:endParaRPr lang="fr-FR" sz="1200" b="0" strike="noStrike" spc="-1" dirty="0">
              <a:latin typeface="Arial"/>
            </a:endParaRPr>
          </a:p>
          <a:p>
            <a:pPr marL="353880" indent="-353520">
              <a:lnSpc>
                <a:spcPct val="100000"/>
              </a:lnSpc>
            </a:pPr>
            <a:endParaRPr lang="fr-FR" sz="1200" b="0" strike="noStrike" spc="-1" dirty="0">
              <a:latin typeface="Arial"/>
            </a:endParaRPr>
          </a:p>
          <a:p>
            <a:pPr marL="353880" indent="-353520">
              <a:lnSpc>
                <a:spcPct val="100000"/>
              </a:lnSpc>
            </a:pPr>
            <a:r>
              <a:rPr lang="fr-FR" sz="1200" b="0" strike="noStrike" spc="-1" dirty="0">
                <a:solidFill>
                  <a:srgbClr val="000000"/>
                </a:solidFill>
                <a:latin typeface="Candara"/>
                <a:ea typeface="Lucida Sans Unicode"/>
              </a:rPr>
              <a:t>	</a:t>
            </a:r>
            <a:endParaRPr lang="fr-FR" sz="1200" b="0" strike="noStrike" spc="-1" dirty="0">
              <a:latin typeface="Arial"/>
            </a:endParaRPr>
          </a:p>
          <a:p>
            <a:pPr marL="0" lvl="8">
              <a:lnSpc>
                <a:spcPct val="100000"/>
              </a:lnSpc>
              <a:buClr>
                <a:srgbClr val="000000"/>
              </a:buClr>
              <a:buFont typeface="Wingdings" charset="2"/>
              <a:buChar char=""/>
            </a:pPr>
            <a:r>
              <a:rPr lang="fr-FR" sz="1600" b="1" u="sng" strike="noStrike" spc="-1" dirty="0">
                <a:solidFill>
                  <a:srgbClr val="000000"/>
                </a:solidFill>
                <a:uFillTx/>
                <a:latin typeface="Candara"/>
                <a:ea typeface="Lucida Sans Unicode"/>
              </a:rPr>
              <a:t> </a:t>
            </a:r>
            <a:r>
              <a:rPr lang="fr-FR" sz="1800" b="1" u="sng" strike="noStrike" spc="-1" dirty="0">
                <a:solidFill>
                  <a:srgbClr val="000000"/>
                </a:solidFill>
                <a:uFillTx/>
                <a:latin typeface="Candara"/>
                <a:ea typeface="Lucida Sans Unicode"/>
              </a:rPr>
              <a:t>Le développement de la culture scientifique</a:t>
            </a:r>
            <a:endParaRPr lang="fr-FR" sz="1800" b="0" strike="noStrike" spc="-1" dirty="0">
              <a:latin typeface="Arial"/>
            </a:endParaRPr>
          </a:p>
          <a:p>
            <a:pPr marL="353880">
              <a:lnSpc>
                <a:spcPct val="100000"/>
              </a:lnSpc>
            </a:pPr>
            <a:endParaRPr lang="fr-FR" sz="1800" b="0" strike="noStrike" spc="-1" dirty="0">
              <a:latin typeface="Arial"/>
            </a:endParaRPr>
          </a:p>
          <a:p>
            <a:pPr marL="353880">
              <a:lnSpc>
                <a:spcPct val="100000"/>
              </a:lnSpc>
            </a:pPr>
            <a:r>
              <a:rPr lang="fr-FR" sz="1200" b="0" strike="noStrike" spc="-1" dirty="0">
                <a:solidFill>
                  <a:srgbClr val="000000"/>
                </a:solidFill>
                <a:latin typeface="Candara"/>
                <a:ea typeface="Lucida Sans Unicode"/>
              </a:rPr>
              <a:t>Dans le cadre de la liaison collège-lycée, nos élèves de 3èmes ont participé avec les lycées de </a:t>
            </a:r>
            <a:r>
              <a:rPr lang="fr-FR" sz="1200" b="0" strike="noStrike" spc="-1" dirty="0" smtClean="0">
                <a:solidFill>
                  <a:srgbClr val="000000"/>
                </a:solidFill>
                <a:latin typeface="Candara"/>
                <a:ea typeface="Lucida Sans Unicode"/>
              </a:rPr>
              <a:t>secteurs au </a:t>
            </a:r>
            <a:r>
              <a:rPr lang="fr-FR" sz="1200" b="0" strike="noStrike" spc="-1" dirty="0" err="1" smtClean="0">
                <a:solidFill>
                  <a:srgbClr val="000000"/>
                </a:solidFill>
                <a:latin typeface="Candara"/>
                <a:ea typeface="Lucida Sans Unicode"/>
              </a:rPr>
              <a:t>Vulcano</a:t>
            </a:r>
            <a:r>
              <a:rPr lang="fr-FR" sz="1200" b="0" strike="noStrike" spc="-1" dirty="0" smtClean="0">
                <a:solidFill>
                  <a:srgbClr val="000000"/>
                </a:solidFill>
                <a:latin typeface="Candara"/>
                <a:ea typeface="Lucida Sans Unicode"/>
              </a:rPr>
              <a:t> Game et Rallye math avec les Mathématiques, aux olympiades en technologie. </a:t>
            </a:r>
            <a:endParaRPr lang="fr-FR" sz="1200" b="0" strike="noStrike" spc="-1" dirty="0">
              <a:latin typeface="Arial"/>
            </a:endParaRPr>
          </a:p>
          <a:p>
            <a:pPr marL="353880">
              <a:lnSpc>
                <a:spcPct val="100000"/>
              </a:lnSpc>
            </a:pPr>
            <a:endParaRPr lang="fr-FR" sz="1200" b="0" strike="noStrike" spc="-1" dirty="0">
              <a:latin typeface="Arial"/>
            </a:endParaRPr>
          </a:p>
          <a:p>
            <a:pPr marL="353880">
              <a:lnSpc>
                <a:spcPct val="100000"/>
              </a:lnSpc>
            </a:pPr>
            <a:r>
              <a:rPr lang="fr-FR" sz="1200" b="0" strike="noStrike" spc="-1" dirty="0">
                <a:solidFill>
                  <a:srgbClr val="000000"/>
                </a:solidFill>
                <a:latin typeface="Candara"/>
                <a:ea typeface="Lucida Sans Unicode"/>
              </a:rPr>
              <a:t>Dans le cadre de de la liaison école-collège, les élèves de 6</a:t>
            </a:r>
            <a:r>
              <a:rPr lang="fr-FR" sz="1200" b="0" strike="noStrike" spc="-1" baseline="30000" dirty="0">
                <a:solidFill>
                  <a:srgbClr val="000000"/>
                </a:solidFill>
                <a:latin typeface="Candara"/>
                <a:ea typeface="Lucida Sans Unicode"/>
              </a:rPr>
              <a:t>ème</a:t>
            </a:r>
            <a:r>
              <a:rPr lang="fr-FR" sz="1200" b="0" strike="noStrike" spc="-1" dirty="0">
                <a:solidFill>
                  <a:srgbClr val="000000"/>
                </a:solidFill>
                <a:latin typeface="Candara"/>
                <a:ea typeface="Lucida Sans Unicode"/>
              </a:rPr>
              <a:t> ont participé à </a:t>
            </a:r>
            <a:r>
              <a:rPr lang="fr-FR" sz="1200" b="0" strike="noStrike" spc="-1" dirty="0" smtClean="0">
                <a:solidFill>
                  <a:srgbClr val="000000"/>
                </a:solidFill>
                <a:latin typeface="Candara"/>
                <a:ea typeface="Lucida Sans Unicode"/>
              </a:rPr>
              <a:t>Euréka math (</a:t>
            </a:r>
            <a:r>
              <a:rPr lang="fr-FR" sz="1200" spc="-1" dirty="0" smtClean="0">
                <a:solidFill>
                  <a:srgbClr val="000000"/>
                </a:solidFill>
                <a:latin typeface="Candara"/>
                <a:ea typeface="Lucida Sans Unicode"/>
              </a:rPr>
              <a:t>4ème</a:t>
            </a:r>
            <a:r>
              <a:rPr lang="fr-FR" sz="1200" b="0" strike="noStrike" spc="-1" dirty="0" smtClean="0">
                <a:solidFill>
                  <a:srgbClr val="000000"/>
                </a:solidFill>
                <a:latin typeface="Candara"/>
                <a:ea typeface="Lucida Sans Unicode"/>
              </a:rPr>
              <a:t> </a:t>
            </a:r>
            <a:r>
              <a:rPr lang="fr-FR" sz="1200" b="0" strike="noStrike" spc="-1" dirty="0">
                <a:solidFill>
                  <a:srgbClr val="000000"/>
                </a:solidFill>
                <a:latin typeface="Candara"/>
                <a:ea typeface="Lucida Sans Unicode"/>
              </a:rPr>
              <a:t>place).</a:t>
            </a:r>
            <a:endParaRPr lang="fr-FR" sz="1200" b="0" strike="noStrike" spc="-1" dirty="0">
              <a:latin typeface="Arial"/>
            </a:endParaRPr>
          </a:p>
          <a:p>
            <a:pPr marL="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r>
              <a:rPr lang="fr-FR" sz="1200" b="0" strike="noStrike" spc="-1" dirty="0">
                <a:solidFill>
                  <a:srgbClr val="000000"/>
                </a:solidFill>
                <a:latin typeface="Candara"/>
                <a:ea typeface="Lucida Sans Unicode"/>
              </a:rPr>
              <a:t> </a:t>
            </a: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a:lnSpc>
                <a:spcPct val="100000"/>
              </a:lnSpc>
            </a:pPr>
            <a:endParaRPr lang="fr-FR" sz="1200" b="0" strike="noStrike" spc="-1" dirty="0">
              <a:latin typeface="Arial"/>
            </a:endParaRPr>
          </a:p>
          <a:p>
            <a:pPr marL="355680">
              <a:lnSpc>
                <a:spcPct val="100000"/>
              </a:lnSpc>
            </a:pPr>
            <a:endParaRPr lang="fr-FR" sz="1200" b="0" strike="noStrike" spc="-1" dirty="0">
              <a:latin typeface="Arial"/>
            </a:endParaRPr>
          </a:p>
          <a:p>
            <a:pPr marL="355680">
              <a:lnSpc>
                <a:spcPct val="100000"/>
              </a:lnSpc>
            </a:pPr>
            <a:endParaRPr lang="fr-FR" sz="1200" b="0" strike="noStrike" spc="-1" dirty="0">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871920" y="571320"/>
            <a:ext cx="7408080" cy="5554440"/>
          </a:xfrm>
          <a:prstGeom prst="rect">
            <a:avLst/>
          </a:prstGeom>
          <a:noFill/>
          <a:ln>
            <a:noFill/>
          </a:ln>
        </p:spPr>
        <p:txBody>
          <a:bodyPr>
            <a:normAutofit fontScale="92500" lnSpcReduction="20000"/>
          </a:bodyPr>
          <a:lstStyle/>
          <a:p>
            <a:pPr marL="274320" indent="-273960">
              <a:lnSpc>
                <a:spcPct val="100000"/>
              </a:lnSpc>
              <a:spcBef>
                <a:spcPts val="479"/>
              </a:spcBef>
              <a:buClr>
                <a:srgbClr val="000000"/>
              </a:buClr>
              <a:buFont typeface="Wingdings" charset="2"/>
              <a:buChar char=""/>
            </a:pPr>
            <a:r>
              <a:rPr lang="fr-FR" b="1" u="sng" strike="noStrike" spc="-1" dirty="0">
                <a:solidFill>
                  <a:srgbClr val="000000"/>
                </a:solidFill>
                <a:uFillTx/>
                <a:latin typeface="Candara"/>
              </a:rPr>
              <a:t>L’émergence de talents et l’ouverture culturelle</a:t>
            </a:r>
            <a:endParaRPr lang="fr-FR" b="0" strike="noStrike" spc="-1" dirty="0">
              <a:solidFill>
                <a:srgbClr val="073E87"/>
              </a:solidFill>
              <a:latin typeface="Candara"/>
            </a:endParaRPr>
          </a:p>
          <a:p>
            <a:pPr>
              <a:lnSpc>
                <a:spcPct val="100000"/>
              </a:lnSpc>
              <a:spcBef>
                <a:spcPts val="360"/>
              </a:spcBef>
            </a:pPr>
            <a:endParaRPr lang="fr-FR" sz="1100" spc="-1" dirty="0" smtClean="0">
              <a:solidFill>
                <a:srgbClr val="073E87"/>
              </a:solidFill>
              <a:latin typeface="Candara"/>
            </a:endParaRPr>
          </a:p>
          <a:p>
            <a:pPr marL="536575">
              <a:lnSpc>
                <a:spcPct val="110000"/>
              </a:lnSpc>
              <a:spcBef>
                <a:spcPts val="360"/>
              </a:spcBef>
            </a:pPr>
            <a:r>
              <a:rPr lang="fr-FR" sz="1400" b="0" strike="noStrike" spc="-1" dirty="0" smtClean="0">
                <a:latin typeface="Candara"/>
              </a:rPr>
              <a:t>Démarrage du plan lecture « J’aime lire » avec l’installation d’étagères dans les salles et récupération de livres.</a:t>
            </a:r>
          </a:p>
          <a:p>
            <a:pPr marL="536575">
              <a:lnSpc>
                <a:spcPct val="110000"/>
              </a:lnSpc>
              <a:spcBef>
                <a:spcPts val="360"/>
              </a:spcBef>
            </a:pPr>
            <a:r>
              <a:rPr lang="fr-FR" sz="1400" spc="-1" dirty="0" smtClean="0">
                <a:latin typeface="Candara"/>
              </a:rPr>
              <a:t>Des clubs ont été créés : Club lecture, club presse, club théâtre.</a:t>
            </a:r>
          </a:p>
          <a:p>
            <a:pPr marL="536575">
              <a:lnSpc>
                <a:spcPct val="110000"/>
              </a:lnSpc>
              <a:spcBef>
                <a:spcPts val="360"/>
              </a:spcBef>
            </a:pPr>
            <a:r>
              <a:rPr lang="fr-FR" sz="1400" b="0" strike="noStrike" spc="-1" dirty="0" smtClean="0">
                <a:latin typeface="Candara"/>
              </a:rPr>
              <a:t>Des  saynètes</a:t>
            </a:r>
            <a:r>
              <a:rPr lang="fr-FR" sz="1400" spc="-1" dirty="0" smtClean="0">
                <a:latin typeface="Candara"/>
              </a:rPr>
              <a:t> en latin ont été créées avec les latinistes 3</a:t>
            </a:r>
            <a:r>
              <a:rPr lang="fr-FR" sz="1400" spc="-1" baseline="30000" dirty="0" smtClean="0">
                <a:latin typeface="Candara"/>
              </a:rPr>
              <a:t>ème</a:t>
            </a:r>
            <a:r>
              <a:rPr lang="fr-FR" sz="1400" spc="-1" dirty="0" smtClean="0">
                <a:latin typeface="Candara"/>
              </a:rPr>
              <a:t> en lien avec le collège de l’Entre deux.</a:t>
            </a:r>
          </a:p>
          <a:p>
            <a:pPr marL="536575">
              <a:lnSpc>
                <a:spcPct val="110000"/>
              </a:lnSpc>
              <a:spcBef>
                <a:spcPts val="360"/>
              </a:spcBef>
            </a:pPr>
            <a:r>
              <a:rPr lang="fr-FR" sz="1400" b="0" strike="noStrike" spc="-1" dirty="0" smtClean="0">
                <a:latin typeface="Candara"/>
              </a:rPr>
              <a:t>Le CDI a également organisé de nombreuses actions  et sorties culturelles</a:t>
            </a:r>
            <a:r>
              <a:rPr lang="fr-FR" sz="1400" b="0" strike="noStrike" spc="-1" dirty="0" smtClean="0">
                <a:solidFill>
                  <a:srgbClr val="073E87"/>
                </a:solidFill>
                <a:latin typeface="Candara"/>
              </a:rPr>
              <a:t> </a:t>
            </a:r>
            <a:r>
              <a:rPr lang="fr-FR" sz="1400" b="0" strike="noStrike" spc="-1" dirty="0" smtClean="0">
                <a:latin typeface="Candara"/>
              </a:rPr>
              <a:t>(voir le bilan en annexe).</a:t>
            </a:r>
            <a:endParaRPr lang="fr-FR" sz="1400" b="0" strike="noStrike" spc="-1" dirty="0">
              <a:latin typeface="Candara"/>
            </a:endParaRPr>
          </a:p>
          <a:p>
            <a:endParaRPr lang="fr-FR" sz="1400" b="0" strike="noStrike" spc="-1" dirty="0">
              <a:solidFill>
                <a:srgbClr val="073E87"/>
              </a:solidFill>
              <a:latin typeface="Candara"/>
            </a:endParaRPr>
          </a:p>
          <a:p>
            <a:pPr marL="270000" lvl="1" indent="-269640">
              <a:lnSpc>
                <a:spcPct val="100000"/>
              </a:lnSpc>
              <a:spcBef>
                <a:spcPts val="360"/>
              </a:spcBef>
              <a:buClr>
                <a:srgbClr val="000000"/>
              </a:buClr>
              <a:buFont typeface="Wingdings" charset="2"/>
              <a:buChar char=""/>
            </a:pPr>
            <a:r>
              <a:rPr lang="fr-FR" sz="1800" b="1" u="sng" strike="noStrike" spc="-1" dirty="0">
                <a:solidFill>
                  <a:srgbClr val="000000"/>
                </a:solidFill>
                <a:uFillTx/>
                <a:latin typeface="Candara"/>
              </a:rPr>
              <a:t>Les sorties Natures</a:t>
            </a:r>
            <a:endParaRPr lang="fr-FR" sz="1800" b="0" strike="noStrike" spc="-1" dirty="0">
              <a:solidFill>
                <a:srgbClr val="073E87"/>
              </a:solidFill>
              <a:latin typeface="Candara"/>
            </a:endParaRPr>
          </a:p>
          <a:p>
            <a:endParaRPr lang="fr-FR" sz="1800" b="0" strike="noStrike" spc="-1" dirty="0">
              <a:solidFill>
                <a:srgbClr val="073E87"/>
              </a:solidFill>
              <a:latin typeface="Candara"/>
            </a:endParaRPr>
          </a:p>
          <a:p>
            <a:pPr marL="536575"/>
            <a:r>
              <a:rPr lang="fr-FR" sz="1400" b="0" strike="noStrike" spc="-1" dirty="0" smtClean="0">
                <a:solidFill>
                  <a:srgbClr val="000000"/>
                </a:solidFill>
                <a:latin typeface="Candara"/>
              </a:rPr>
              <a:t>Sorties </a:t>
            </a:r>
            <a:r>
              <a:rPr lang="fr-FR" sz="1400" b="0" strike="noStrike" spc="-1" dirty="0">
                <a:solidFill>
                  <a:srgbClr val="000000"/>
                </a:solidFill>
                <a:latin typeface="Candara"/>
              </a:rPr>
              <a:t>APPN </a:t>
            </a:r>
            <a:r>
              <a:rPr lang="fr-FR" sz="1600" b="0" strike="noStrike" spc="-1" dirty="0">
                <a:solidFill>
                  <a:srgbClr val="000000"/>
                </a:solidFill>
                <a:latin typeface="Candara"/>
              </a:rPr>
              <a:t>: </a:t>
            </a:r>
            <a:r>
              <a:rPr lang="fr-FR" sz="1400" spc="-1" dirty="0">
                <a:solidFill>
                  <a:srgbClr val="000000"/>
                </a:solidFill>
                <a:latin typeface="Candara"/>
              </a:rPr>
              <a:t>5</a:t>
            </a:r>
            <a:r>
              <a:rPr lang="fr-FR" sz="1400" b="0" strike="noStrike" spc="-1" dirty="0" smtClean="0">
                <a:solidFill>
                  <a:srgbClr val="000000"/>
                </a:solidFill>
                <a:latin typeface="Candara"/>
              </a:rPr>
              <a:t> </a:t>
            </a:r>
            <a:r>
              <a:rPr lang="fr-FR" sz="1400" b="0" strike="noStrike" spc="-1" dirty="0">
                <a:solidFill>
                  <a:srgbClr val="000000"/>
                </a:solidFill>
                <a:latin typeface="Candara"/>
              </a:rPr>
              <a:t>classes de 5</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plus la 306. Au total, 20 matinées Course d’orientation.</a:t>
            </a:r>
            <a:endParaRPr lang="fr-FR" sz="1400" b="0" strike="noStrike" spc="-1" dirty="0">
              <a:solidFill>
                <a:srgbClr val="073E87"/>
              </a:solidFill>
              <a:latin typeface="Candara"/>
            </a:endParaRPr>
          </a:p>
          <a:p>
            <a:pPr marL="536575"/>
            <a:r>
              <a:rPr lang="fr-FR" sz="1400" b="0" strike="noStrike" spc="-1" dirty="0" smtClean="0">
                <a:solidFill>
                  <a:srgbClr val="000000"/>
                </a:solidFill>
                <a:latin typeface="Candara"/>
              </a:rPr>
              <a:t>Sorties </a:t>
            </a:r>
            <a:r>
              <a:rPr lang="fr-FR" sz="1400" b="0" strike="noStrike" spc="-1" dirty="0">
                <a:solidFill>
                  <a:srgbClr val="000000"/>
                </a:solidFill>
                <a:latin typeface="Candara"/>
              </a:rPr>
              <a:t>lagon : 7 classes de 6</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concernées. Sorties au lagon de St </a:t>
            </a:r>
            <a:r>
              <a:rPr lang="fr-FR" sz="1400" b="0" strike="noStrike" spc="-1" dirty="0" smtClean="0">
                <a:solidFill>
                  <a:srgbClr val="000000"/>
                </a:solidFill>
                <a:latin typeface="Candara"/>
              </a:rPr>
              <a:t>Gilles les Bains.</a:t>
            </a:r>
          </a:p>
          <a:p>
            <a:endParaRPr lang="fr-FR" sz="1400" spc="-1" dirty="0" smtClean="0">
              <a:solidFill>
                <a:srgbClr val="000000"/>
              </a:solidFill>
              <a:latin typeface="Candara"/>
            </a:endParaRPr>
          </a:p>
          <a:p>
            <a:endParaRPr lang="fr-FR" sz="1400" b="0" strike="noStrike" spc="-1" dirty="0" smtClean="0">
              <a:solidFill>
                <a:srgbClr val="000000"/>
              </a:solidFill>
              <a:latin typeface="Candara"/>
            </a:endParaRPr>
          </a:p>
          <a:p>
            <a:pPr>
              <a:buFont typeface="Wingdings" pitchFamily="2" charset="2"/>
              <a:buChar char="ü"/>
            </a:pPr>
            <a:r>
              <a:rPr lang="fr-FR" b="1" u="sng" spc="-1" dirty="0" smtClean="0">
                <a:solidFill>
                  <a:srgbClr val="000000"/>
                </a:solidFill>
                <a:latin typeface="Candara"/>
              </a:rPr>
              <a:t>L’ouverture sur le monde professionnel</a:t>
            </a:r>
          </a:p>
          <a:p>
            <a:endParaRPr lang="fr-FR" sz="1400" b="0" strike="noStrike" spc="-1" dirty="0" smtClean="0">
              <a:solidFill>
                <a:srgbClr val="000000"/>
              </a:solidFill>
              <a:latin typeface="Candara"/>
            </a:endParaRPr>
          </a:p>
          <a:p>
            <a:pPr marL="536575" algn="just"/>
            <a:r>
              <a:rPr lang="fr-FR" sz="1400" b="1" strike="noStrike" spc="-1" dirty="0" smtClean="0">
                <a:solidFill>
                  <a:srgbClr val="000000"/>
                </a:solidFill>
                <a:latin typeface="Candara"/>
              </a:rPr>
              <a:t>Un forum des métiers </a:t>
            </a:r>
            <a:r>
              <a:rPr lang="fr-FR" sz="1400" spc="-1" dirty="0" smtClean="0">
                <a:solidFill>
                  <a:srgbClr val="000000"/>
                </a:solidFill>
                <a:latin typeface="Candara"/>
              </a:rPr>
              <a:t>a</a:t>
            </a:r>
            <a:r>
              <a:rPr lang="fr-FR" sz="1400" b="0" strike="noStrike" spc="-1" dirty="0" smtClean="0">
                <a:solidFill>
                  <a:srgbClr val="000000"/>
                </a:solidFill>
                <a:latin typeface="Candara"/>
              </a:rPr>
              <a:t> été organisé à l’attention des élèves de 4</a:t>
            </a:r>
            <a:r>
              <a:rPr lang="fr-FR" sz="1400" b="0" strike="noStrike" spc="-1" baseline="30000" dirty="0" smtClean="0">
                <a:solidFill>
                  <a:srgbClr val="000000"/>
                </a:solidFill>
                <a:latin typeface="Candara"/>
              </a:rPr>
              <a:t>ème</a:t>
            </a:r>
            <a:r>
              <a:rPr lang="fr-FR" sz="1400" b="0" strike="noStrike" spc="-1" dirty="0" smtClean="0">
                <a:solidFill>
                  <a:srgbClr val="000000"/>
                </a:solidFill>
                <a:latin typeface="Candara"/>
              </a:rPr>
              <a:t> et 3</a:t>
            </a:r>
            <a:r>
              <a:rPr lang="fr-FR" sz="1400" b="0" strike="noStrike" spc="-1" baseline="30000" dirty="0" smtClean="0">
                <a:solidFill>
                  <a:srgbClr val="000000"/>
                </a:solidFill>
                <a:latin typeface="Candara"/>
              </a:rPr>
              <a:t>ème</a:t>
            </a:r>
            <a:r>
              <a:rPr lang="fr-FR" sz="1400" spc="-1" dirty="0" smtClean="0">
                <a:solidFill>
                  <a:srgbClr val="000000"/>
                </a:solidFill>
                <a:latin typeface="Candara"/>
              </a:rPr>
              <a:t> par la classe </a:t>
            </a:r>
            <a:r>
              <a:rPr lang="fr-FR" sz="1400" spc="-1" dirty="0" err="1" smtClean="0">
                <a:solidFill>
                  <a:srgbClr val="000000"/>
                </a:solidFill>
                <a:latin typeface="Candara"/>
              </a:rPr>
              <a:t>prépapro</a:t>
            </a:r>
            <a:r>
              <a:rPr lang="fr-FR" sz="1400" spc="-1" dirty="0" smtClean="0">
                <a:solidFill>
                  <a:srgbClr val="000000"/>
                </a:solidFill>
                <a:latin typeface="Candara"/>
              </a:rPr>
              <a:t>. </a:t>
            </a:r>
            <a:r>
              <a:rPr lang="fr-FR" sz="1400" b="0" strike="noStrike" spc="-1" dirty="0" smtClean="0">
                <a:solidFill>
                  <a:srgbClr val="000000"/>
                </a:solidFill>
                <a:latin typeface="Candara"/>
              </a:rPr>
              <a:t>Les élèves ont pu découvrir 6 métiers répartis sur plusieurs familles comme la santé, le bâtiment, la justice </a:t>
            </a:r>
            <a:r>
              <a:rPr lang="fr-FR" sz="1400" b="0" strike="noStrike" spc="-1" dirty="0" err="1" smtClean="0">
                <a:solidFill>
                  <a:srgbClr val="000000"/>
                </a:solidFill>
                <a:latin typeface="Candara"/>
              </a:rPr>
              <a:t>etc</a:t>
            </a:r>
            <a:r>
              <a:rPr lang="fr-FR" sz="1400" b="0" strike="noStrike" spc="-1" dirty="0" smtClean="0">
                <a:solidFill>
                  <a:srgbClr val="000000"/>
                </a:solidFill>
                <a:latin typeface="Candara"/>
              </a:rPr>
              <a:t>…59 professionnels étaient présents sur une matinée soit 3h d’informations à destination des élèves. Cette action a rencontré un fort succès auprès des élèves et sera reconduite pour l’année prochaine.</a:t>
            </a:r>
          </a:p>
          <a:p>
            <a:pPr marL="536575" algn="just"/>
            <a:endParaRPr lang="fr-FR" sz="1400" spc="-1" dirty="0" smtClean="0">
              <a:solidFill>
                <a:srgbClr val="000000"/>
              </a:solidFill>
              <a:latin typeface="Candara"/>
            </a:endParaRPr>
          </a:p>
          <a:p>
            <a:pPr marL="536575" algn="just"/>
            <a:r>
              <a:rPr lang="fr-FR" sz="1400" b="0" strike="noStrike" spc="-1" dirty="0" smtClean="0">
                <a:solidFill>
                  <a:srgbClr val="000000"/>
                </a:solidFill>
                <a:latin typeface="Candara"/>
              </a:rPr>
              <a:t>Organisation de stages en entreprise pour les élèves de 3</a:t>
            </a:r>
            <a:r>
              <a:rPr lang="fr-FR" sz="1400" b="0" strike="noStrike" spc="-1" baseline="30000" dirty="0" smtClean="0">
                <a:solidFill>
                  <a:srgbClr val="000000"/>
                </a:solidFill>
                <a:latin typeface="Candara"/>
              </a:rPr>
              <a:t>ème</a:t>
            </a:r>
            <a:r>
              <a:rPr lang="fr-FR" sz="1400" b="0" strike="noStrike" spc="-1" dirty="0" smtClean="0">
                <a:solidFill>
                  <a:srgbClr val="000000"/>
                </a:solidFill>
                <a:latin typeface="Candara"/>
              </a:rPr>
              <a:t>.</a:t>
            </a:r>
          </a:p>
          <a:p>
            <a:pPr marL="536575" algn="just"/>
            <a:endParaRPr lang="fr-FR" sz="1400" spc="-1" dirty="0" smtClean="0">
              <a:solidFill>
                <a:srgbClr val="000000"/>
              </a:solidFill>
              <a:latin typeface="Candara"/>
            </a:endParaRPr>
          </a:p>
          <a:p>
            <a:pPr marL="536575" algn="just"/>
            <a:r>
              <a:rPr lang="fr-FR" sz="1400" b="0" strike="noStrike" spc="-1" dirty="0" smtClean="0">
                <a:solidFill>
                  <a:srgbClr val="000000"/>
                </a:solidFill>
                <a:latin typeface="Candara"/>
              </a:rPr>
              <a:t>	</a:t>
            </a:r>
          </a:p>
          <a:p>
            <a:endParaRPr lang="fr-FR" sz="1400" spc="-1" dirty="0" smtClean="0">
              <a:solidFill>
                <a:srgbClr val="000000"/>
              </a:solidFill>
              <a:latin typeface="Candara"/>
            </a:endParaRPr>
          </a:p>
          <a:p>
            <a:r>
              <a:rPr lang="fr-FR" sz="1400" b="0" strike="noStrike" spc="-1" dirty="0" smtClean="0">
                <a:solidFill>
                  <a:srgbClr val="000000"/>
                </a:solidFill>
                <a:latin typeface="Candara"/>
              </a:rPr>
              <a:t>	</a:t>
            </a:r>
          </a:p>
          <a:p>
            <a:endParaRPr lang="fr-FR" sz="1400" spc="-1" dirty="0" smtClean="0">
              <a:solidFill>
                <a:srgbClr val="000000"/>
              </a:solidFill>
              <a:latin typeface="Candara"/>
            </a:endParaRPr>
          </a:p>
          <a:p>
            <a:endParaRPr lang="fr-FR" sz="1400" b="0" strike="noStrike" spc="-1" dirty="0" smtClean="0">
              <a:solidFill>
                <a:srgbClr val="000000"/>
              </a:solidFill>
              <a:latin typeface="Candara"/>
            </a:endParaRPr>
          </a:p>
          <a:p>
            <a:endParaRPr lang="fr-FR" sz="1400" spc="-1" dirty="0" smtClean="0">
              <a:solidFill>
                <a:srgbClr val="000000"/>
              </a:solidFill>
              <a:latin typeface="Candara"/>
            </a:endParaRPr>
          </a:p>
          <a:p>
            <a:endParaRPr lang="fr-FR" sz="1400" b="0" strike="noStrike" spc="-1" dirty="0" smtClean="0">
              <a:solidFill>
                <a:srgbClr val="000000"/>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871920" y="1556640"/>
            <a:ext cx="7408080" cy="4569120"/>
          </a:xfrm>
          <a:prstGeom prst="rect">
            <a:avLst/>
          </a:prstGeom>
          <a:noFill/>
          <a:ln>
            <a:noFill/>
          </a:ln>
        </p:spPr>
        <p:txBody>
          <a:bodyPr>
            <a:normAutofit fontScale="92500" lnSpcReduction="20000"/>
          </a:bodyPr>
          <a:lstStyle/>
          <a:p>
            <a:pPr marL="274320" indent="-273960">
              <a:lnSpc>
                <a:spcPct val="100000"/>
              </a:lnSpc>
              <a:spcBef>
                <a:spcPts val="281"/>
              </a:spcBef>
              <a:buClr>
                <a:srgbClr val="000000"/>
              </a:buClr>
            </a:pPr>
            <a:r>
              <a:rPr lang="fr-FR" sz="1400" spc="-1" dirty="0" smtClean="0">
                <a:solidFill>
                  <a:srgbClr val="000000"/>
                </a:solidFill>
                <a:latin typeface="Candara"/>
              </a:rPr>
              <a:t>Pour l’année scolaire 2019-2020, nous concentrerons nos efforts sur plusieurs problématiques :</a:t>
            </a:r>
          </a:p>
          <a:p>
            <a:pPr marL="274320" indent="-273960">
              <a:lnSpc>
                <a:spcPct val="100000"/>
              </a:lnSpc>
              <a:spcBef>
                <a:spcPts val="281"/>
              </a:spcBef>
              <a:buClr>
                <a:srgbClr val="000000"/>
              </a:buClr>
            </a:pPr>
            <a:endParaRPr lang="fr-FR" sz="1400" spc="-1" dirty="0" smtClean="0">
              <a:solidFill>
                <a:srgbClr val="000000"/>
              </a:solidFill>
              <a:latin typeface="Candara"/>
            </a:endParaRPr>
          </a:p>
          <a:p>
            <a:pPr marL="274320" indent="-273960" algn="just">
              <a:lnSpc>
                <a:spcPct val="100000"/>
              </a:lnSpc>
              <a:spcBef>
                <a:spcPts val="281"/>
              </a:spcBef>
              <a:buClr>
                <a:srgbClr val="000000"/>
              </a:buClr>
            </a:pPr>
            <a:r>
              <a:rPr lang="fr-FR" sz="1400" spc="-1" dirty="0" smtClean="0">
                <a:solidFill>
                  <a:srgbClr val="000000"/>
                </a:solidFill>
                <a:latin typeface="Candara"/>
              </a:rPr>
              <a:t>	- Le travail personnel de l’élève. La plupart des élèves ne font pas leurs leçons et n’ont souvent pas d’aide à la maison. Les parents ne voient pas non plus  l’importance de faire ses devoirs. Suite aux divers conseils pédagogiques </a:t>
            </a:r>
            <a:r>
              <a:rPr lang="fr-FR" sz="1400" spc="-1" smtClean="0">
                <a:solidFill>
                  <a:srgbClr val="000000"/>
                </a:solidFill>
                <a:latin typeface="Candara"/>
              </a:rPr>
              <a:t>et d’enseignements, </a:t>
            </a:r>
            <a:r>
              <a:rPr lang="fr-FR" sz="1400" spc="-1" dirty="0" smtClean="0">
                <a:solidFill>
                  <a:srgbClr val="000000"/>
                </a:solidFill>
                <a:latin typeface="Candara"/>
              </a:rPr>
              <a:t>nous mettrons en place à la rentrée 2019 des actions pour réduire cette problématique à savoir : l’amorçage des leçons en fin de cours, la vérification des agendas, le travail des supports de mémorisation adaptés, une  formation des parents </a:t>
            </a:r>
            <a:r>
              <a:rPr lang="fr-FR" sz="1400" spc="-1" dirty="0" err="1" smtClean="0">
                <a:solidFill>
                  <a:srgbClr val="000000"/>
                </a:solidFill>
                <a:latin typeface="Candara"/>
              </a:rPr>
              <a:t>etc</a:t>
            </a:r>
            <a:r>
              <a:rPr lang="fr-FR" sz="1400" spc="-1" dirty="0" smtClean="0">
                <a:solidFill>
                  <a:srgbClr val="000000"/>
                </a:solidFill>
                <a:latin typeface="Candara"/>
              </a:rPr>
              <a:t>… Il faudra également insister sur la méthodologie en lien avec le 1</a:t>
            </a:r>
            <a:r>
              <a:rPr lang="fr-FR" sz="1400" spc="-1" baseline="30000" dirty="0" smtClean="0">
                <a:solidFill>
                  <a:srgbClr val="000000"/>
                </a:solidFill>
                <a:latin typeface="Candara"/>
              </a:rPr>
              <a:t>er</a:t>
            </a:r>
            <a:r>
              <a:rPr lang="fr-FR" sz="1400" spc="-1" dirty="0" smtClean="0">
                <a:solidFill>
                  <a:srgbClr val="000000"/>
                </a:solidFill>
                <a:latin typeface="Candara"/>
              </a:rPr>
              <a:t> degré afin que les élèves aient acquis des habitudes de travail dès le début du cycle 2.</a:t>
            </a:r>
          </a:p>
          <a:p>
            <a:pPr marL="274320" indent="-273960" algn="just">
              <a:lnSpc>
                <a:spcPct val="100000"/>
              </a:lnSpc>
              <a:spcBef>
                <a:spcPts val="281"/>
              </a:spcBef>
              <a:buClr>
                <a:srgbClr val="000000"/>
              </a:buClr>
            </a:pPr>
            <a:r>
              <a:rPr lang="fr-FR" sz="1400" spc="-1" dirty="0" smtClean="0">
                <a:solidFill>
                  <a:srgbClr val="000000"/>
                </a:solidFill>
                <a:latin typeface="Candara"/>
              </a:rPr>
              <a:t>		</a:t>
            </a:r>
          </a:p>
          <a:p>
            <a:pPr marL="274320" indent="-273960" algn="just">
              <a:lnSpc>
                <a:spcPct val="100000"/>
              </a:lnSpc>
              <a:spcBef>
                <a:spcPts val="281"/>
              </a:spcBef>
              <a:buClr>
                <a:srgbClr val="000000"/>
              </a:buClr>
            </a:pPr>
            <a:r>
              <a:rPr lang="fr-FR" sz="1400" spc="-1" dirty="0" smtClean="0">
                <a:solidFill>
                  <a:srgbClr val="000000"/>
                </a:solidFill>
                <a:latin typeface="Candara"/>
              </a:rPr>
              <a:t>	- La violence entre élèves : 23 bagarres, beaucoup d’insultes et de tensions. </a:t>
            </a:r>
          </a:p>
          <a:p>
            <a:pPr marL="274320" indent="-273960" algn="just">
              <a:lnSpc>
                <a:spcPct val="100000"/>
              </a:lnSpc>
              <a:spcBef>
                <a:spcPts val="281"/>
              </a:spcBef>
              <a:buClr>
                <a:srgbClr val="000000"/>
              </a:buClr>
            </a:pPr>
            <a:r>
              <a:rPr lang="fr-FR" sz="1400" spc="-1" dirty="0" smtClean="0">
                <a:solidFill>
                  <a:srgbClr val="000000"/>
                </a:solidFill>
                <a:latin typeface="Candara"/>
              </a:rPr>
              <a:t>	Suite au bilan positif du projet d’intégration des classes de 3</a:t>
            </a:r>
            <a:r>
              <a:rPr lang="fr-FR" sz="1400" spc="-1" baseline="30000" dirty="0" smtClean="0">
                <a:solidFill>
                  <a:srgbClr val="000000"/>
                </a:solidFill>
                <a:latin typeface="Candara"/>
              </a:rPr>
              <a:t>ème</a:t>
            </a:r>
            <a:r>
              <a:rPr lang="fr-FR" sz="1400" spc="-1" dirty="0" smtClean="0">
                <a:solidFill>
                  <a:srgbClr val="000000"/>
                </a:solidFill>
                <a:latin typeface="Candara"/>
              </a:rPr>
              <a:t>, nous poursuivrons l’action en la généralisant à toutes les classes. De plus, le développement d’ateliers pendant le temps méridien permettra de diminuer les sources de querelles. L’Espace Emeraude sera également ouvert aux élèves de 3</a:t>
            </a:r>
            <a:r>
              <a:rPr lang="fr-FR" sz="1400" spc="-1" baseline="30000" dirty="0" smtClean="0">
                <a:solidFill>
                  <a:srgbClr val="000000"/>
                </a:solidFill>
                <a:latin typeface="Candara"/>
              </a:rPr>
              <a:t>ème</a:t>
            </a:r>
            <a:r>
              <a:rPr lang="fr-FR" sz="1400" spc="-1" dirty="0" smtClean="0">
                <a:solidFill>
                  <a:srgbClr val="000000"/>
                </a:solidFill>
                <a:latin typeface="Candara"/>
              </a:rPr>
              <a:t>. </a:t>
            </a:r>
          </a:p>
          <a:p>
            <a:pPr marL="274320" indent="-273960" algn="just">
              <a:lnSpc>
                <a:spcPct val="100000"/>
              </a:lnSpc>
              <a:spcBef>
                <a:spcPts val="281"/>
              </a:spcBef>
              <a:buClr>
                <a:srgbClr val="000000"/>
              </a:buClr>
            </a:pPr>
            <a:endParaRPr lang="fr-FR" sz="1400" spc="-1" dirty="0" smtClean="0">
              <a:solidFill>
                <a:srgbClr val="000000"/>
              </a:solidFill>
              <a:latin typeface="Candara"/>
            </a:endParaRPr>
          </a:p>
          <a:p>
            <a:pPr marL="274320" indent="-273960" algn="just">
              <a:lnSpc>
                <a:spcPct val="100000"/>
              </a:lnSpc>
              <a:spcBef>
                <a:spcPts val="281"/>
              </a:spcBef>
              <a:buClr>
                <a:srgbClr val="000000"/>
              </a:buClr>
            </a:pPr>
            <a:r>
              <a:rPr lang="fr-FR" sz="1400" spc="-1" dirty="0" smtClean="0">
                <a:solidFill>
                  <a:srgbClr val="000000"/>
                </a:solidFill>
                <a:latin typeface="Candara"/>
              </a:rPr>
              <a:t>	- La motivation des élèves notamment sur l’apprentissage des langues et sur la notion de l’effort est à travailler. Pour y remédier, les pédagogies de projet, de contrat peuvent aider à répondre à cette problématiques et rendre les élèves plus autonomes. Nous devons cependant rester dans l’exigence avec des QUIZZ de connaissances et également organiser des actions comme par exemple des challenges entre classes afin d’aiguiser la motivation des élèves. </a:t>
            </a:r>
          </a:p>
          <a:p>
            <a:pPr marL="274320" indent="-273960" algn="just">
              <a:lnSpc>
                <a:spcPct val="100000"/>
              </a:lnSpc>
              <a:spcBef>
                <a:spcPts val="281"/>
              </a:spcBef>
              <a:buClr>
                <a:srgbClr val="000000"/>
              </a:buClr>
            </a:pPr>
            <a:endParaRPr lang="fr-FR" sz="1400" b="0" strike="noStrike" spc="-1" dirty="0" smtClean="0">
              <a:solidFill>
                <a:srgbClr val="000000"/>
              </a:solidFill>
              <a:latin typeface="Candara"/>
            </a:endParaRPr>
          </a:p>
          <a:p>
            <a:pPr algn="just">
              <a:lnSpc>
                <a:spcPct val="100000"/>
              </a:lnSpc>
              <a:spcBef>
                <a:spcPts val="281"/>
              </a:spcBef>
              <a:buClr>
                <a:srgbClr val="000000"/>
              </a:buClr>
            </a:pPr>
            <a:r>
              <a:rPr lang="fr-FR" sz="1400" spc="-1" dirty="0" smtClean="0">
                <a:solidFill>
                  <a:srgbClr val="000000"/>
                </a:solidFill>
                <a:latin typeface="Candara"/>
              </a:rPr>
              <a:t>L’ensemble des actions seront répertoriées dans le document «  Orientations pédagogiques » en annexe.</a:t>
            </a:r>
            <a:endParaRPr lang="fr-FR" sz="1400" b="0" strike="noStrike" spc="-1" dirty="0">
              <a:solidFill>
                <a:srgbClr val="073E87"/>
              </a:solidFill>
              <a:latin typeface="Candara"/>
            </a:endParaRPr>
          </a:p>
          <a:p>
            <a:pPr>
              <a:lnSpc>
                <a:spcPct val="100000"/>
              </a:lnSpc>
              <a:spcBef>
                <a:spcPts val="281"/>
              </a:spcBef>
            </a:pPr>
            <a:endParaRPr lang="fr-FR" sz="1400" b="0" strike="noStrike" spc="-1" dirty="0">
              <a:solidFill>
                <a:srgbClr val="073E87"/>
              </a:solidFill>
              <a:latin typeface="Candara"/>
            </a:endParaRPr>
          </a:p>
          <a:p>
            <a:pPr>
              <a:lnSpc>
                <a:spcPct val="100000"/>
              </a:lnSpc>
              <a:spcBef>
                <a:spcPts val="281"/>
              </a:spcBef>
            </a:pPr>
            <a:endParaRPr lang="fr-FR" sz="1400" b="0" strike="noStrike" spc="-1" dirty="0">
              <a:solidFill>
                <a:srgbClr val="073E87"/>
              </a:solidFill>
              <a:latin typeface="Candara"/>
            </a:endParaRPr>
          </a:p>
        </p:txBody>
      </p:sp>
      <p:sp>
        <p:nvSpPr>
          <p:cNvPr id="164" name="TextShape 2"/>
          <p:cNvSpPr txBox="1"/>
          <p:nvPr/>
        </p:nvSpPr>
        <p:spPr>
          <a:xfrm>
            <a:off x="457200" y="338400"/>
            <a:ext cx="8229240" cy="1252440"/>
          </a:xfrm>
          <a:prstGeom prst="rect">
            <a:avLst/>
          </a:prstGeom>
          <a:noFill/>
          <a:ln>
            <a:noFill/>
          </a:ln>
        </p:spPr>
        <p:txBody>
          <a:bodyPr anchor="ctr">
            <a:normAutofit/>
          </a:bodyPr>
          <a:lstStyle/>
          <a:p>
            <a:pPr algn="ctr">
              <a:lnSpc>
                <a:spcPct val="100000"/>
              </a:lnSpc>
            </a:pPr>
            <a:r>
              <a:rPr lang="fr-FR" sz="4400" b="0" strike="noStrike" spc="-1" dirty="0">
                <a:solidFill>
                  <a:srgbClr val="000000"/>
                </a:solidFill>
                <a:latin typeface="Candara"/>
              </a:rPr>
              <a:t>En conclusion</a:t>
            </a:r>
            <a:endParaRPr lang="fr-FR" sz="4400" b="0" strike="noStrike" spc="-1" dirty="0">
              <a:solidFill>
                <a:srgbClr val="FFFFFF"/>
              </a:solidFill>
              <a:latin typeface="Lucida Sans Unicod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2"/>
          <p:cNvSpPr txBox="1"/>
          <p:nvPr/>
        </p:nvSpPr>
        <p:spPr>
          <a:xfrm>
            <a:off x="457200" y="338400"/>
            <a:ext cx="8229240" cy="804584"/>
          </a:xfrm>
          <a:prstGeom prst="rect">
            <a:avLst/>
          </a:prstGeom>
          <a:noFill/>
          <a:ln>
            <a:noFill/>
          </a:ln>
        </p:spPr>
        <p:txBody>
          <a:bodyPr anchor="ctr">
            <a:normAutofit fontScale="77500" lnSpcReduction="20000"/>
          </a:bodyPr>
          <a:lstStyle/>
          <a:p>
            <a:pPr algn="ctr">
              <a:lnSpc>
                <a:spcPct val="100000"/>
              </a:lnSpc>
            </a:pPr>
            <a:r>
              <a:rPr lang="fr-FR" sz="3600" b="1" strike="noStrike" spc="-1" dirty="0">
                <a:solidFill>
                  <a:srgbClr val="000000"/>
                </a:solidFill>
                <a:latin typeface="Candara"/>
              </a:rPr>
              <a:t>Répartition des CSP</a:t>
            </a:r>
            <a:r>
              <a:rPr/>
              <a:t/>
            </a:r>
            <a:br>
              <a:rPr/>
            </a:br>
            <a:endParaRPr lang="fr-FR" sz="3600" b="0" strike="noStrike" spc="-1" dirty="0">
              <a:solidFill>
                <a:srgbClr val="FFFFFF"/>
              </a:solidFill>
              <a:latin typeface="Lucida Sans Unicode"/>
            </a:endParaRPr>
          </a:p>
        </p:txBody>
      </p:sp>
      <p:sp>
        <p:nvSpPr>
          <p:cNvPr id="111" name="CustomShape 4"/>
          <p:cNvSpPr/>
          <p:nvPr/>
        </p:nvSpPr>
        <p:spPr>
          <a:xfrm>
            <a:off x="6072120" y="5429160"/>
            <a:ext cx="1071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dirty="0">
              <a:latin typeface="Arial"/>
            </a:endParaRPr>
          </a:p>
        </p:txBody>
      </p:sp>
      <p:graphicFrame>
        <p:nvGraphicFramePr>
          <p:cNvPr id="7" name="Graphique 6"/>
          <p:cNvGraphicFramePr/>
          <p:nvPr/>
        </p:nvGraphicFramePr>
        <p:xfrm>
          <a:off x="357158" y="1000108"/>
          <a:ext cx="8358246"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smtClean="0">
                <a:solidFill>
                  <a:srgbClr val="000000"/>
                </a:solidFill>
                <a:latin typeface="Candara"/>
              </a:rPr>
              <a:t>Résultats de l’oral du DNB </a:t>
            </a:r>
            <a:endParaRPr lang="fr-FR" sz="2800" b="1" strike="noStrike" spc="-1" dirty="0">
              <a:solidFill>
                <a:srgbClr val="FFFFFF"/>
              </a:solidFill>
              <a:latin typeface="Lucida Sans Unicode"/>
            </a:endParaRPr>
          </a:p>
        </p:txBody>
      </p:sp>
      <p:graphicFrame>
        <p:nvGraphicFramePr>
          <p:cNvPr id="4" name="Graphique 3"/>
          <p:cNvGraphicFramePr/>
          <p:nvPr/>
        </p:nvGraphicFramePr>
        <p:xfrm>
          <a:off x="857224" y="1928802"/>
          <a:ext cx="7715304" cy="378621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 name="Table 1"/>
          <p:cNvGraphicFramePr/>
          <p:nvPr/>
        </p:nvGraphicFramePr>
        <p:xfrm>
          <a:off x="1000100" y="1500174"/>
          <a:ext cx="7194220" cy="4846320"/>
        </p:xfrm>
        <a:graphic>
          <a:graphicData uri="http://schemas.openxmlformats.org/drawingml/2006/table">
            <a:tbl>
              <a:tblPr/>
              <a:tblGrid>
                <a:gridCol w="2396092"/>
                <a:gridCol w="1202591"/>
                <a:gridCol w="1198396"/>
                <a:gridCol w="1198396"/>
                <a:gridCol w="1198745"/>
              </a:tblGrid>
              <a:tr h="328030">
                <a:tc>
                  <a:txBody>
                    <a:bodyPr/>
                    <a:lstStyle/>
                    <a:p>
                      <a:pPr algn="ctr">
                        <a:lnSpc>
                          <a:spcPct val="100000"/>
                        </a:lnSpc>
                      </a:pPr>
                      <a:r>
                        <a:rPr lang="fr-FR" sz="1800" b="0" strike="noStrike" spc="-1" dirty="0">
                          <a:solidFill>
                            <a:srgbClr val="000000"/>
                          </a:solidFill>
                          <a:latin typeface="Candara"/>
                        </a:rPr>
                        <a:t>Compétences </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D</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C</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B</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A</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dirty="0">
                          <a:solidFill>
                            <a:srgbClr val="000000"/>
                          </a:solidFill>
                          <a:latin typeface="Calibri"/>
                        </a:rPr>
                        <a:t>D1.1 - Langue française à l'oral et à l'écrit</a:t>
                      </a:r>
                      <a:endParaRPr lang="fr-FR"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45%</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31%</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15%</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a:solidFill>
                            <a:srgbClr val="000000"/>
                          </a:solidFill>
                          <a:latin typeface="Calibri"/>
                        </a:rPr>
                        <a:t>D1.2 - Langues étrangères et régionales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16%</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37%</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656061">
                <a:tc>
                  <a:txBody>
                    <a:bodyPr/>
                    <a:lstStyle/>
                    <a:p>
                      <a:pPr>
                        <a:lnSpc>
                          <a:spcPct val="100000"/>
                        </a:lnSpc>
                      </a:pPr>
                      <a:r>
                        <a:rPr lang="fr-FR" sz="1400" b="0" strike="noStrike" spc="-1">
                          <a:solidFill>
                            <a:srgbClr val="000000"/>
                          </a:solidFill>
                          <a:latin typeface="Calibri"/>
                        </a:rPr>
                        <a:t>D1.3 - Langages mathématiques, scientifiques et informatiques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32%</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43%</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574053">
                <a:tc>
                  <a:txBody>
                    <a:bodyPr/>
                    <a:lstStyle/>
                    <a:p>
                      <a:pPr>
                        <a:lnSpc>
                          <a:spcPct val="100000"/>
                        </a:lnSpc>
                      </a:pPr>
                      <a:r>
                        <a:rPr lang="fr-FR" sz="1400" b="0" strike="noStrike" spc="-1">
                          <a:solidFill>
                            <a:srgbClr val="000000"/>
                          </a:solidFill>
                          <a:latin typeface="Calibri"/>
                        </a:rPr>
                        <a:t>D1.4 - Langage des arts et du corps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a:t>
                      </a:r>
                    </a:p>
                    <a:p>
                      <a:pPr algn="ctr">
                        <a:lnSpc>
                          <a:spcPct val="100000"/>
                        </a:lnSpc>
                      </a:pP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chemeClr val="tx1"/>
                          </a:solidFill>
                          <a:latin typeface="Candara"/>
                        </a:rPr>
                        <a:t>17%</a:t>
                      </a:r>
                      <a:endParaRPr lang="fr-FR" sz="1800" b="0" strike="noStrike" spc="-1" dirty="0">
                        <a:solidFill>
                          <a:schemeClr val="tx1"/>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61%</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20%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a:solidFill>
                            <a:srgbClr val="000000"/>
                          </a:solidFill>
                          <a:latin typeface="Calibri"/>
                        </a:rPr>
                        <a:t>D2 - Les méthodes et outils pour apprendre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32%</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49%</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a:solidFill>
                            <a:srgbClr val="000000"/>
                          </a:solidFill>
                          <a:latin typeface="Calibri"/>
                        </a:rPr>
                        <a:t>D3 - La formation de la personne et du citoyen</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23%</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61%</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10%</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a:solidFill>
                            <a:srgbClr val="000000"/>
                          </a:solidFill>
                          <a:latin typeface="Calibri"/>
                        </a:rPr>
                        <a:t>D4 - Les systèmes naturels et les systèmes techniques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38%</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42%</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64710">
                <a:tc>
                  <a:txBody>
                    <a:bodyPr/>
                    <a:lstStyle/>
                    <a:p>
                      <a:pPr>
                        <a:lnSpc>
                          <a:spcPct val="100000"/>
                        </a:lnSpc>
                      </a:pPr>
                      <a:r>
                        <a:rPr lang="fr-FR" sz="1400" b="0" strike="noStrike" spc="-1">
                          <a:solidFill>
                            <a:srgbClr val="000000"/>
                          </a:solidFill>
                          <a:latin typeface="Calibri"/>
                        </a:rPr>
                        <a:t>D5 - Les représentations du monde et l'activité humaine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13%</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FF0000"/>
                          </a:solidFill>
                          <a:latin typeface="Candara"/>
                        </a:rPr>
                        <a:t>42%</a:t>
                      </a:r>
                      <a:endParaRPr lang="fr-FR" sz="1800" b="0" strike="noStrike" spc="-1" dirty="0">
                        <a:solidFill>
                          <a:srgbClr val="FF0000"/>
                        </a:solid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37%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solidFill>
                            <a:srgbClr val="000000"/>
                          </a:solidFill>
                          <a:latin typeface="Candara"/>
                        </a:rPr>
                        <a:t>8%</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15"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dirty="0">
                <a:solidFill>
                  <a:srgbClr val="000000"/>
                </a:solidFill>
                <a:latin typeface="Candara"/>
              </a:rPr>
              <a:t>Compétences fin de cycle 4</a:t>
            </a:r>
            <a:endParaRPr lang="fr-FR" sz="4400" b="0" strike="noStrike" spc="-1" dirty="0">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8400"/>
            <a:ext cx="8229240" cy="1018898"/>
          </a:xfrm>
        </p:spPr>
        <p:txBody>
          <a:bodyPr/>
          <a:lstStyle/>
          <a:p>
            <a:pPr algn="ctr"/>
            <a:r>
              <a:rPr lang="fr-FR" sz="3600" dirty="0" smtClean="0">
                <a:latin typeface="+mj-lt"/>
              </a:rPr>
              <a:t>Résultats d’orientation vœux définitifs</a:t>
            </a:r>
            <a:endParaRPr lang="fr-FR" sz="3600" dirty="0">
              <a:latin typeface="+mj-lt"/>
            </a:endParaRPr>
          </a:p>
        </p:txBody>
      </p:sp>
      <p:graphicFrame>
        <p:nvGraphicFramePr>
          <p:cNvPr id="8" name="Graphique 7"/>
          <p:cNvGraphicFramePr/>
          <p:nvPr/>
        </p:nvGraphicFramePr>
        <p:xfrm>
          <a:off x="500034" y="1571612"/>
          <a:ext cx="8286808"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Table 1"/>
          <p:cNvGraphicFramePr/>
          <p:nvPr/>
        </p:nvGraphicFramePr>
        <p:xfrm>
          <a:off x="500040" y="1928880"/>
          <a:ext cx="7779960" cy="1542960"/>
        </p:xfrm>
        <a:graphic>
          <a:graphicData uri="http://schemas.openxmlformats.org/drawingml/2006/table">
            <a:tbl>
              <a:tblPr/>
              <a:tblGrid>
                <a:gridCol w="1285560"/>
                <a:gridCol w="714240"/>
                <a:gridCol w="785520"/>
                <a:gridCol w="785520"/>
                <a:gridCol w="750240"/>
                <a:gridCol w="864360"/>
                <a:gridCol w="864360"/>
                <a:gridCol w="864360"/>
                <a:gridCol w="865800"/>
              </a:tblGrid>
              <a:tr h="397080">
                <a:tc>
                  <a:txBody>
                    <a:bodyPr/>
                    <a:lstStyle/>
                    <a:p>
                      <a:pPr algn="ctr">
                        <a:lnSpc>
                          <a:spcPct val="100000"/>
                        </a:lnSpc>
                      </a:pPr>
                      <a:r>
                        <a:rPr lang="fr-FR" sz="1200" b="0" strike="noStrike" spc="-1" dirty="0">
                          <a:solidFill>
                            <a:srgbClr val="000000"/>
                          </a:solidFill>
                          <a:latin typeface="Candara"/>
                        </a:rPr>
                        <a:t>Série</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Absents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Admis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AB</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Bien</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TBien</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200" b="0" strike="noStrike" spc="-1">
                          <a:solidFill>
                            <a:srgbClr val="000000"/>
                          </a:solidFill>
                          <a:latin typeface="Candara"/>
                        </a:rPr>
                        <a:t>Refusés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200" b="0" strike="noStrike" spc="-1">
                          <a:solidFill>
                            <a:srgbClr val="000000"/>
                          </a:solidFill>
                          <a:latin typeface="Candara"/>
                        </a:rPr>
                        <a:t>Total résultats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dirty="0">
                          <a:solidFill>
                            <a:srgbClr val="000000"/>
                          </a:solidFill>
                          <a:latin typeface="Candara"/>
                        </a:rPr>
                        <a:t>Total admis</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2160">
                <a:tc>
                  <a:txBody>
                    <a:bodyPr/>
                    <a:lstStyle/>
                    <a:p>
                      <a:pPr algn="ctr">
                        <a:lnSpc>
                          <a:spcPct val="100000"/>
                        </a:lnSpc>
                      </a:pPr>
                      <a:r>
                        <a:rPr lang="fr-FR" sz="1200" b="0" strike="noStrike" spc="-1" dirty="0">
                          <a:solidFill>
                            <a:srgbClr val="000000"/>
                          </a:solidFill>
                          <a:latin typeface="Candara"/>
                        </a:rPr>
                        <a:t>Générale</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9</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27</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29</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15</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12</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39</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122</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83</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2160">
                <a:tc>
                  <a:txBody>
                    <a:bodyPr/>
                    <a:lstStyle/>
                    <a:p>
                      <a:pPr algn="ctr">
                        <a:lnSpc>
                          <a:spcPct val="100000"/>
                        </a:lnSpc>
                      </a:pPr>
                      <a:r>
                        <a:rPr lang="fr-FR" sz="1200" b="0" strike="noStrike" spc="-1">
                          <a:solidFill>
                            <a:srgbClr val="000000"/>
                          </a:solidFill>
                          <a:latin typeface="Candara"/>
                        </a:rPr>
                        <a:t>Professionnelle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r>
                        <a:rPr lang="fr-FR" sz="1100" dirty="0" smtClean="0"/>
                        <a:t>1</a:t>
                      </a:r>
                      <a:endParaRPr lang="fr-FR" sz="1100"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3</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6</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7</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2</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4</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22</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18</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1440">
                <a:tc>
                  <a:txBody>
                    <a:bodyPr/>
                    <a:lstStyle/>
                    <a:p>
                      <a:pPr algn="ctr">
                        <a:lnSpc>
                          <a:spcPct val="100000"/>
                        </a:lnSpc>
                      </a:pPr>
                      <a:r>
                        <a:rPr lang="fr-FR" sz="1200" b="0" strike="noStrike" spc="-1">
                          <a:solidFill>
                            <a:srgbClr val="000000"/>
                          </a:solidFill>
                          <a:latin typeface="Candara"/>
                        </a:rPr>
                        <a:t>Total résultats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10</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30</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35</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22</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14</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43</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144</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100" b="0" strike="noStrike" spc="-1" dirty="0" smtClean="0">
                          <a:latin typeface="Arial"/>
                        </a:rPr>
                        <a:t>101</a:t>
                      </a:r>
                      <a:endParaRPr lang="fr-FR" sz="11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17"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2800" b="1" strike="noStrike" spc="-1" dirty="0">
                <a:solidFill>
                  <a:srgbClr val="000000"/>
                </a:solidFill>
                <a:latin typeface="Candara"/>
              </a:rPr>
              <a:t>Résultats brevet blanc</a:t>
            </a:r>
            <a:endParaRPr lang="fr-FR" sz="2800" b="1" strike="noStrike" spc="-1" dirty="0">
              <a:solidFill>
                <a:srgbClr val="FFFFFF"/>
              </a:solidFill>
              <a:latin typeface="Lucida Sans Unicode"/>
            </a:endParaRPr>
          </a:p>
        </p:txBody>
      </p:sp>
      <p:graphicFrame>
        <p:nvGraphicFramePr>
          <p:cNvPr id="118" name="Table 3"/>
          <p:cNvGraphicFramePr/>
          <p:nvPr/>
        </p:nvGraphicFramePr>
        <p:xfrm>
          <a:off x="1428840" y="4143240"/>
          <a:ext cx="6095520" cy="1112040"/>
        </p:xfrm>
        <a:graphic>
          <a:graphicData uri="http://schemas.openxmlformats.org/drawingml/2006/table">
            <a:tbl>
              <a:tblPr/>
              <a:tblGrid>
                <a:gridCol w="2031840"/>
                <a:gridCol w="2031840"/>
                <a:gridCol w="2031840"/>
              </a:tblGrid>
              <a:tr h="370800">
                <a:tc>
                  <a:txBody>
                    <a:bodyPr/>
                    <a:lstStyle/>
                    <a:p>
                      <a:pPr algn="ctr">
                        <a:lnSpc>
                          <a:spcPct val="100000"/>
                        </a:lnSpc>
                      </a:pPr>
                      <a:r>
                        <a:rPr lang="fr-FR" sz="1200" b="0" strike="noStrike" spc="-1" dirty="0">
                          <a:solidFill>
                            <a:srgbClr val="000000"/>
                          </a:solidFill>
                          <a:latin typeface="Candara"/>
                        </a:rPr>
                        <a:t>Série</a:t>
                      </a:r>
                      <a:endParaRPr lang="fr-FR" sz="12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Admis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Mentions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lstStyle/>
                    <a:p>
                      <a:pPr algn="ctr">
                        <a:lnSpc>
                          <a:spcPct val="100000"/>
                        </a:lnSpc>
                      </a:pPr>
                      <a:r>
                        <a:rPr lang="fr-FR" sz="1200" b="0" strike="noStrike" spc="-1">
                          <a:solidFill>
                            <a:srgbClr val="000000"/>
                          </a:solidFill>
                          <a:latin typeface="Candara"/>
                        </a:rPr>
                        <a:t>Générale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latin typeface="Arial"/>
                        </a:rPr>
                        <a:t>68% (sans abs)</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latin typeface="Arial"/>
                        </a:rPr>
                        <a:t>67%</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440">
                <a:tc>
                  <a:txBody>
                    <a:bodyPr/>
                    <a:lstStyle/>
                    <a:p>
                      <a:pPr algn="ctr">
                        <a:lnSpc>
                          <a:spcPct val="100000"/>
                        </a:lnSpc>
                      </a:pPr>
                      <a:r>
                        <a:rPr lang="fr-FR" sz="1200" b="0" strike="noStrike" spc="-1">
                          <a:solidFill>
                            <a:srgbClr val="000000"/>
                          </a:solidFill>
                          <a:latin typeface="Candara"/>
                        </a:rPr>
                        <a:t>Professionnelle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latin typeface="Arial"/>
                        </a:rPr>
                        <a:t>82% (sans abs)</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dirty="0" smtClean="0">
                          <a:latin typeface="Arial"/>
                        </a:rPr>
                        <a:t>83% </a:t>
                      </a:r>
                      <a:endParaRPr lang="fr-FR" sz="18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dirty="0" smtClean="0"/>
              <a:t>Taux de réussite au DNB</a:t>
            </a:r>
            <a:endParaRPr lang="fr-FR" sz="3600" dirty="0"/>
          </a:p>
        </p:txBody>
      </p:sp>
      <p:graphicFrame>
        <p:nvGraphicFramePr>
          <p:cNvPr id="4" name="Graphique 3"/>
          <p:cNvGraphicFramePr/>
          <p:nvPr/>
        </p:nvGraphicFramePr>
        <p:xfrm>
          <a:off x="642910" y="1714488"/>
          <a:ext cx="8072494"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7034</TotalTime>
  <Words>2337</Words>
  <Application>LibreOffice/5.4.5.1$Windows_X86_64 LibreOffice_project/79c9829dd5d8054ec39a82dc51cd9eff340dbee8</Application>
  <PresentationFormat>Affichage à l'écran (4:3)</PresentationFormat>
  <Paragraphs>709</Paragraphs>
  <Slides>34</Slides>
  <Notes>2</Notes>
  <HiddenSlides>0</HiddenSlides>
  <MMClips>0</MMClips>
  <ScaleCrop>false</ScaleCrop>
  <HeadingPairs>
    <vt:vector size="4" baseType="variant">
      <vt:variant>
        <vt:lpstr>Thème</vt:lpstr>
      </vt:variant>
      <vt:variant>
        <vt:i4>2</vt:i4>
      </vt:variant>
      <vt:variant>
        <vt:lpstr>Titres des diapositives</vt:lpstr>
      </vt:variant>
      <vt:variant>
        <vt:i4>34</vt:i4>
      </vt:variant>
    </vt:vector>
  </HeadingPairs>
  <TitlesOfParts>
    <vt:vector size="36" baseType="lpstr">
      <vt:lpstr>Office Theme</vt:lpstr>
      <vt:lpstr>Office Theme</vt:lpstr>
      <vt:lpstr>Diapositive 1</vt:lpstr>
      <vt:lpstr>Diapositive 2</vt:lpstr>
      <vt:lpstr>Diapositive 3</vt:lpstr>
      <vt:lpstr>Diapositive 4</vt:lpstr>
      <vt:lpstr>Diapositive 5</vt:lpstr>
      <vt:lpstr>Diapositive 6</vt:lpstr>
      <vt:lpstr>Résultats d’orientation vœux définitifs</vt:lpstr>
      <vt:lpstr>Diapositive 8</vt:lpstr>
      <vt:lpstr>Taux de réussite au DNB</vt:lpstr>
      <vt:lpstr>Absentéisme au DNB</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Problématique de décrochage entre la 6ème et la 5ème</vt:lpstr>
      <vt:lpstr>Problématique de décrochage entre la 6ème et la 5ème</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ANNEE SCOLAIRE 2016 - 2017</dc:title>
  <dc:creator>principal</dc:creator>
  <cp:lastModifiedBy>secretariat2</cp:lastModifiedBy>
  <cp:revision>436</cp:revision>
  <dcterms:modified xsi:type="dcterms:W3CDTF">2020-06-12T07:56:12Z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30</vt:i4>
  </property>
</Properties>
</file>