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315" r:id="rId3"/>
    <p:sldId id="256" r:id="rId4"/>
    <p:sldId id="317" r:id="rId5"/>
    <p:sldId id="257" r:id="rId6"/>
    <p:sldId id="261" r:id="rId7"/>
    <p:sldId id="284" r:id="rId8"/>
    <p:sldId id="285" r:id="rId9"/>
    <p:sldId id="287" r:id="rId10"/>
    <p:sldId id="304" r:id="rId11"/>
    <p:sldId id="306" r:id="rId12"/>
    <p:sldId id="313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14268-7457-4265-8F19-8597776AE6C7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28B9-3621-47F2-8492-E4AC49786B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5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FF4C34-4E3A-4C3F-80B9-BFAF187D0698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42E405-6583-4976-B7CD-929244D85412}" type="slidenum">
              <a:rPr lang="fr-FR" sz="1200"/>
              <a:pPr algn="r"/>
              <a:t>1</a:t>
            </a:fld>
            <a:endParaRPr lang="fr-FR" sz="12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3A75E-A0AC-49DA-96EF-966AED8FA517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45724-0299-48E5-812D-598CBE415604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88B14-9AE5-4852-BAEB-3606A774D568}" type="slidenum">
              <a:rPr lang="fr-F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fr-F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CF5C-191B-4DA1-B4E5-8947BDA920CD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4452-92CD-49DC-870A-15E9F50436A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1" name="Picture 3" descr="tubes à ess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88913"/>
            <a:ext cx="3959225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cientifiq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700213"/>
            <a:ext cx="27019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ordinateu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284538"/>
            <a:ext cx="352901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813593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chemeClr val="bg1"/>
                </a:solidFill>
              </a:rPr>
              <a:t>Les Sciences </a:t>
            </a:r>
          </a:p>
          <a:p>
            <a:pPr algn="ctr">
              <a:spcBef>
                <a:spcPct val="50000"/>
              </a:spcBef>
            </a:pPr>
            <a:r>
              <a:rPr lang="fr-FR" sz="4000" dirty="0">
                <a:solidFill>
                  <a:schemeClr val="bg1"/>
                </a:solidFill>
              </a:rPr>
              <a:t>au collège de L’OASIS</a:t>
            </a:r>
          </a:p>
          <a:p>
            <a:pPr algn="ctr">
              <a:spcBef>
                <a:spcPct val="50000"/>
              </a:spcBef>
            </a:pP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187450" y="6237288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chemeClr val="bg1"/>
                </a:solidFill>
              </a:rPr>
              <a:t>TECHNOLOGIE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940425" y="5300663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chemeClr val="bg1"/>
                </a:solidFill>
              </a:rPr>
              <a:t>PHYSIQUE CHIMIE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555875" y="285273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>
                <a:solidFill>
                  <a:schemeClr val="bg1"/>
                </a:solidFill>
              </a:rPr>
              <a:t>SVT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4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4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4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1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 samsung 06 2013\eist oasis\20121122_113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1838" y="889976"/>
            <a:ext cx="3500463" cy="2625348"/>
          </a:xfrm>
          <a:prstGeom prst="rect">
            <a:avLst/>
          </a:prstGeom>
          <a:noFill/>
        </p:spPr>
      </p:pic>
      <p:pic>
        <p:nvPicPr>
          <p:cNvPr id="5" name="Picture 2" descr="E:\photo samsung 06 2013\eist oasis\20121122_112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74142" y="869139"/>
            <a:ext cx="3524276" cy="2643207"/>
          </a:xfrm>
          <a:prstGeom prst="rect">
            <a:avLst/>
          </a:prstGeom>
          <a:noFill/>
        </p:spPr>
      </p:pic>
      <p:pic>
        <p:nvPicPr>
          <p:cNvPr id="1026" name="Picture 2" descr="F:\photo samsung 06 2013\eist oasis\20121122_1130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31663" y="892952"/>
            <a:ext cx="3524275" cy="264320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14818"/>
            <a:ext cx="4714908" cy="25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-214338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Activité sur la respiration: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2012-04-02 12.02.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824" y="-357214"/>
            <a:ext cx="2786064" cy="3714752"/>
          </a:xfrm>
          <a:prstGeom prst="rect">
            <a:avLst/>
          </a:prstGeom>
        </p:spPr>
      </p:pic>
      <p:pic>
        <p:nvPicPr>
          <p:cNvPr id="4" name="Image 3" descr="2012-04-02 12.05.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995" y="2786082"/>
            <a:ext cx="3053957" cy="4071942"/>
          </a:xfrm>
          <a:prstGeom prst="rect">
            <a:avLst/>
          </a:prstGeom>
        </p:spPr>
      </p:pic>
      <p:pic>
        <p:nvPicPr>
          <p:cNvPr id="7" name="Image 6" descr="2012-04-02 12.02.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6807" y="-742291"/>
            <a:ext cx="3107535" cy="4143380"/>
          </a:xfrm>
          <a:prstGeom prst="rect">
            <a:avLst/>
          </a:prstGeom>
        </p:spPr>
      </p:pic>
      <p:pic>
        <p:nvPicPr>
          <p:cNvPr id="5" name="Image 4" descr="2012-04-02 12.05.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2996952"/>
            <a:ext cx="2928958" cy="3905277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3563888" y="3501008"/>
            <a:ext cx="212372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Electricité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924" y="5375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AVANTAGES </a:t>
            </a:r>
            <a:r>
              <a:rPr lang="fr-FR" sz="3600" dirty="0" smtClean="0">
                <a:solidFill>
                  <a:srgbClr val="FF0000"/>
                </a:solidFill>
              </a:rPr>
              <a:t>DE l’EIST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3725" y="1484784"/>
            <a:ext cx="8643998" cy="48936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/>
              <a:t>Groupes </a:t>
            </a:r>
            <a:r>
              <a:rPr lang="fr-FR" sz="2800" dirty="0" smtClean="0"/>
              <a:t>à effectif réduit;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Manipulations </a:t>
            </a:r>
            <a:r>
              <a:rPr lang="fr-FR" sz="2800" dirty="0" smtClean="0"/>
              <a:t>multiples qui motivent les élèves;</a:t>
            </a:r>
            <a:endParaRPr lang="fr-FR" sz="2800" dirty="0" smtClean="0"/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Un gros volume horaire </a:t>
            </a:r>
            <a:r>
              <a:rPr lang="fr-FR" sz="2800" dirty="0" smtClean="0"/>
              <a:t>(importance </a:t>
            </a:r>
            <a:r>
              <a:rPr lang="fr-FR" sz="2800" dirty="0" smtClean="0"/>
              <a:t>des sciences par rapport aux autres matières)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Très adapté à la pratique de la démarche d’investigation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Un suivi plus facile des compétences et des progrès des élèves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/>
              <a:t>Possibilité de développer davantage l’intérêt et l’autonomie chez </a:t>
            </a:r>
            <a:r>
              <a:rPr lang="fr-FR" sz="2800" dirty="0" smtClean="0"/>
              <a:t>les élèves;</a:t>
            </a:r>
            <a:endParaRPr lang="fr-FR" sz="28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931942"/>
            <a:ext cx="8352928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L'enseignement intégré </a:t>
            </a:r>
            <a:r>
              <a:rPr lang="fr-FR" b="1" dirty="0" smtClean="0"/>
              <a:t>des sciences </a:t>
            </a:r>
            <a:r>
              <a:rPr lang="fr-FR" b="1" dirty="0" smtClean="0"/>
              <a:t>et </a:t>
            </a:r>
            <a:r>
              <a:rPr lang="fr-FR" b="1" dirty="0" smtClean="0"/>
              <a:t>technologies </a:t>
            </a:r>
            <a:r>
              <a:rPr lang="fr-FR" b="1" dirty="0" smtClean="0"/>
              <a:t>(EIST) </a:t>
            </a:r>
            <a:r>
              <a:rPr lang="fr-FR" b="1" dirty="0" smtClean="0"/>
              <a:t>ou</a:t>
            </a:r>
            <a:r>
              <a:rPr lang="fr-FR" b="1" dirty="0" smtClean="0"/>
              <a:t> « sciences » est mis en place depuis 2006 en</a:t>
            </a:r>
            <a:r>
              <a:rPr lang="fr-FR" b="1" dirty="0" smtClean="0"/>
              <a:t> sixième et </a:t>
            </a:r>
            <a:r>
              <a:rPr lang="fr-FR" b="1" dirty="0" smtClean="0"/>
              <a:t>cinquième. </a:t>
            </a:r>
            <a:r>
              <a:rPr lang="fr-FR" b="1" dirty="0" smtClean="0"/>
              <a:t>Il permet de mettre en </a:t>
            </a:r>
            <a:r>
              <a:rPr lang="fr-FR" b="1" dirty="0" smtClean="0"/>
              <a:t>œuvre </a:t>
            </a:r>
            <a:r>
              <a:rPr lang="fr-FR" b="1" dirty="0" smtClean="0"/>
              <a:t>la démarche d'investigation caractéristique des pratiques scientifiques et technologiques et favorise le décloisonnement entre disciplines.</a:t>
            </a:r>
          </a:p>
          <a:p>
            <a:endParaRPr lang="fr-FR" b="1" dirty="0" smtClean="0"/>
          </a:p>
          <a:p>
            <a:r>
              <a:rPr lang="fr-FR" dirty="0" smtClean="0"/>
              <a:t>L'EIST repose sur l'observation, le questionnement et l'expérimentation. Ce dispositif associe les </a:t>
            </a:r>
            <a:r>
              <a:rPr lang="fr-FR" b="1" dirty="0" smtClean="0"/>
              <a:t>disciplines scientifiques expérimentales </a:t>
            </a:r>
            <a:r>
              <a:rPr lang="fr-FR" dirty="0" smtClean="0"/>
              <a:t>(</a:t>
            </a:r>
            <a:r>
              <a:rPr lang="fr-FR" i="1" dirty="0" smtClean="0"/>
              <a:t>sciences physique et chimique </a:t>
            </a:r>
            <a:r>
              <a:rPr lang="fr-FR" dirty="0" smtClean="0"/>
              <a:t>et </a:t>
            </a:r>
            <a:r>
              <a:rPr lang="fr-FR" i="1" dirty="0" smtClean="0"/>
              <a:t>sciences de la vie et de la Terre</a:t>
            </a:r>
            <a:r>
              <a:rPr lang="fr-FR" dirty="0" smtClean="0"/>
              <a:t>) à la </a:t>
            </a:r>
            <a:r>
              <a:rPr lang="fr-FR" b="1" dirty="0" smtClean="0"/>
              <a:t>technologie</a:t>
            </a:r>
            <a:r>
              <a:rPr lang="fr-FR" dirty="0" smtClean="0"/>
              <a:t>. </a:t>
            </a:r>
            <a:r>
              <a:rPr lang="fr-FR" b="1" dirty="0" smtClean="0"/>
              <a:t>Un même professeur va donc enseigner les trois matières sous la forme d’une seule que l’on nommera « sciences ».</a:t>
            </a:r>
            <a:endParaRPr lang="fr-FR" b="1" dirty="0" smtClean="0"/>
          </a:p>
          <a:p>
            <a:endParaRPr lang="fr-FR" dirty="0" smtClean="0"/>
          </a:p>
          <a:p>
            <a:r>
              <a:rPr lang="fr-FR" dirty="0" smtClean="0"/>
              <a:t>L'EIST vise plusieurs objectifs :</a:t>
            </a:r>
          </a:p>
          <a:p>
            <a:r>
              <a:rPr lang="fr-FR" dirty="0" smtClean="0"/>
              <a:t>- stimuler la curiosité et développer </a:t>
            </a:r>
            <a:r>
              <a:rPr lang="fr-FR" b="1" dirty="0" smtClean="0"/>
              <a:t>le goût des sciences</a:t>
            </a:r>
            <a:r>
              <a:rPr lang="fr-FR" dirty="0" smtClean="0"/>
              <a:t> des élèves ;</a:t>
            </a:r>
          </a:p>
          <a:p>
            <a:r>
              <a:rPr lang="fr-FR" dirty="0" smtClean="0"/>
              <a:t>- faciliter </a:t>
            </a:r>
            <a:r>
              <a:rPr lang="fr-FR" b="1" dirty="0" smtClean="0"/>
              <a:t>la transition</a:t>
            </a:r>
            <a:r>
              <a:rPr lang="fr-FR" dirty="0" smtClean="0"/>
              <a:t> entre l'école élémentaire et le collège ;</a:t>
            </a:r>
          </a:p>
          <a:p>
            <a:r>
              <a:rPr lang="fr-FR" dirty="0" smtClean="0"/>
              <a:t>- donner </a:t>
            </a:r>
            <a:r>
              <a:rPr lang="fr-FR" b="1" dirty="0" smtClean="0"/>
              <a:t>une cohérence entre les disciplines</a:t>
            </a:r>
            <a:r>
              <a:rPr lang="fr-FR" dirty="0" smtClean="0"/>
              <a:t> scientifiques et </a:t>
            </a:r>
            <a:r>
              <a:rPr lang="fr-FR" dirty="0" err="1" smtClean="0"/>
              <a:t>techonologiques</a:t>
            </a:r>
            <a:r>
              <a:rPr lang="fr-FR" dirty="0" smtClean="0"/>
              <a:t> ;</a:t>
            </a:r>
          </a:p>
          <a:p>
            <a:r>
              <a:rPr lang="fr-FR" dirty="0" smtClean="0"/>
              <a:t>- pratiquer </a:t>
            </a:r>
            <a:r>
              <a:rPr lang="fr-FR" b="1" dirty="0" smtClean="0"/>
              <a:t>la démarche d'investigation</a:t>
            </a:r>
            <a:r>
              <a:rPr lang="fr-FR" dirty="0" smtClean="0"/>
              <a:t> telle qu'elle est inscrite dans les nouveaux programmes de sciences.</a:t>
            </a:r>
          </a:p>
          <a:p>
            <a:endParaRPr lang="fr-FR" dirty="0" smtClean="0"/>
          </a:p>
          <a:p>
            <a:r>
              <a:rPr lang="fr-FR" dirty="0" smtClean="0"/>
              <a:t>L'EIST répond aux objectifs du </a:t>
            </a:r>
            <a:r>
              <a:rPr lang="fr-FR" b="1" dirty="0" smtClean="0"/>
              <a:t>socle commun de connaissances et de compétences</a:t>
            </a:r>
            <a:r>
              <a:rPr lang="fr-FR" dirty="0" smtClean="0"/>
              <a:t> ; il s'inscrit dans le respect des programmes nationaux.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6243654" cy="178595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                         EIST </a:t>
            </a:r>
            <a:br>
              <a:rPr lang="fr-FR" dirty="0" smtClean="0"/>
            </a:br>
            <a:r>
              <a:rPr lang="fr-FR" sz="2400" u="sng" dirty="0" smtClean="0"/>
              <a:t>Professeurs: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 M. </a:t>
            </a:r>
            <a:r>
              <a:rPr lang="fr-FR" sz="2400" dirty="0" smtClean="0"/>
              <a:t>CASCADE </a:t>
            </a:r>
            <a:r>
              <a:rPr lang="fr-FR" sz="2400" dirty="0" smtClean="0"/>
              <a:t>(Technologie)</a:t>
            </a:r>
            <a:br>
              <a:rPr lang="fr-FR" sz="2400" dirty="0" smtClean="0"/>
            </a:br>
            <a:r>
              <a:rPr lang="fr-FR" sz="2400" dirty="0" smtClean="0"/>
              <a:t>- Mme </a:t>
            </a:r>
            <a:r>
              <a:rPr lang="fr-FR" sz="2400" dirty="0" smtClean="0"/>
              <a:t>ETHEVE </a:t>
            </a:r>
            <a:r>
              <a:rPr lang="fr-FR" sz="2400" dirty="0" smtClean="0"/>
              <a:t>(Physique-chimie)</a:t>
            </a:r>
            <a:br>
              <a:rPr lang="fr-FR" sz="2400" dirty="0" smtClean="0"/>
            </a:br>
            <a:r>
              <a:rPr lang="fr-FR" sz="2400" dirty="0" smtClean="0"/>
              <a:t>- M. </a:t>
            </a:r>
            <a:r>
              <a:rPr lang="fr-FR" sz="2400" dirty="0" smtClean="0"/>
              <a:t>SIRA  </a:t>
            </a:r>
            <a:r>
              <a:rPr lang="fr-FR" sz="2400" dirty="0" smtClean="0"/>
              <a:t>(SVT)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8280920" cy="19629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fr-FR" u="sng" dirty="0" smtClean="0">
                <a:solidFill>
                  <a:srgbClr val="7030A0"/>
                </a:solidFill>
              </a:rPr>
              <a:t>En 6ème</a:t>
            </a:r>
            <a:r>
              <a:rPr lang="fr-FR" dirty="0" smtClean="0">
                <a:solidFill>
                  <a:srgbClr val="7030A0"/>
                </a:solidFill>
              </a:rPr>
              <a:t>: </a:t>
            </a:r>
            <a:r>
              <a:rPr lang="fr-FR" dirty="0" smtClean="0">
                <a:solidFill>
                  <a:srgbClr val="7030A0"/>
                </a:solidFill>
              </a:rPr>
              <a:t>2 classes divisées en 3 </a:t>
            </a:r>
            <a:r>
              <a:rPr lang="fr-FR" dirty="0" smtClean="0">
                <a:solidFill>
                  <a:srgbClr val="7030A0"/>
                </a:solidFill>
              </a:rPr>
              <a:t>groupes de 15 élèves (1 groupe pour chaque professeur). Deux séances par semaine réparties en une séance de 2h et une de 1h30</a:t>
            </a:r>
            <a:r>
              <a:rPr lang="fr-F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fr-FR" u="sng" dirty="0" smtClean="0">
                <a:solidFill>
                  <a:srgbClr val="7030A0"/>
                </a:solidFill>
              </a:rPr>
              <a:t>En 5eme</a:t>
            </a:r>
            <a:r>
              <a:rPr lang="fr-FR" dirty="0">
                <a:solidFill>
                  <a:srgbClr val="7030A0"/>
                </a:solidFill>
              </a:rPr>
              <a:t>: 2 classes divisées en 3 groupes de 15 élèves (1 pour chaque professeur). </a:t>
            </a:r>
            <a:r>
              <a:rPr lang="fr-FR" dirty="0" smtClean="0">
                <a:solidFill>
                  <a:srgbClr val="7030A0"/>
                </a:solidFill>
              </a:rPr>
              <a:t>Deux </a:t>
            </a:r>
            <a:r>
              <a:rPr lang="fr-FR" dirty="0">
                <a:solidFill>
                  <a:srgbClr val="7030A0"/>
                </a:solidFill>
              </a:rPr>
              <a:t>séances par semaine réparties en une séance de 2h et une de </a:t>
            </a:r>
            <a:r>
              <a:rPr lang="fr-FR" dirty="0" smtClean="0">
                <a:solidFill>
                  <a:srgbClr val="7030A0"/>
                </a:solidFill>
              </a:rPr>
              <a:t>2h30</a:t>
            </a:r>
            <a:r>
              <a:rPr lang="fr-FR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59" y="214290"/>
            <a:ext cx="884679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6029342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Déroulement </a:t>
            </a:r>
            <a:r>
              <a:rPr lang="fr-F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d'une séance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357298"/>
            <a:ext cx="511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800" b="1" u="sng" dirty="0">
                <a:solidFill>
                  <a:srgbClr val="7030A0"/>
                </a:solidFill>
              </a:rPr>
              <a:t>Démarche d’investigation:</a:t>
            </a:r>
            <a:endParaRPr lang="fr-FR" sz="2400" b="1" u="sng" dirty="0">
              <a:solidFill>
                <a:srgbClr val="7030A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600" y="2084373"/>
            <a:ext cx="853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2200" dirty="0" smtClean="0"/>
              <a:t>Emission d’un </a:t>
            </a:r>
            <a:r>
              <a:rPr lang="fr-FR" sz="2200" b="1" dirty="0" smtClean="0"/>
              <a:t>problème</a:t>
            </a:r>
            <a:r>
              <a:rPr lang="fr-FR" sz="2200" dirty="0" smtClean="0"/>
              <a:t> à partir d’une situation </a:t>
            </a:r>
            <a:r>
              <a:rPr lang="fr-FR" sz="2200" dirty="0" err="1" smtClean="0"/>
              <a:t>déclenchante</a:t>
            </a:r>
            <a:r>
              <a:rPr lang="fr-FR" sz="2200" dirty="0" smtClean="0"/>
              <a:t> (une observation, </a:t>
            </a:r>
            <a:r>
              <a:rPr lang="fr-FR" sz="2200" dirty="0" smtClean="0"/>
              <a:t>un fait d’actualité…).</a:t>
            </a:r>
            <a:endParaRPr lang="fr-FR" sz="2200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42938" y="3013061"/>
            <a:ext cx="8643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/>
              <a:t>Mise en place des </a:t>
            </a:r>
            <a:r>
              <a:rPr lang="fr-FR" sz="2200" b="1" dirty="0" smtClean="0"/>
              <a:t>hypothèses</a:t>
            </a:r>
            <a:r>
              <a:rPr lang="fr-FR" b="1" dirty="0" smtClean="0"/>
              <a:t>.</a:t>
            </a:r>
            <a:endParaRPr lang="fr-FR" b="1" dirty="0"/>
          </a:p>
          <a:p>
            <a:endParaRPr lang="fr-FR" dirty="0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42938" y="3798873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 smtClean="0"/>
              <a:t>Réalisation des </a:t>
            </a:r>
            <a:r>
              <a:rPr lang="fr-FR" sz="2200" b="1" dirty="0"/>
              <a:t>expériences</a:t>
            </a:r>
            <a:r>
              <a:rPr lang="fr-FR" sz="2200" dirty="0"/>
              <a:t> </a:t>
            </a:r>
            <a:r>
              <a:rPr lang="fr-FR" sz="2200" dirty="0" smtClean="0"/>
              <a:t>élaborées par les élèves (et/ou exploitation d’activités</a:t>
            </a:r>
            <a:r>
              <a:rPr lang="fr-FR" sz="2200" dirty="0"/>
              <a:t>) (travail de groupe).</a:t>
            </a:r>
            <a:endParaRPr lang="fr-FR" sz="2200" dirty="0"/>
          </a:p>
          <a:p>
            <a:endParaRPr lang="fr-FR" sz="2200" dirty="0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42938" y="5368931"/>
            <a:ext cx="82153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 </a:t>
            </a:r>
            <a:r>
              <a:rPr lang="fr-FR" sz="2200" b="1" dirty="0" smtClean="0"/>
              <a:t>Interprétation </a:t>
            </a:r>
            <a:r>
              <a:rPr lang="fr-FR" sz="2200" dirty="0" smtClean="0"/>
              <a:t>(explication).</a:t>
            </a:r>
            <a:endParaRPr lang="fr-FR" sz="2200" dirty="0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42938" y="6142060"/>
            <a:ext cx="8143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200" b="1" dirty="0" smtClean="0"/>
              <a:t>Conclusion</a:t>
            </a:r>
            <a:r>
              <a:rPr lang="fr-FR" sz="2200" dirty="0" smtClean="0"/>
              <a:t>.</a:t>
            </a:r>
            <a:endParaRPr lang="fr-FR" sz="2200" dirty="0"/>
          </a:p>
        </p:txBody>
      </p:sp>
      <p:sp>
        <p:nvSpPr>
          <p:cNvPr id="11" name="Chevron 10"/>
          <p:cNvSpPr/>
          <p:nvPr/>
        </p:nvSpPr>
        <p:spPr>
          <a:xfrm>
            <a:off x="0" y="2298686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0" y="6286521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0" y="5583249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0" y="3941748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0" y="3155936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-32" y="4870450"/>
            <a:ext cx="642938" cy="142875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642910" y="4725989"/>
            <a:ext cx="8215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 </a:t>
            </a:r>
            <a:r>
              <a:rPr lang="fr-FR" sz="2200" b="1" dirty="0" smtClean="0"/>
              <a:t>Analyse</a:t>
            </a:r>
            <a:r>
              <a:rPr lang="fr-FR" sz="2200" dirty="0" smtClean="0"/>
              <a:t> </a:t>
            </a:r>
            <a:r>
              <a:rPr lang="fr-FR" sz="2200" dirty="0" smtClean="0"/>
              <a:t>(description) des </a:t>
            </a:r>
            <a:r>
              <a:rPr lang="fr-FR" sz="2200" dirty="0" smtClean="0"/>
              <a:t>résultats. 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792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5365" grpId="0"/>
      <p:bldP spid="1536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571744"/>
            <a:ext cx="7929618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C00000"/>
                </a:solidFill>
              </a:rPr>
              <a:t>Thème abordé en EIST en 6</a:t>
            </a:r>
            <a:r>
              <a:rPr lang="fr-FR" sz="4000" b="1" u="sng" baseline="30000" dirty="0" smtClean="0">
                <a:solidFill>
                  <a:srgbClr val="C00000"/>
                </a:solidFill>
              </a:rPr>
              <a:t>eme</a:t>
            </a:r>
          </a:p>
          <a:p>
            <a:pPr algn="ctr"/>
            <a:r>
              <a:rPr lang="fr-FR" sz="4000" dirty="0" smtClean="0"/>
              <a:t>De quoi est fait le monde? </a:t>
            </a:r>
            <a:br>
              <a:rPr lang="fr-FR" sz="4000" dirty="0" smtClean="0"/>
            </a:br>
            <a:r>
              <a:rPr lang="fr-FR" sz="4000" dirty="0" smtClean="0"/>
              <a:t>Matière et matériaux.</a:t>
            </a:r>
            <a:endParaRPr lang="fr-FR" sz="4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87624" y="404813"/>
            <a:ext cx="6768752" cy="11519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fr-F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Programme de </a:t>
            </a:r>
            <a:r>
              <a:rPr lang="fr-F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l'année de 6ème</a:t>
            </a:r>
            <a:endParaRPr lang="fr-F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28625" y="1857375"/>
            <a:ext cx="8143875" cy="5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200" dirty="0"/>
              <a:t>4 grands modules contenant chacun </a:t>
            </a:r>
            <a:r>
              <a:rPr lang="fr-FR" sz="2200" dirty="0" smtClean="0"/>
              <a:t>différentes notions </a:t>
            </a:r>
            <a:r>
              <a:rPr lang="fr-FR" sz="2200" dirty="0"/>
              <a:t>à traiter.</a:t>
            </a:r>
          </a:p>
          <a:p>
            <a:pPr marL="609600" indent="-609600">
              <a:lnSpc>
                <a:spcPct val="80000"/>
              </a:lnSpc>
            </a:pP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14375" y="2714625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000">
                <a:sym typeface="Symbol" pitchFamily="18" charset="2"/>
              </a:rPr>
              <a:t> </a:t>
            </a:r>
            <a:r>
              <a:rPr lang="fr-FR" sz="2000" u="sng"/>
              <a:t>Module 1</a:t>
            </a:r>
            <a:r>
              <a:rPr lang="fr-FR" sz="2000"/>
              <a:t> : Qu’y a-t-il autour de nous ?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14375" y="3376613"/>
            <a:ext cx="8143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000">
                <a:sym typeface="Symbol" pitchFamily="18" charset="2"/>
              </a:rPr>
              <a:t> </a:t>
            </a:r>
            <a:r>
              <a:rPr lang="fr-FR" sz="2000" u="sng"/>
              <a:t>Module 2</a:t>
            </a:r>
            <a:r>
              <a:rPr lang="fr-FR" sz="2000"/>
              <a:t> : Qu’est-ce que la  « matière » ?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14375" y="3857625"/>
            <a:ext cx="82867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endParaRPr lang="fr-FR"/>
          </a:p>
          <a:p>
            <a:pPr marL="609600" indent="-609600">
              <a:lnSpc>
                <a:spcPct val="80000"/>
              </a:lnSpc>
            </a:pPr>
            <a:r>
              <a:rPr lang="fr-FR" sz="2000">
                <a:sym typeface="Symbol" pitchFamily="18" charset="2"/>
              </a:rPr>
              <a:t> </a:t>
            </a:r>
            <a:r>
              <a:rPr lang="fr-FR" sz="2000" u="sng"/>
              <a:t>Module 3</a:t>
            </a:r>
            <a:r>
              <a:rPr lang="fr-FR" sz="2000"/>
              <a:t> : La matière peut-elle changer au cours du temps 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14375" y="4714875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>
                <a:sym typeface="Symbol" pitchFamily="18" charset="2"/>
              </a:rPr>
              <a:t> </a:t>
            </a:r>
            <a:r>
              <a:rPr lang="fr-FR" sz="2000" u="sng"/>
              <a:t>Module 4</a:t>
            </a:r>
            <a:r>
              <a:rPr lang="fr-FR" sz="2000"/>
              <a:t> : Comment l’homme utilise-t-il la matière à son profit?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2571744"/>
            <a:ext cx="7929618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C00000"/>
                </a:solidFill>
              </a:rPr>
              <a:t>Thème abordé en EIST en 5</a:t>
            </a:r>
            <a:r>
              <a:rPr lang="fr-FR" sz="4000" b="1" u="sng" baseline="30000" dirty="0" smtClean="0">
                <a:solidFill>
                  <a:srgbClr val="C00000"/>
                </a:solidFill>
              </a:rPr>
              <a:t>eme</a:t>
            </a:r>
          </a:p>
          <a:p>
            <a:pPr algn="ctr"/>
            <a:r>
              <a:rPr lang="fr-FR" sz="4000" dirty="0" smtClean="0"/>
              <a:t>Comment fonctionne le monde?</a:t>
            </a:r>
          </a:p>
          <a:p>
            <a:pPr algn="ctr"/>
            <a:r>
              <a:rPr lang="fr-FR" sz="4000" dirty="0" smtClean="0"/>
              <a:t>Energie et énergies.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5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31640" y="456614"/>
            <a:ext cx="6192688" cy="1172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fr-FR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Programme de </a:t>
            </a:r>
            <a:r>
              <a:rPr lang="fr-FR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l'année de 5ème</a:t>
            </a:r>
            <a:endParaRPr lang="fr-F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28625" y="1857375"/>
            <a:ext cx="8143875" cy="59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200" dirty="0"/>
              <a:t>4 grands modules contenant chacun </a:t>
            </a:r>
            <a:r>
              <a:rPr lang="fr-FR" sz="2200" dirty="0" smtClean="0"/>
              <a:t>différentes notions </a:t>
            </a:r>
            <a:r>
              <a:rPr lang="fr-FR" sz="2200" dirty="0"/>
              <a:t>à traiter.</a:t>
            </a:r>
          </a:p>
          <a:p>
            <a:pPr marL="609600" indent="-609600">
              <a:lnSpc>
                <a:spcPct val="80000"/>
              </a:lnSpc>
            </a:pP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14375" y="2714625"/>
            <a:ext cx="8001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fr-FR" sz="2000">
                <a:sym typeface="Symbol" pitchFamily="18" charset="2"/>
              </a:rPr>
              <a:t> </a:t>
            </a:r>
            <a:r>
              <a:rPr lang="fr-FR" sz="2000" u="sng"/>
              <a:t>Module 1</a:t>
            </a:r>
            <a:r>
              <a:rPr lang="fr-FR" sz="2000"/>
              <a:t> : Qu’est-ce qui fait bouger et changer les choses ? 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14375" y="3376613"/>
            <a:ext cx="8143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ym typeface="Symbol" pitchFamily="18" charset="2"/>
              </a:rPr>
              <a:t> </a:t>
            </a:r>
            <a:r>
              <a:rPr lang="fr-FR" sz="2000" u="sng" dirty="0"/>
              <a:t>Module 2</a:t>
            </a:r>
            <a:r>
              <a:rPr lang="fr-FR" sz="2000" dirty="0"/>
              <a:t> : Quels besoins énergétiques pour vivre ?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714375" y="3857625"/>
            <a:ext cx="82867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endParaRPr lang="fr-FR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000" dirty="0">
                <a:latin typeface="+mj-lt"/>
                <a:cs typeface="Arial" charset="0"/>
                <a:sym typeface="Symbol" pitchFamily="18" charset="2"/>
              </a:rPr>
              <a:t> </a:t>
            </a:r>
            <a:r>
              <a:rPr lang="fr-FR" sz="2000" u="sng" dirty="0">
                <a:latin typeface="+mj-lt"/>
                <a:cs typeface="Arial" charset="0"/>
              </a:rPr>
              <a:t>Module 3</a:t>
            </a:r>
            <a:r>
              <a:rPr lang="fr-FR" sz="2000" dirty="0">
                <a:latin typeface="+mj-lt"/>
                <a:cs typeface="Arial" charset="0"/>
              </a:rPr>
              <a:t> : D’où viennent les énergies ?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14375" y="4714875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sym typeface="Symbol" pitchFamily="18" charset="2"/>
              </a:rPr>
              <a:t></a:t>
            </a:r>
            <a:r>
              <a:rPr lang="fr-FR" sz="2000" u="sng" dirty="0" smtClean="0"/>
              <a:t>Module </a:t>
            </a:r>
            <a:r>
              <a:rPr lang="fr-FR" sz="2000" u="sng" dirty="0"/>
              <a:t>4</a:t>
            </a:r>
            <a:r>
              <a:rPr lang="fr-FR" sz="2000" dirty="0"/>
              <a:t> : Comment les énergies sont-elles transportées </a:t>
            </a:r>
            <a:r>
              <a:rPr lang="fr-FR" sz="2000" dirty="0" smtClean="0"/>
              <a:t>et/ou stockées ?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2786058"/>
            <a:ext cx="571504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 smtClean="0">
                <a:solidFill>
                  <a:srgbClr val="C00000"/>
                </a:solidFill>
              </a:rPr>
              <a:t>Quelques </a:t>
            </a:r>
            <a:r>
              <a:rPr lang="fr-FR" sz="4000" dirty="0" smtClean="0">
                <a:solidFill>
                  <a:srgbClr val="C00000"/>
                </a:solidFill>
              </a:rPr>
              <a:t>exemples de travaux réalisés en classe</a:t>
            </a:r>
            <a:endParaRPr lang="fr-FR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310</Words>
  <Application>Microsoft Office PowerPoint</Application>
  <PresentationFormat>On-screen Show (4:3)</PresentationFormat>
  <Paragraphs>62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Thème Office</vt:lpstr>
      <vt:lpstr>PowerPoint Presentation</vt:lpstr>
      <vt:lpstr>PowerPoint Presentation</vt:lpstr>
      <vt:lpstr>                         EIST  Professeurs: - M. CASCADE (Technologie) - Mme ETHEVE (Physique-chimie) - M. SIRA  (SVT)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AVANTAGES DE l’EIST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EIST</dc:title>
  <dc:creator>jocelyne</dc:creator>
  <cp:lastModifiedBy>Stéphane SIRA</cp:lastModifiedBy>
  <cp:revision>119</cp:revision>
  <dcterms:created xsi:type="dcterms:W3CDTF">2013-06-18T14:34:21Z</dcterms:created>
  <dcterms:modified xsi:type="dcterms:W3CDTF">2014-04-16T17:51:53Z</dcterms:modified>
</cp:coreProperties>
</file>