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8" r:id="rId4"/>
    <p:sldId id="260" r:id="rId5"/>
    <p:sldId id="261" r:id="rId6"/>
    <p:sldId id="263" r:id="rId7"/>
    <p:sldId id="265" r:id="rId8"/>
    <p:sldId id="258" r:id="rId9"/>
    <p:sldId id="259" r:id="rId10"/>
    <p:sldId id="264"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500"/>
  </p:normalViewPr>
  <p:slideViewPr>
    <p:cSldViewPr>
      <p:cViewPr varScale="1">
        <p:scale>
          <a:sx n="54" d="100"/>
          <a:sy n="54" d="100"/>
        </p:scale>
        <p:origin x="116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75E02-458F-4F7C-B546-F85446218F56}" type="datetimeFigureOut">
              <a:rPr lang="fr-FR" smtClean="0"/>
              <a:pPr/>
              <a:t>10/04/2022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EB642-5574-4B6F-9CB0-2BA80103A913}" type="slidenum">
              <a:rPr lang="fr-FR" smtClean="0"/>
              <a:pPr/>
              <a:t>‹N°›</a:t>
            </a:fld>
            <a:endParaRPr lang="fr-FR"/>
          </a:p>
        </p:txBody>
      </p:sp>
    </p:spTree>
    <p:extLst>
      <p:ext uri="{BB962C8B-B14F-4D97-AF65-F5344CB8AC3E}">
        <p14:creationId xmlns:p14="http://schemas.microsoft.com/office/powerpoint/2010/main" val="262002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49EB642-5574-4B6F-9CB0-2BA80103A913}" type="slidenum">
              <a:rPr lang="fr-FR" smtClean="0"/>
              <a:pPr/>
              <a:t>10</a:t>
            </a:fld>
            <a:endParaRPr lang="fr-FR"/>
          </a:p>
        </p:txBody>
      </p:sp>
    </p:spTree>
    <p:extLst>
      <p:ext uri="{BB962C8B-B14F-4D97-AF65-F5344CB8AC3E}">
        <p14:creationId xmlns:p14="http://schemas.microsoft.com/office/powerpoint/2010/main" val="234948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10/04/2022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10/04/2022</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oint D&amp;#39;Interrogation Question - Image gratuite sur Pixabay"/>
          <p:cNvPicPr>
            <a:picLocks noChangeAspect="1" noChangeArrowheads="1"/>
          </p:cNvPicPr>
          <p:nvPr/>
        </p:nvPicPr>
        <p:blipFill>
          <a:blip r:embed="rId2" cstate="print"/>
          <a:srcRect/>
          <a:stretch>
            <a:fillRect/>
          </a:stretch>
        </p:blipFill>
        <p:spPr bwMode="auto">
          <a:xfrm>
            <a:off x="5072066" y="142852"/>
            <a:ext cx="2851129" cy="2851129"/>
          </a:xfrm>
          <a:prstGeom prst="rect">
            <a:avLst/>
          </a:prstGeom>
          <a:noFill/>
        </p:spPr>
      </p:pic>
      <p:pic>
        <p:nvPicPr>
          <p:cNvPr id="13314" name="Picture 2" descr="🤔 Visage En Pleine Réflexion Emoji"/>
          <p:cNvPicPr>
            <a:picLocks noChangeAspect="1" noChangeArrowheads="1"/>
          </p:cNvPicPr>
          <p:nvPr/>
        </p:nvPicPr>
        <p:blipFill>
          <a:blip r:embed="rId3"/>
          <a:srcRect/>
          <a:stretch>
            <a:fillRect/>
          </a:stretch>
        </p:blipFill>
        <p:spPr bwMode="auto">
          <a:xfrm rot="18853272">
            <a:off x="-129018" y="4044428"/>
            <a:ext cx="4255732" cy="2234259"/>
          </a:xfrm>
          <a:prstGeom prst="rect">
            <a:avLst/>
          </a:prstGeom>
          <a:noFill/>
        </p:spPr>
      </p:pic>
      <p:sp>
        <p:nvSpPr>
          <p:cNvPr id="2" name="Titre 1"/>
          <p:cNvSpPr>
            <a:spLocks noGrp="1"/>
          </p:cNvSpPr>
          <p:nvPr>
            <p:ph type="ctrTitle"/>
          </p:nvPr>
        </p:nvSpPr>
        <p:spPr>
          <a:xfrm>
            <a:off x="0" y="0"/>
            <a:ext cx="9144000" cy="6857999"/>
          </a:xfrm>
        </p:spPr>
        <p:txBody>
          <a:bodyPr>
            <a:normAutofit/>
          </a:bodyPr>
          <a:lstStyle/>
          <a:p>
            <a:pPr marL="342900" indent="-342900">
              <a:spcBef>
                <a:spcPct val="20000"/>
              </a:spcBef>
            </a:pPr>
            <a:r>
              <a:rPr lang="fr-FR" sz="5200" b="1" i="1" u="sng" dirty="0">
                <a:solidFill>
                  <a:srgbClr val="C00000"/>
                </a:solidFill>
                <a:effectLst>
                  <a:outerShdw blurRad="38100" dist="38100" dir="2700000" algn="tl">
                    <a:srgbClr val="000000">
                      <a:alpha val="43137"/>
                    </a:srgbClr>
                  </a:outerShdw>
                </a:effectLst>
              </a:rPr>
              <a:t>Le diabète c’est  quoi</a:t>
            </a:r>
            <a:r>
              <a:rPr lang="fr-FR" sz="5200" b="1" i="1" dirty="0">
                <a:solidFill>
                  <a:srgbClr val="C00000"/>
                </a:solidFill>
                <a:effectLst>
                  <a:outerShdw blurRad="38100" dist="38100" dir="2700000" algn="tl">
                    <a:srgbClr val="000000">
                      <a:alpha val="43137"/>
                    </a:srgbClr>
                  </a:outerShdw>
                </a:effectLst>
              </a:rPr>
              <a:t> ?</a:t>
            </a:r>
          </a:p>
        </p:txBody>
      </p:sp>
      <p:pic>
        <p:nvPicPr>
          <p:cNvPr id="13318" name="Picture 6" descr="Diabète images libres de droit, photos de Diabète | Depositphotos"/>
          <p:cNvPicPr>
            <a:picLocks noChangeAspect="1" noChangeArrowheads="1"/>
          </p:cNvPicPr>
          <p:nvPr/>
        </p:nvPicPr>
        <p:blipFill>
          <a:blip r:embed="rId4"/>
          <a:srcRect/>
          <a:stretch>
            <a:fillRect/>
          </a:stretch>
        </p:blipFill>
        <p:spPr bwMode="auto">
          <a:xfrm rot="1908509">
            <a:off x="5759417" y="4594470"/>
            <a:ext cx="2571768" cy="1714512"/>
          </a:xfrm>
          <a:prstGeom prst="rect">
            <a:avLst/>
          </a:prstGeom>
          <a:noFill/>
        </p:spPr>
      </p:pic>
      <p:pic>
        <p:nvPicPr>
          <p:cNvPr id="13320" name="Picture 8" descr="Comment le diabète affecte-t-il la santé bucco-dentaire ? - Laboratorios KIN"/>
          <p:cNvPicPr>
            <a:picLocks noChangeAspect="1" noChangeArrowheads="1"/>
          </p:cNvPicPr>
          <p:nvPr/>
        </p:nvPicPr>
        <p:blipFill>
          <a:blip r:embed="rId5" cstate="print"/>
          <a:srcRect/>
          <a:stretch>
            <a:fillRect/>
          </a:stretch>
        </p:blipFill>
        <p:spPr bwMode="auto">
          <a:xfrm rot="20581048">
            <a:off x="862147" y="756121"/>
            <a:ext cx="2049680" cy="12821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marL="0" algn="ctr">
              <a:buNone/>
            </a:pPr>
            <a:r>
              <a:rPr lang="fr-FR" b="1" i="1" u="sng" dirty="0">
                <a:solidFill>
                  <a:srgbClr val="C00000"/>
                </a:solidFill>
                <a:effectLst>
                  <a:outerShdw blurRad="38100" dist="38100" dir="2700000" algn="tl">
                    <a:srgbClr val="000000">
                      <a:alpha val="43137"/>
                    </a:srgbClr>
                  </a:outerShdw>
                </a:effectLst>
              </a:rPr>
              <a:t>Que faut t-il faire ? </a:t>
            </a:r>
          </a:p>
          <a:p>
            <a:pPr marL="0">
              <a:buNone/>
            </a:pPr>
            <a:r>
              <a:rPr lang="fr-FR" dirty="0"/>
              <a:t>Il faut pratiquer une activité physique et régulière de 30 minutes par jour. </a:t>
            </a:r>
          </a:p>
        </p:txBody>
      </p:sp>
      <p:sp>
        <p:nvSpPr>
          <p:cNvPr id="5122" name="AutoShape 2" descr="Comment maintenir une activité physique régulière ? | Le magazine de la  fondation APR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descr="Comment maintenir une activité physique régulière ? | Le magazine de la  fondation APRIL"/>
          <p:cNvPicPr/>
          <p:nvPr/>
        </p:nvPicPr>
        <p:blipFill>
          <a:blip r:embed="rId3"/>
          <a:srcRect/>
          <a:stretch>
            <a:fillRect/>
          </a:stretch>
        </p:blipFill>
        <p:spPr bwMode="auto">
          <a:xfrm>
            <a:off x="1714480" y="2857496"/>
            <a:ext cx="4876800" cy="3248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lgn="ctr">
              <a:buNone/>
            </a:pPr>
            <a:r>
              <a:rPr lang="fr-FR" b="1" i="1" u="sng" dirty="0">
                <a:solidFill>
                  <a:srgbClr val="C00000"/>
                </a:solidFill>
                <a:effectLst>
                  <a:outerShdw blurRad="38100" dist="38100" dir="2700000" algn="tl">
                    <a:srgbClr val="000000">
                      <a:alpha val="43137"/>
                    </a:srgbClr>
                  </a:outerShdw>
                </a:effectLst>
              </a:rPr>
              <a:t>Les diabétiques discriminés au travail</a:t>
            </a:r>
            <a:r>
              <a:rPr lang="fr-FR" b="1" i="1" dirty="0">
                <a:solidFill>
                  <a:srgbClr val="C00000"/>
                </a:solidFill>
                <a:effectLst>
                  <a:outerShdw blurRad="38100" dist="38100" dir="2700000" algn="tl">
                    <a:srgbClr val="000000">
                      <a:alpha val="43137"/>
                    </a:srgbClr>
                  </a:outerShdw>
                </a:effectLst>
              </a:rPr>
              <a:t> ?</a:t>
            </a:r>
          </a:p>
          <a:p>
            <a:pPr marL="0">
              <a:spcBef>
                <a:spcPts val="0"/>
              </a:spcBef>
              <a:buNone/>
            </a:pPr>
            <a:r>
              <a:rPr lang="fr-FR" dirty="0"/>
              <a:t>Plusieurs associations de diabétiques lancent des pétitions pour protester contre la législation qui empêche les malades d’accéder à certains métiers.</a:t>
            </a:r>
          </a:p>
          <a:p>
            <a:pPr marL="0">
              <a:spcBef>
                <a:spcPts val="0"/>
              </a:spcBef>
              <a:buNone/>
            </a:pPr>
            <a:r>
              <a:rPr lang="fr-FR" dirty="0"/>
              <a:t>(</a:t>
            </a:r>
            <a:r>
              <a:rPr lang="fr-FR" dirty="0">
                <a:solidFill>
                  <a:srgbClr val="00B050"/>
                </a:solidFill>
              </a:rPr>
              <a:t>Exemple</a:t>
            </a:r>
            <a:r>
              <a:rPr lang="fr-FR" dirty="0"/>
              <a:t>: policier……)</a:t>
            </a:r>
          </a:p>
        </p:txBody>
      </p:sp>
      <p:pic>
        <p:nvPicPr>
          <p:cNvPr id="1026" name="Picture 2" descr="https://france3-regions.francetvinfo.fr/image/n1Yd1u-wUPDUVKo5Uc8q-NHXz2Q/600x400/regions/2021/02/19/602fc52be189c_maxnewsworldfive383659-5201998.jpg"/>
          <p:cNvPicPr>
            <a:picLocks noChangeAspect="1" noChangeArrowheads="1"/>
          </p:cNvPicPr>
          <p:nvPr/>
        </p:nvPicPr>
        <p:blipFill>
          <a:blip r:embed="rId2"/>
          <a:srcRect/>
          <a:stretch>
            <a:fillRect/>
          </a:stretch>
        </p:blipFill>
        <p:spPr bwMode="auto">
          <a:xfrm>
            <a:off x="714348" y="4214818"/>
            <a:ext cx="2071702" cy="1381134"/>
          </a:xfrm>
          <a:prstGeom prst="rect">
            <a:avLst/>
          </a:prstGeom>
          <a:noFill/>
        </p:spPr>
      </p:pic>
      <p:pic>
        <p:nvPicPr>
          <p:cNvPr id="1028" name="Picture 4" descr="Les diabétiques discriminés au travail ?"/>
          <p:cNvPicPr>
            <a:picLocks noChangeAspect="1" noChangeArrowheads="1"/>
          </p:cNvPicPr>
          <p:nvPr/>
        </p:nvPicPr>
        <p:blipFill>
          <a:blip r:embed="rId3"/>
          <a:srcRect/>
          <a:stretch>
            <a:fillRect/>
          </a:stretch>
        </p:blipFill>
        <p:spPr bwMode="auto">
          <a:xfrm>
            <a:off x="4572000" y="2500306"/>
            <a:ext cx="3214710" cy="16250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Bande perforée 4"/>
          <p:cNvSpPr/>
          <p:nvPr/>
        </p:nvSpPr>
        <p:spPr>
          <a:xfrm>
            <a:off x="0" y="5715016"/>
            <a:ext cx="3707904" cy="1142984"/>
          </a:xfrm>
          <a:prstGeom prst="flowChartPunchedTape">
            <a:avLst/>
          </a:prstGeom>
          <a:blipFill>
            <a:blip r:embed="rId2"/>
            <a:tile tx="0" ty="0" sx="100000" sy="100000" flip="none" algn="tl"/>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0" y="0"/>
            <a:ext cx="9144000" cy="6858000"/>
          </a:xfrm>
        </p:spPr>
        <p:txBody>
          <a:bodyPr>
            <a:normAutofit/>
          </a:bodyPr>
          <a:lstStyle/>
          <a:p>
            <a:pPr algn="ctr">
              <a:buNone/>
            </a:pPr>
            <a:r>
              <a:rPr lang="fr-FR" b="1" i="1" u="sng" dirty="0">
                <a:solidFill>
                  <a:srgbClr val="C00000"/>
                </a:solidFill>
                <a:effectLst>
                  <a:outerShdw blurRad="38100" dist="38100" dir="2700000" algn="tl">
                    <a:srgbClr val="000000">
                      <a:alpha val="43137"/>
                    </a:srgbClr>
                  </a:outerShdw>
                </a:effectLst>
              </a:rPr>
              <a:t>Définition</a:t>
            </a:r>
          </a:p>
          <a:p>
            <a:pPr algn="ctr">
              <a:buNone/>
            </a:pPr>
            <a:endParaRPr lang="fr-FR" dirty="0"/>
          </a:p>
          <a:p>
            <a:pPr algn="ctr">
              <a:buNone/>
            </a:pPr>
            <a:r>
              <a:rPr lang="fr-FR" dirty="0"/>
              <a:t>Le diabète est une maladie chronique qui ne se guérit pas. Le diabète survient lorsque le pancréas ne produit pas suffisamment d’insuline ou lorsque l’organisme n’est pas capable d’utiliser efficacement l’insuline qu’il produit.</a:t>
            </a:r>
          </a:p>
          <a:p>
            <a:pPr algn="ctr">
              <a:buNone/>
            </a:pPr>
            <a:r>
              <a:rPr lang="fr-FR" dirty="0"/>
              <a:t>La journée mondiale du diabète se déroule tous les 14 novembre.</a:t>
            </a:r>
          </a:p>
          <a:p>
            <a:pPr algn="ctr">
              <a:buNone/>
            </a:pPr>
            <a:endParaRPr lang="fr-FR" dirty="0"/>
          </a:p>
          <a:p>
            <a:pPr algn="ctr">
              <a:buNone/>
            </a:pPr>
            <a:endParaRPr lang="fr-FR" dirty="0"/>
          </a:p>
          <a:p>
            <a:pPr algn="ctr">
              <a:buNone/>
            </a:pPr>
            <a:endParaRPr lang="fr-FR" dirty="0"/>
          </a:p>
        </p:txBody>
      </p:sp>
      <p:sp>
        <p:nvSpPr>
          <p:cNvPr id="4" name="ZoneTexte 3"/>
          <p:cNvSpPr txBox="1"/>
          <p:nvPr/>
        </p:nvSpPr>
        <p:spPr>
          <a:xfrm>
            <a:off x="0" y="5875354"/>
            <a:ext cx="2600672" cy="1215717"/>
          </a:xfrm>
          <a:prstGeom prst="rect">
            <a:avLst/>
          </a:prstGeom>
          <a:noFill/>
        </p:spPr>
        <p:txBody>
          <a:bodyPr wrap="square" rtlCol="0">
            <a:spAutoFit/>
          </a:bodyPr>
          <a:lstStyle/>
          <a:p>
            <a:r>
              <a:rPr lang="fr-FR" sz="1100" b="1" dirty="0">
                <a:solidFill>
                  <a:srgbClr val="C00000"/>
                </a:solidFill>
              </a:rPr>
              <a:t>Définition :</a:t>
            </a:r>
          </a:p>
          <a:p>
            <a:r>
              <a:rPr lang="fr-FR" sz="1100" dirty="0">
                <a:solidFill>
                  <a:srgbClr val="FF0000"/>
                </a:solidFill>
              </a:rPr>
              <a:t>Chronique : Qui dure longtemps, se développe  lentement.</a:t>
            </a:r>
          </a:p>
          <a:p>
            <a:r>
              <a:rPr lang="fr-FR" sz="1100" dirty="0">
                <a:solidFill>
                  <a:srgbClr val="FF0000"/>
                </a:solidFill>
              </a:rPr>
              <a:t>Insuline: L'insuline est une hormone régulatrice de la glycémie.</a:t>
            </a:r>
          </a:p>
          <a:p>
            <a:endParaRPr lang="fr-FR" dirty="0"/>
          </a:p>
        </p:txBody>
      </p:sp>
      <p:sp>
        <p:nvSpPr>
          <p:cNvPr id="12290" name="AutoShape 2" descr="Journée Mondiale du Diabète - ALAIR &amp; AV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2" name="Picture 4" descr="Journée Mondiale du Diabète - ALAIR &amp;amp; AVD"/>
          <p:cNvPicPr>
            <a:picLocks noChangeAspect="1" noChangeArrowheads="1"/>
          </p:cNvPicPr>
          <p:nvPr/>
        </p:nvPicPr>
        <p:blipFill>
          <a:blip r:embed="rId3" cstate="print"/>
          <a:srcRect/>
          <a:stretch>
            <a:fillRect/>
          </a:stretch>
        </p:blipFill>
        <p:spPr bwMode="auto">
          <a:xfrm>
            <a:off x="6143636" y="4572008"/>
            <a:ext cx="2870170" cy="21000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u="sng" dirty="0">
                <a:solidFill>
                  <a:srgbClr val="C00000"/>
                </a:solidFill>
                <a:effectLst>
                  <a:outerShdw blurRad="38100" dist="38100" dir="2700000" algn="tl">
                    <a:srgbClr val="000000">
                      <a:alpha val="43137"/>
                    </a:srgbClr>
                  </a:outerShdw>
                </a:effectLst>
              </a:rPr>
              <a:t>Qu'est-ce que l’insuline ? </a:t>
            </a:r>
          </a:p>
        </p:txBody>
      </p:sp>
      <p:sp>
        <p:nvSpPr>
          <p:cNvPr id="3" name="Espace réservé du contenu 2"/>
          <p:cNvSpPr>
            <a:spLocks noGrp="1"/>
          </p:cNvSpPr>
          <p:nvPr>
            <p:ph idx="1"/>
          </p:nvPr>
        </p:nvSpPr>
        <p:spPr/>
        <p:txBody>
          <a:bodyPr/>
          <a:lstStyle/>
          <a:p>
            <a:pPr marL="0" indent="0" algn="ctr">
              <a:buNone/>
            </a:pPr>
            <a:r>
              <a:rPr lang="fr-FR" dirty="0"/>
              <a:t>L'insuline joue un rôle de régulateur en maintenant la glycémie à des valeurs normales. L'insuline est une hormone naturellement produite par le pancréas. Elle permet au glucose (sucre) d'entrer dans les cellules du corps.</a:t>
            </a:r>
          </a:p>
        </p:txBody>
      </p:sp>
      <p:pic>
        <p:nvPicPr>
          <p:cNvPr id="25602" name="Picture 2" descr="Glucides et sport : faut-il craindre le diabète ?"/>
          <p:cNvPicPr>
            <a:picLocks noChangeAspect="1" noChangeArrowheads="1"/>
          </p:cNvPicPr>
          <p:nvPr/>
        </p:nvPicPr>
        <p:blipFill>
          <a:blip r:embed="rId2"/>
          <a:srcRect/>
          <a:stretch>
            <a:fillRect/>
          </a:stretch>
        </p:blipFill>
        <p:spPr bwMode="auto">
          <a:xfrm>
            <a:off x="5572132" y="4357694"/>
            <a:ext cx="3357586" cy="243723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lgn="ctr">
              <a:buNone/>
            </a:pPr>
            <a:r>
              <a:rPr lang="fr-FR" b="1" i="1" u="sng" dirty="0">
                <a:solidFill>
                  <a:srgbClr val="C00000"/>
                </a:solidFill>
                <a:effectLst>
                  <a:outerShdw blurRad="38100" dist="38100" dir="2700000" algn="tl">
                    <a:srgbClr val="000000">
                      <a:alpha val="43137"/>
                    </a:srgbClr>
                  </a:outerShdw>
                </a:effectLst>
              </a:rPr>
              <a:t>Combien de personnes sont atteintes du diabète ?</a:t>
            </a:r>
          </a:p>
          <a:p>
            <a:pPr algn="ctr">
              <a:spcBef>
                <a:spcPts val="0"/>
              </a:spcBef>
              <a:buNone/>
            </a:pPr>
            <a:endParaRPr lang="fr-FR" dirty="0"/>
          </a:p>
          <a:p>
            <a:pPr algn="ctr">
              <a:spcBef>
                <a:spcPts val="0"/>
              </a:spcBef>
              <a:buNone/>
            </a:pPr>
            <a:r>
              <a:rPr lang="fr-FR" dirty="0"/>
              <a:t>Selon une étude 3,3 millions de personnes sont atteintes du diabète en France, soit 5% de la population. L’île de la Réunion compte presque </a:t>
            </a:r>
          </a:p>
          <a:p>
            <a:pPr algn="ctr">
              <a:spcBef>
                <a:spcPts val="0"/>
              </a:spcBef>
              <a:buNone/>
            </a:pPr>
            <a:r>
              <a:rPr lang="fr-FR" dirty="0"/>
              <a:t>800 000 habitants. 14,8 % du groupe des 18 à 69 ans est diabétiques. Après l’âge de 30 ans, la prévalence connu (10,2) est 3 fois supérieur à celle de la France (2,9)</a:t>
            </a:r>
          </a:p>
        </p:txBody>
      </p:sp>
      <p:pic>
        <p:nvPicPr>
          <p:cNvPr id="5" name="Image 4" descr="http://www.ceed-diabete.org/public/uploads/2018/09/infographie_diab%C3%A8te_CeeD.png"/>
          <p:cNvPicPr/>
          <p:nvPr/>
        </p:nvPicPr>
        <p:blipFill>
          <a:blip r:embed="rId2"/>
          <a:srcRect l="371" t="14269" b="66361"/>
          <a:stretch>
            <a:fillRect/>
          </a:stretch>
        </p:blipFill>
        <p:spPr bwMode="auto">
          <a:xfrm>
            <a:off x="0" y="4880921"/>
            <a:ext cx="5743575" cy="1977079"/>
          </a:xfrm>
          <a:prstGeom prst="rect">
            <a:avLst/>
          </a:prstGeom>
          <a:noFill/>
          <a:ln w="9525">
            <a:noFill/>
            <a:miter lim="800000"/>
            <a:headEnd/>
            <a:tailEnd/>
          </a:ln>
        </p:spPr>
      </p:pic>
      <p:pic>
        <p:nvPicPr>
          <p:cNvPr id="9220" name="Picture 4" descr="Lancement de l&amp;amp;#39;étude nationale sur le diabète en Guadeloupe, ENTRED 3 - Gu"/>
          <p:cNvPicPr>
            <a:picLocks noChangeAspect="1" noChangeArrowheads="1"/>
          </p:cNvPicPr>
          <p:nvPr/>
        </p:nvPicPr>
        <p:blipFill>
          <a:blip r:embed="rId3" cstate="print"/>
          <a:srcRect/>
          <a:stretch>
            <a:fillRect/>
          </a:stretch>
        </p:blipFill>
        <p:spPr bwMode="auto">
          <a:xfrm>
            <a:off x="6072198" y="4143380"/>
            <a:ext cx="2500330" cy="25003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ctr">
              <a:buNone/>
            </a:pPr>
            <a:r>
              <a:rPr lang="fr-FR" b="1" i="1" u="sng" dirty="0">
                <a:solidFill>
                  <a:srgbClr val="C00000"/>
                </a:solidFill>
                <a:effectLst>
                  <a:outerShdw blurRad="38100" dist="38100" dir="2700000" algn="tl">
                    <a:srgbClr val="000000">
                      <a:alpha val="43137"/>
                    </a:srgbClr>
                  </a:outerShdw>
                </a:effectLst>
              </a:rPr>
              <a:t>Combien y’a-t-il de types de diabète</a:t>
            </a:r>
            <a:r>
              <a:rPr lang="fr-FR" b="1" i="1" dirty="0">
                <a:solidFill>
                  <a:srgbClr val="C00000"/>
                </a:solidFill>
                <a:effectLst>
                  <a:outerShdw blurRad="38100" dist="38100" dir="2700000" algn="tl">
                    <a:srgbClr val="000000">
                      <a:alpha val="43137"/>
                    </a:srgbClr>
                  </a:outerShdw>
                </a:effectLst>
              </a:rPr>
              <a:t> ?</a:t>
            </a:r>
          </a:p>
          <a:p>
            <a:pPr>
              <a:buNone/>
            </a:pPr>
            <a:r>
              <a:rPr lang="fr-FR" dirty="0"/>
              <a:t>Les plus grandes formes de diabètes:</a:t>
            </a:r>
          </a:p>
          <a:p>
            <a:r>
              <a:rPr lang="fr-FR" b="1" dirty="0">
                <a:solidFill>
                  <a:srgbClr val="7030A0"/>
                </a:solidFill>
              </a:rPr>
              <a:t>Le diabète type 1 </a:t>
            </a:r>
            <a:r>
              <a:rPr lang="fr-FR" dirty="0"/>
              <a:t>: Les personnes atteintes de </a:t>
            </a:r>
            <a:r>
              <a:rPr lang="fr-FR" b="1" dirty="0"/>
              <a:t>diabète de type 1</a:t>
            </a:r>
            <a:r>
              <a:rPr lang="fr-FR" dirty="0"/>
              <a:t> sécrètent peu ou pas d'insuline. En l'absence de traitement, la glycémie, c'est-à-dire le taux de sucre dans le sang, est constamment trop élevée</a:t>
            </a:r>
          </a:p>
          <a:p>
            <a:endParaRPr lang="fr-FR" dirty="0"/>
          </a:p>
          <a:p>
            <a:endParaRPr lang="fr-FR" dirty="0"/>
          </a:p>
          <a:p>
            <a:endParaRPr lang="fr-FR" dirty="0"/>
          </a:p>
          <a:p>
            <a:endParaRPr lang="fr-FR" dirty="0"/>
          </a:p>
          <a:p>
            <a:r>
              <a:rPr lang="fr-FR" b="1" dirty="0">
                <a:solidFill>
                  <a:srgbClr val="7030A0"/>
                </a:solidFill>
              </a:rPr>
              <a:t>Le diabète type 2 </a:t>
            </a:r>
            <a:r>
              <a:rPr lang="fr-FR" dirty="0"/>
              <a:t>: Les personnes atteintes de diabète</a:t>
            </a:r>
            <a:r>
              <a:rPr lang="fr-FR" b="1" dirty="0"/>
              <a:t> de type 2</a:t>
            </a:r>
            <a:r>
              <a:rPr lang="fr-FR" dirty="0"/>
              <a:t> sécrètent de l'insuline, mais cette hormone régule avec moins d'efficacité le taux de sucre dans leur sang. Ce taux, appelé glycémie, reste anormalement élevé après un repas, ce qui est la définition du diabète</a:t>
            </a:r>
          </a:p>
        </p:txBody>
      </p:sp>
      <p:pic>
        <p:nvPicPr>
          <p:cNvPr id="4" name="Image 3" descr="Diabète de type 1 et type 2 : les principales différences"/>
          <p:cNvPicPr/>
          <p:nvPr/>
        </p:nvPicPr>
        <p:blipFill>
          <a:blip r:embed="rId2"/>
          <a:srcRect/>
          <a:stretch>
            <a:fillRect/>
          </a:stretch>
        </p:blipFill>
        <p:spPr bwMode="auto">
          <a:xfrm>
            <a:off x="2500298" y="2500306"/>
            <a:ext cx="3500463" cy="1714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ctr">
              <a:buNone/>
            </a:pPr>
            <a:r>
              <a:rPr lang="fr-FR" b="1" i="1" u="sng" dirty="0">
                <a:solidFill>
                  <a:srgbClr val="C00000"/>
                </a:solidFill>
                <a:effectLst>
                  <a:outerShdw blurRad="38100" dist="38100" dir="2700000" algn="tl">
                    <a:srgbClr val="000000">
                      <a:alpha val="43137"/>
                    </a:srgbClr>
                  </a:outerShdw>
                </a:effectLst>
              </a:rPr>
              <a:t>Qu’est ce le diabète gestationnel ?</a:t>
            </a:r>
          </a:p>
          <a:p>
            <a:pPr algn="ctr">
              <a:buNone/>
            </a:pPr>
            <a:r>
              <a:rPr lang="fr-FR" sz="3100" dirty="0"/>
              <a:t>Le diabète gestationnel est un diabète débutant ou diagnostiqué lors d’une grossesse. Il est  dangereux pour le futur bébé et la grossesse peut se compliquer.</a:t>
            </a:r>
          </a:p>
        </p:txBody>
      </p:sp>
      <p:pic>
        <p:nvPicPr>
          <p:cNvPr id="5" name="Image 4" descr="Diabète gestationnel : quel taux de glycémie ? | Pharmacien Giphar"/>
          <p:cNvPicPr/>
          <p:nvPr/>
        </p:nvPicPr>
        <p:blipFill>
          <a:blip r:embed="rId2" cstate="print"/>
          <a:srcRect/>
          <a:stretch>
            <a:fillRect/>
          </a:stretch>
        </p:blipFill>
        <p:spPr bwMode="auto">
          <a:xfrm>
            <a:off x="3071802" y="2428868"/>
            <a:ext cx="2605091" cy="377153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marL="0" algn="ctr">
              <a:buNone/>
            </a:pPr>
            <a:r>
              <a:rPr lang="fr-FR" b="1" i="1" u="sng" dirty="0">
                <a:solidFill>
                  <a:srgbClr val="C00000"/>
                </a:solidFill>
                <a:effectLst>
                  <a:outerShdw blurRad="38100" dist="38100" dir="2700000" algn="tl">
                    <a:srgbClr val="000000">
                      <a:alpha val="43137"/>
                    </a:srgbClr>
                  </a:outerShdw>
                </a:effectLst>
              </a:rPr>
              <a:t>Combien de femme sont atteintes du diabète gestationnel</a:t>
            </a:r>
            <a:r>
              <a:rPr lang="fr-FR" b="1" i="1" dirty="0">
                <a:solidFill>
                  <a:srgbClr val="C00000"/>
                </a:solidFill>
                <a:effectLst>
                  <a:outerShdw blurRad="38100" dist="38100" dir="2700000" algn="tl">
                    <a:srgbClr val="000000">
                      <a:alpha val="43137"/>
                    </a:srgbClr>
                  </a:outerShdw>
                </a:effectLst>
              </a:rPr>
              <a:t> ?</a:t>
            </a:r>
          </a:p>
          <a:p>
            <a:pPr marL="0" algn="ctr">
              <a:buNone/>
            </a:pPr>
            <a:r>
              <a:rPr lang="fr-FR" dirty="0"/>
              <a:t>199 millions de femme sont atteintes du diabète gestationnel.</a:t>
            </a:r>
          </a:p>
        </p:txBody>
      </p:sp>
      <p:pic>
        <p:nvPicPr>
          <p:cNvPr id="3074" name="Picture 2" descr="Diabète gestationnel : causes, dangers, prévention, traitement - Doctissimo"/>
          <p:cNvPicPr>
            <a:picLocks noChangeAspect="1" noChangeArrowheads="1"/>
          </p:cNvPicPr>
          <p:nvPr/>
        </p:nvPicPr>
        <p:blipFill>
          <a:blip r:embed="rId2"/>
          <a:srcRect/>
          <a:stretch>
            <a:fillRect/>
          </a:stretch>
        </p:blipFill>
        <p:spPr bwMode="auto">
          <a:xfrm>
            <a:off x="2500298" y="3143248"/>
            <a:ext cx="4572000" cy="266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126163"/>
          </a:xfrm>
        </p:spPr>
        <p:txBody>
          <a:bodyPr/>
          <a:lstStyle/>
          <a:p>
            <a:pPr algn="ctr">
              <a:buNone/>
            </a:pPr>
            <a:r>
              <a:rPr lang="fr-FR" b="1" i="1" u="sng" dirty="0">
                <a:solidFill>
                  <a:srgbClr val="C00000"/>
                </a:solidFill>
                <a:effectLst>
                  <a:outerShdw blurRad="38100" dist="38100" dir="2700000" algn="tl">
                    <a:srgbClr val="000000">
                      <a:alpha val="43137"/>
                    </a:srgbClr>
                  </a:outerShdw>
                </a:effectLst>
              </a:rPr>
              <a:t>Quelle est l’alimentation conseillée</a:t>
            </a:r>
            <a:r>
              <a:rPr lang="fr-FR" b="1" i="1" dirty="0">
                <a:solidFill>
                  <a:srgbClr val="C00000"/>
                </a:solidFill>
                <a:effectLst>
                  <a:outerShdw blurRad="38100" dist="38100" dir="2700000" algn="tl">
                    <a:srgbClr val="000000">
                      <a:alpha val="43137"/>
                    </a:srgbClr>
                  </a:outerShdw>
                </a:effectLst>
              </a:rPr>
              <a:t> ?</a:t>
            </a:r>
          </a:p>
          <a:p>
            <a:pPr>
              <a:buNone/>
            </a:pPr>
            <a:endParaRPr lang="fr-FR" b="1" i="1" dirty="0">
              <a:solidFill>
                <a:srgbClr val="C00000"/>
              </a:solidFill>
              <a:effectLst>
                <a:outerShdw blurRad="38100" dist="38100" dir="2700000" algn="tl">
                  <a:srgbClr val="000000">
                    <a:alpha val="43137"/>
                  </a:srgbClr>
                </a:outerShdw>
              </a:effectLst>
            </a:endParaRPr>
          </a:p>
          <a:p>
            <a:pPr marL="0" algn="ctr">
              <a:buNone/>
            </a:pPr>
            <a:r>
              <a:rPr lang="fr-FR" dirty="0"/>
              <a:t>Il est conseillée de manger 5 fruits et légumes par jour, de limiter les quantités de matières grasses, de consommer suffisamment de glucide mais en les choisissant bien.</a:t>
            </a:r>
          </a:p>
        </p:txBody>
      </p:sp>
      <p:pic>
        <p:nvPicPr>
          <p:cNvPr id="11266" name="Picture 2" descr="Le diabète, ce mal irrémédiable - Recettes et Terroirs"/>
          <p:cNvPicPr>
            <a:picLocks noChangeAspect="1" noChangeArrowheads="1"/>
          </p:cNvPicPr>
          <p:nvPr/>
        </p:nvPicPr>
        <p:blipFill>
          <a:blip r:embed="rId2"/>
          <a:srcRect/>
          <a:stretch>
            <a:fillRect/>
          </a:stretch>
        </p:blipFill>
        <p:spPr bwMode="auto">
          <a:xfrm>
            <a:off x="2071670" y="3214686"/>
            <a:ext cx="4857751" cy="36433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lgn="ctr">
              <a:buNone/>
            </a:pPr>
            <a:r>
              <a:rPr lang="fr-FR" b="1" i="1" u="sng" dirty="0">
                <a:solidFill>
                  <a:srgbClr val="C00000"/>
                </a:solidFill>
                <a:effectLst>
                  <a:outerShdw blurRad="38100" dist="38100" dir="2700000" algn="tl">
                    <a:srgbClr val="000000">
                      <a:alpha val="43137"/>
                    </a:srgbClr>
                  </a:outerShdw>
                </a:effectLst>
              </a:rPr>
              <a:t>Quels aliments sont déconseillés</a:t>
            </a:r>
            <a:r>
              <a:rPr lang="fr-FR" b="1" i="1" dirty="0">
                <a:solidFill>
                  <a:srgbClr val="C00000"/>
                </a:solidFill>
                <a:effectLst>
                  <a:outerShdw blurRad="38100" dist="38100" dir="2700000" algn="tl">
                    <a:srgbClr val="000000">
                      <a:alpha val="43137"/>
                    </a:srgbClr>
                  </a:outerShdw>
                </a:effectLst>
              </a:rPr>
              <a:t> ?</a:t>
            </a:r>
          </a:p>
          <a:p>
            <a:pPr>
              <a:buNone/>
            </a:pPr>
            <a:endParaRPr lang="fr-FR" b="1" i="1" dirty="0">
              <a:solidFill>
                <a:srgbClr val="C00000"/>
              </a:solidFill>
              <a:effectLst>
                <a:outerShdw blurRad="38100" dist="38100" dir="2700000" algn="tl">
                  <a:srgbClr val="000000">
                    <a:alpha val="43137"/>
                  </a:srgbClr>
                </a:outerShdw>
              </a:effectLst>
            </a:endParaRPr>
          </a:p>
          <a:p>
            <a:pPr marL="0" algn="ctr">
              <a:buNone/>
            </a:pPr>
            <a:r>
              <a:rPr lang="fr-FR" dirty="0"/>
              <a:t>Il faut éviter : les gâteaux, la charcuterie, le fromage etc.…  </a:t>
            </a:r>
          </a:p>
        </p:txBody>
      </p:sp>
      <p:pic>
        <p:nvPicPr>
          <p:cNvPr id="4" name="Image 3" descr="aliments a éviter en cas de diabète - NewsMAG"/>
          <p:cNvPicPr/>
          <p:nvPr/>
        </p:nvPicPr>
        <p:blipFill>
          <a:blip r:embed="rId2"/>
          <a:srcRect l="49987" t="20997" r="4877" b="4666"/>
          <a:stretch>
            <a:fillRect/>
          </a:stretch>
        </p:blipFill>
        <p:spPr bwMode="auto">
          <a:xfrm>
            <a:off x="3000364" y="3286124"/>
            <a:ext cx="3067050" cy="260431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472</Words>
  <Application>Microsoft Macintosh PowerPoint</Application>
  <PresentationFormat>Affichage à l'écran (4:3)</PresentationFormat>
  <Paragraphs>39</Paragraphs>
  <Slides>11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Thème Office</vt:lpstr>
      <vt:lpstr>Le diabète c’est  quoi ?</vt:lpstr>
      <vt:lpstr>Présentation PowerPoint</vt:lpstr>
      <vt:lpstr>Qu'est-ce que l’insuline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Diabète c’est  quoi?</dc:title>
  <dc:creator>JFG</dc:creator>
  <cp:lastModifiedBy>Utilisateur Microsoft Office</cp:lastModifiedBy>
  <cp:revision>34</cp:revision>
  <dcterms:created xsi:type="dcterms:W3CDTF">2021-11-09T11:58:45Z</dcterms:created>
  <dcterms:modified xsi:type="dcterms:W3CDTF">2022-04-10T07:46:51Z</dcterms:modified>
</cp:coreProperties>
</file>