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70" r:id="rId12"/>
    <p:sldId id="269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C49F-129F-5243-8DEC-414C0568FDC2}" type="datetime1">
              <a:rPr lang="fr-RE" smtClean="0"/>
              <a:pPr/>
              <a:t>09/09/2019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Michel Tambon Mai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FC33D-8C48-0546-B7FC-671002432B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7460908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00654-7E1C-CD40-8684-70449BFAB572}" type="datetime1">
              <a:rPr lang="fr-RE" smtClean="0"/>
              <a:pPr/>
              <a:t>09/09/2019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Michel Tambon Mai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1EEE-5320-C04E-AAF1-2B3D236328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4687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21EEE-5320-C04E-AAF1-2B3D2363285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Michel Tambon Mai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8028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Tambon Mai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Tambon Mai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Tambon Mai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Tambon Mai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Tambon Mai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Tambon Mai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Tambon Mai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Tambon Mai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Tambon Mai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Tambon Mai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Michel Tambon Mai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Michel Tambon Mai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042312">
            <a:off x="1022824" y="2961459"/>
            <a:ext cx="7551601" cy="1612607"/>
          </a:xfrm>
        </p:spPr>
        <p:txBody>
          <a:bodyPr/>
          <a:lstStyle/>
          <a:p>
            <a:r>
              <a:rPr lang="fr-FR" dirty="0" smtClean="0"/>
              <a:t>HARMONISATION de notre SAGESSE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sagess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86" y="536347"/>
            <a:ext cx="3459595" cy="2030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3118" y="4800077"/>
            <a:ext cx="3571962" cy="189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3269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SAGESSE - COLLEGE MICHEL DEBRE           - [Réunions] ajouter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75" b="8175"/>
          <a:stretch>
            <a:fillRect/>
          </a:stretch>
        </p:blipFill>
        <p:spPr>
          <a:xfrm>
            <a:off x="647096" y="2070614"/>
            <a:ext cx="7716838" cy="3388658"/>
          </a:xfrm>
        </p:spPr>
      </p:pic>
      <p:pic>
        <p:nvPicPr>
          <p:cNvPr id="5" name="Image 4" descr="arrow-1314515_960_720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276143">
            <a:off x="2767959" y="1333330"/>
            <a:ext cx="1816244" cy="466004"/>
          </a:xfrm>
          <a:prstGeom prst="rect">
            <a:avLst/>
          </a:prstGeom>
        </p:spPr>
      </p:pic>
      <p:pic>
        <p:nvPicPr>
          <p:cNvPr id="6" name="Image 5" descr="arrow-1314515_960_720.pn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92445">
            <a:off x="2851302" y="2444816"/>
            <a:ext cx="2081433" cy="534045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7348806" y="6600827"/>
            <a:ext cx="1714343" cy="182880"/>
          </a:xfrm>
        </p:spPr>
        <p:txBody>
          <a:bodyPr/>
          <a:lstStyle/>
          <a:p>
            <a:r>
              <a:rPr lang="en-US" dirty="0" smtClean="0"/>
              <a:t>Michel Tambon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24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145" y="1683549"/>
            <a:ext cx="8598389" cy="1447800"/>
          </a:xfrm>
        </p:spPr>
        <p:txBody>
          <a:bodyPr/>
          <a:lstStyle/>
          <a:p>
            <a:pPr lvl="0" algn="ctr"/>
            <a:r>
              <a:rPr lang="fr-FR" b="1" dirty="0"/>
              <a:t>Comment notifier le Service Sanitaire dans Sagesse</a:t>
            </a:r>
            <a:r>
              <a:rPr lang="fr-RE" dirty="0"/>
              <a:t/>
            </a:r>
            <a:br>
              <a:rPr lang="fr-RE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684" y="2793182"/>
            <a:ext cx="8926850" cy="3388658"/>
          </a:xfrm>
        </p:spPr>
        <p:txBody>
          <a:bodyPr/>
          <a:lstStyle/>
          <a:p>
            <a:r>
              <a:rPr lang="fr-FR" sz="1600" dirty="0">
                <a:effectLst/>
              </a:rPr>
              <a:t>Etape 1 : Dans l’onglet « activité », « nomenclature  de projet », créer une projet « Service Sanitaire ». </a:t>
            </a:r>
            <a:endParaRPr lang="fr-RE" sz="1600" dirty="0">
              <a:effectLst/>
            </a:endParaRPr>
          </a:p>
          <a:p>
            <a:endParaRPr lang="fr-FR" dirty="0"/>
          </a:p>
        </p:txBody>
      </p:sp>
      <p:pic>
        <p:nvPicPr>
          <p:cNvPr id="4" name="Image 3" descr="SAGESSE - COLLEGE MICHEL DEBRE           - [Nomenclature Projet] ajou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937" y="3364681"/>
            <a:ext cx="5828464" cy="3401173"/>
          </a:xfrm>
          <a:prstGeom prst="rect">
            <a:avLst/>
          </a:prstGeom>
        </p:spPr>
      </p:pic>
      <p:pic>
        <p:nvPicPr>
          <p:cNvPr id="5" name="Image 4" descr="arrow-1314515_960_720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117538">
            <a:off x="2626875" y="3910460"/>
            <a:ext cx="1238976" cy="317891"/>
          </a:xfrm>
          <a:prstGeom prst="rect">
            <a:avLst/>
          </a:prstGeom>
        </p:spPr>
      </p:pic>
      <p:pic>
        <p:nvPicPr>
          <p:cNvPr id="7" name="Image 6" descr="Capture d’écran 2019-05-31 à 00.42.1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8144" y="4568989"/>
            <a:ext cx="2348350" cy="1353023"/>
          </a:xfrm>
          <a:prstGeom prst="rect">
            <a:avLst/>
          </a:prstGeom>
        </p:spPr>
      </p:pic>
      <p:pic>
        <p:nvPicPr>
          <p:cNvPr id="8" name="Image 7" descr="arrow-1314515_960_720.png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30792">
            <a:off x="3316206" y="5115071"/>
            <a:ext cx="1816244" cy="466004"/>
          </a:xfrm>
          <a:prstGeom prst="rect">
            <a:avLst/>
          </a:prstGeom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7302813" y="6587001"/>
            <a:ext cx="1762721" cy="182880"/>
          </a:xfrm>
        </p:spPr>
        <p:txBody>
          <a:bodyPr/>
          <a:lstStyle/>
          <a:p>
            <a:r>
              <a:rPr lang="en-US" dirty="0" smtClean="0"/>
              <a:t>Michel Tambon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348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1602" y="1298066"/>
            <a:ext cx="8232548" cy="1447800"/>
          </a:xfrm>
        </p:spPr>
        <p:txBody>
          <a:bodyPr/>
          <a:lstStyle/>
          <a:p>
            <a:r>
              <a:rPr lang="fr-FR" b="1" dirty="0"/>
              <a:t>Comment notifier le Service Sanitaire dans Sagesse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590" y="2824496"/>
            <a:ext cx="8846560" cy="3388658"/>
          </a:xfrm>
        </p:spPr>
        <p:txBody>
          <a:bodyPr>
            <a:normAutofit/>
          </a:bodyPr>
          <a:lstStyle/>
          <a:p>
            <a:r>
              <a:rPr lang="fr-FR" sz="1600" dirty="0">
                <a:effectLst/>
              </a:rPr>
              <a:t>Etape 2 : Pour toutes les séances dans ce cadre, Remplir une seule fiche « action éducative », sélectionner le thème et le projet « service Sanitaire ». Noter dans cette fiche 10 jours devant élèves, 70 h pour le temps, et le nombre total d’élève touché.</a:t>
            </a:r>
            <a:r>
              <a:rPr lang="fr-RE" sz="1600" dirty="0">
                <a:effectLst/>
              </a:rPr>
              <a:t> </a:t>
            </a:r>
            <a:endParaRPr lang="fr-FR" sz="1600" dirty="0"/>
          </a:p>
        </p:txBody>
      </p:sp>
      <p:pic>
        <p:nvPicPr>
          <p:cNvPr id="4" name="Image 3" descr="SAGESSE - COLLEGE MICHEL DEBRE           - [Actions éducatives] ajou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470" y="3650527"/>
            <a:ext cx="7050971" cy="3112591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380358" y="6595520"/>
            <a:ext cx="1690680" cy="182880"/>
          </a:xfrm>
        </p:spPr>
        <p:txBody>
          <a:bodyPr/>
          <a:lstStyle/>
          <a:p>
            <a:r>
              <a:rPr lang="en-US" dirty="0" smtClean="0"/>
              <a:t>Michel Tambon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197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8" y="1319963"/>
            <a:ext cx="8261745" cy="1447800"/>
          </a:xfrm>
        </p:spPr>
        <p:txBody>
          <a:bodyPr/>
          <a:lstStyle/>
          <a:p>
            <a:r>
              <a:rPr lang="fr-FR" b="1" dirty="0"/>
              <a:t>Comment notifier le Service Sanitaire dans Sagesse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8" y="2767763"/>
            <a:ext cx="7716838" cy="3388658"/>
          </a:xfrm>
        </p:spPr>
        <p:txBody>
          <a:bodyPr/>
          <a:lstStyle/>
          <a:p>
            <a:r>
              <a:rPr lang="fr-FR" sz="1600" dirty="0">
                <a:effectLst/>
              </a:rPr>
              <a:t>Etape 3 : Dans l’onglet « activité », « formation », créer une fiche « formation dispensée » à des étudiants pendant 14h.</a:t>
            </a:r>
            <a:endParaRPr lang="fr-RE" sz="1600" dirty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SAGESSE - COLLEGE MICHEL DEBRE           - [Formations] ajou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068" y="3305726"/>
            <a:ext cx="6977980" cy="3409695"/>
          </a:xfrm>
          <a:prstGeom prst="rect">
            <a:avLst/>
          </a:prstGeom>
        </p:spPr>
      </p:pic>
      <p:pic>
        <p:nvPicPr>
          <p:cNvPr id="5" name="Image 4" descr="arrow-1314515_960_720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37685">
            <a:off x="4186557" y="3285092"/>
            <a:ext cx="1586183" cy="406976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7293591" y="6623981"/>
            <a:ext cx="1762888" cy="182880"/>
          </a:xfrm>
        </p:spPr>
        <p:txBody>
          <a:bodyPr/>
          <a:lstStyle/>
          <a:p>
            <a:r>
              <a:rPr lang="en-US" dirty="0" smtClean="0"/>
              <a:t>Michel Tambon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868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9" y="1218328"/>
            <a:ext cx="7716837" cy="1447800"/>
          </a:xfrm>
        </p:spPr>
        <p:txBody>
          <a:bodyPr/>
          <a:lstStyle/>
          <a:p>
            <a:pPr algn="ctr"/>
            <a:r>
              <a:rPr lang="fr-FR" b="1" dirty="0"/>
              <a:t>les dispenses d’EPS</a:t>
            </a:r>
            <a:r>
              <a:rPr lang="fr-RE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972" y="2822377"/>
            <a:ext cx="8597765" cy="3388658"/>
          </a:xfrm>
        </p:spPr>
        <p:txBody>
          <a:bodyPr/>
          <a:lstStyle/>
          <a:p>
            <a:r>
              <a:rPr lang="fr-FR" sz="1600" dirty="0">
                <a:effectLst/>
              </a:rPr>
              <a:t>Ils nous a paru difficile de pouvoir harmoniser les pratiques car chaque établissement a son fonctionnement et il n’existe pas de recommandations légales à ce sujet nous concernant.</a:t>
            </a:r>
            <a:endParaRPr lang="fr-RE" sz="1600" dirty="0">
              <a:effectLst/>
            </a:endParaRPr>
          </a:p>
          <a:p>
            <a:r>
              <a:rPr lang="fr-FR" sz="1600" dirty="0">
                <a:effectLst/>
              </a:rPr>
              <a:t>L’IDE notifie donc les dispenses d’EPS quand elle en a connaissance</a:t>
            </a:r>
            <a:r>
              <a:rPr lang="fr-FR" sz="1600" dirty="0" smtClean="0">
                <a:effectLst/>
              </a:rPr>
              <a:t>.</a:t>
            </a:r>
            <a:endParaRPr lang="fr-RE" sz="1600" dirty="0">
              <a:effectLst/>
            </a:endParaRPr>
          </a:p>
        </p:txBody>
      </p:sp>
      <p:pic>
        <p:nvPicPr>
          <p:cNvPr id="4" name="Image 3" descr="Capture d’écran 2019-05-31 à 00.51.4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5520" y="4159448"/>
            <a:ext cx="5839314" cy="2589072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364834" y="6575998"/>
            <a:ext cx="1779166" cy="182880"/>
          </a:xfrm>
        </p:spPr>
        <p:txBody>
          <a:bodyPr/>
          <a:lstStyle/>
          <a:p>
            <a:r>
              <a:rPr lang="en-US" dirty="0" smtClean="0"/>
              <a:t>Michel Tambon Mai 2019</a:t>
            </a:r>
            <a:endParaRPr lang="en-US" dirty="0"/>
          </a:p>
        </p:txBody>
      </p:sp>
      <p:pic>
        <p:nvPicPr>
          <p:cNvPr id="8" name="Image 7" descr="image_ep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5460" y="519949"/>
            <a:ext cx="2599873" cy="7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21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675" y="3012142"/>
            <a:ext cx="8693278" cy="3388658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effectLst/>
              </a:rPr>
              <a:t>Certain(</a:t>
            </a:r>
            <a:r>
              <a:rPr lang="fr-FR" dirty="0" smtClean="0">
                <a:effectLst/>
              </a:rPr>
              <a:t>e)s collègue(s) renseignent </a:t>
            </a:r>
            <a:r>
              <a:rPr lang="fr-FR" dirty="0">
                <a:effectLst/>
              </a:rPr>
              <a:t>des informations sur </a:t>
            </a:r>
            <a:r>
              <a:rPr lang="fr-FR" dirty="0" err="1">
                <a:effectLst/>
              </a:rPr>
              <a:t>Pronote</a:t>
            </a:r>
            <a:r>
              <a:rPr lang="fr-FR" dirty="0">
                <a:effectLst/>
              </a:rPr>
              <a:t> (PAI, Fiche de passage…), souvent à la demande des CPE ou de leur Direction.</a:t>
            </a:r>
            <a:endParaRPr lang="fr-RE" dirty="0">
              <a:effectLst/>
            </a:endParaRPr>
          </a:p>
          <a:p>
            <a:r>
              <a:rPr lang="fr-FR" dirty="0">
                <a:effectLst/>
              </a:rPr>
              <a:t>Il est appelé à la vigilance pour l’utilisation de </a:t>
            </a:r>
            <a:r>
              <a:rPr lang="fr-FR" dirty="0" err="1">
                <a:effectLst/>
              </a:rPr>
              <a:t>Pronote</a:t>
            </a:r>
            <a:r>
              <a:rPr lang="fr-FR" dirty="0">
                <a:effectLst/>
              </a:rPr>
              <a:t> qui n’a aucune </a:t>
            </a:r>
            <a:r>
              <a:rPr lang="fr-FR" dirty="0" smtClean="0">
                <a:effectLst/>
              </a:rPr>
              <a:t>garantie </a:t>
            </a:r>
            <a:r>
              <a:rPr lang="fr-FR" dirty="0">
                <a:effectLst/>
              </a:rPr>
              <a:t>de confidentialité des informations notifiées. Votre responsabilité peut être engagée.</a:t>
            </a:r>
            <a:endParaRPr lang="fr-RE" dirty="0">
              <a:effectLst/>
            </a:endParaRPr>
          </a:p>
          <a:p>
            <a:r>
              <a:rPr lang="fr-FR" dirty="0">
                <a:effectLst/>
              </a:rPr>
              <a:t>Rappel : Seul le logiciel SAGESSE est reconnu de manière médico-légale pour toutes les données de santé confidentielles.</a:t>
            </a:r>
            <a:endParaRPr lang="fr-RE" dirty="0">
              <a:effectLst/>
            </a:endParaRPr>
          </a:p>
          <a:p>
            <a:endParaRPr lang="fr-FR" dirty="0"/>
          </a:p>
        </p:txBody>
      </p:sp>
      <p:pic>
        <p:nvPicPr>
          <p:cNvPr id="4" name="Image 3" descr="Logo-prono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290" y="319474"/>
            <a:ext cx="7735266" cy="3109577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7348805" y="6606929"/>
            <a:ext cx="1706457" cy="182880"/>
          </a:xfrm>
        </p:spPr>
        <p:txBody>
          <a:bodyPr/>
          <a:lstStyle/>
          <a:p>
            <a:r>
              <a:rPr lang="en-US" dirty="0" smtClean="0"/>
              <a:t>Michel Tambon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282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3864" y="3166758"/>
            <a:ext cx="8496201" cy="3388658"/>
          </a:xfrm>
        </p:spPr>
        <p:txBody>
          <a:bodyPr/>
          <a:lstStyle/>
          <a:p>
            <a:r>
              <a:rPr lang="fr-FR" dirty="0">
                <a:effectLst/>
              </a:rPr>
              <a:t>Compte rendu fait par Myriam BAATA, pour le groupe de travail</a:t>
            </a:r>
            <a:r>
              <a:rPr lang="fr-FR" dirty="0" smtClean="0">
                <a:effectLst/>
              </a:rPr>
              <a:t>. </a:t>
            </a:r>
          </a:p>
          <a:p>
            <a:r>
              <a:rPr lang="fr-FR" dirty="0" smtClean="0">
                <a:effectLst/>
              </a:rPr>
              <a:t>Diaporama réalisé par Michel TAMBON à destination de tous les infirmiers et infirmières de l’Académie de La Réunion</a:t>
            </a:r>
            <a:endParaRPr lang="fr-RE" dirty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merc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864" y="410198"/>
            <a:ext cx="8496200" cy="2711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/>
          <p:nvPr/>
        </p:nvPicPr>
        <p:blipFill>
          <a:blip r:embed="rId3" cstate="print">
            <a:alphaModFix amt="3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573" y="3166758"/>
            <a:ext cx="7955968" cy="3230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7359372" y="6585184"/>
            <a:ext cx="1703777" cy="182880"/>
          </a:xfrm>
        </p:spPr>
        <p:txBody>
          <a:bodyPr/>
          <a:lstStyle/>
          <a:p>
            <a:r>
              <a:rPr lang="en-US" dirty="0" smtClean="0"/>
              <a:t>Michel Tambon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728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772" y="307648"/>
            <a:ext cx="7490584" cy="152998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3200" b="1" u="sng" dirty="0" smtClean="0">
                <a:latin typeface="Arial Rounded MT Bold"/>
                <a:cs typeface="Arial Rounded MT Bold"/>
              </a:rPr>
              <a:t/>
            </a:r>
            <a:br>
              <a:rPr lang="fr-FR" sz="3200" b="1" u="sng" dirty="0" smtClean="0">
                <a:latin typeface="Arial Rounded MT Bold"/>
                <a:cs typeface="Arial Rounded MT Bold"/>
              </a:rPr>
            </a:br>
            <a:r>
              <a:rPr lang="fr-FR" sz="3200" b="1" u="sng" dirty="0" smtClean="0">
                <a:latin typeface="Arial Rounded MT Bold"/>
                <a:cs typeface="Arial Rounded MT Bold"/>
              </a:rPr>
              <a:t>Réunion </a:t>
            </a:r>
            <a:r>
              <a:rPr lang="fr-FR" sz="3200" b="1" u="sng" dirty="0">
                <a:latin typeface="Arial Rounded MT Bold"/>
                <a:cs typeface="Arial Rounded MT Bold"/>
              </a:rPr>
              <a:t>de travail sur les pratiques dans </a:t>
            </a:r>
            <a:r>
              <a:rPr lang="fr-FR" sz="3200" b="1" u="sng" dirty="0" smtClean="0">
                <a:latin typeface="Arial Rounded MT Bold"/>
                <a:cs typeface="Arial Rounded MT Bold"/>
              </a:rPr>
              <a:t>SAGESSE</a:t>
            </a:r>
            <a:r>
              <a:rPr lang="fr-RE" sz="3200" b="1" u="sng" dirty="0">
                <a:latin typeface="Arial Rounded MT Bold"/>
                <a:cs typeface="Arial Rounded MT Bold"/>
              </a:rPr>
              <a:t> </a:t>
            </a:r>
            <a:r>
              <a:rPr lang="fr-RE" sz="3200" b="1" u="sng" dirty="0" smtClean="0">
                <a:latin typeface="Arial Rounded MT Bold"/>
                <a:cs typeface="Arial Rounded MT Bold"/>
              </a:rPr>
              <a:t>du </a:t>
            </a:r>
            <a:r>
              <a:rPr lang="fr-FR" sz="3200" b="1" u="sng" dirty="0" smtClean="0">
                <a:latin typeface="Arial Rounded MT Bold"/>
                <a:cs typeface="Arial Rounded MT Bold"/>
              </a:rPr>
              <a:t>21</a:t>
            </a:r>
            <a:r>
              <a:rPr lang="fr-FR" sz="3200" b="1" u="sng" dirty="0">
                <a:latin typeface="Arial Rounded MT Bold"/>
                <a:cs typeface="Arial Rounded MT Bold"/>
              </a:rPr>
              <a:t>/05/19</a:t>
            </a:r>
            <a:r>
              <a:rPr lang="fr-RE" b="1" u="sng" dirty="0">
                <a:latin typeface="Arial Rounded MT Bold"/>
                <a:cs typeface="Arial Rounded MT Bold"/>
              </a:rPr>
              <a:t/>
            </a:r>
            <a:br>
              <a:rPr lang="fr-RE" b="1" u="sng" dirty="0">
                <a:latin typeface="Arial Rounded MT Bold"/>
                <a:cs typeface="Arial Rounded MT Bold"/>
              </a:rPr>
            </a:br>
            <a:endParaRPr lang="fr-FR" dirty="0">
              <a:latin typeface="Arial Rounded MT Bold"/>
              <a:cs typeface="Arial Rounded MT Bol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9" y="2050622"/>
            <a:ext cx="7716838" cy="424230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fr-FR" sz="6400" b="1" u="sng" dirty="0">
                <a:effectLst/>
              </a:rPr>
              <a:t>Présents</a:t>
            </a:r>
            <a:r>
              <a:rPr lang="fr-FR" sz="4800" b="1" dirty="0">
                <a:effectLst/>
              </a:rPr>
              <a:t> : </a:t>
            </a:r>
            <a:endParaRPr lang="fr-RE" sz="4800" dirty="0">
              <a:effectLst/>
            </a:endParaRPr>
          </a:p>
          <a:p>
            <a:r>
              <a:rPr lang="fr-FR" sz="4800" dirty="0">
                <a:effectLst/>
              </a:rPr>
              <a:t/>
            </a:r>
            <a:br>
              <a:rPr lang="fr-FR" sz="4800" dirty="0">
                <a:effectLst/>
              </a:rPr>
            </a:br>
            <a:r>
              <a:rPr lang="fr-FR" sz="4800" dirty="0">
                <a:effectLst/>
              </a:rPr>
              <a:t>Ana EBRO, ICTR</a:t>
            </a:r>
            <a:endParaRPr lang="fr-RE" sz="4800" dirty="0">
              <a:effectLst/>
            </a:endParaRPr>
          </a:p>
          <a:p>
            <a:r>
              <a:rPr lang="fr-FR" sz="4800" dirty="0" err="1">
                <a:effectLst/>
              </a:rPr>
              <a:t>Marie-claire</a:t>
            </a:r>
            <a:r>
              <a:rPr lang="fr-FR" sz="4800" dirty="0">
                <a:effectLst/>
              </a:rPr>
              <a:t> SAINGAINY, référente secteur Est</a:t>
            </a:r>
            <a:endParaRPr lang="fr-RE" sz="4800" dirty="0">
              <a:effectLst/>
            </a:endParaRPr>
          </a:p>
          <a:p>
            <a:r>
              <a:rPr lang="fr-FR" sz="4800" dirty="0">
                <a:effectLst/>
              </a:rPr>
              <a:t>Françoise LACROIX, référente secteur Ouest</a:t>
            </a:r>
            <a:endParaRPr lang="fr-RE" sz="4800" dirty="0">
              <a:effectLst/>
            </a:endParaRPr>
          </a:p>
          <a:p>
            <a:r>
              <a:rPr lang="fr-FR" sz="4800" dirty="0">
                <a:effectLst/>
              </a:rPr>
              <a:t>Chantal HEINIS, Référente secteur Sud-est</a:t>
            </a:r>
            <a:endParaRPr lang="fr-RE" sz="4800" dirty="0">
              <a:effectLst/>
            </a:endParaRPr>
          </a:p>
          <a:p>
            <a:r>
              <a:rPr lang="fr-FR" sz="4800" dirty="0">
                <a:effectLst/>
              </a:rPr>
              <a:t>Myriam BAATA, référente secteur Nord</a:t>
            </a:r>
            <a:endParaRPr lang="fr-RE" sz="4800" dirty="0">
              <a:effectLst/>
            </a:endParaRPr>
          </a:p>
          <a:p>
            <a:r>
              <a:rPr lang="fr-FR" sz="4800" dirty="0">
                <a:effectLst/>
              </a:rPr>
              <a:t>Nadia HERTZOG, référente secteur Sud-ouest</a:t>
            </a:r>
            <a:endParaRPr lang="fr-RE" sz="4800" dirty="0">
              <a:effectLst/>
            </a:endParaRPr>
          </a:p>
          <a:p>
            <a:r>
              <a:rPr lang="fr-FR" sz="4800" dirty="0">
                <a:effectLst/>
              </a:rPr>
              <a:t>Michel TAMBON, référent Sagesse</a:t>
            </a:r>
            <a:endParaRPr lang="fr-RE" sz="4800" dirty="0">
              <a:effectLst/>
            </a:endParaRPr>
          </a:p>
          <a:p>
            <a:r>
              <a:rPr lang="fr-FR" sz="4800" dirty="0">
                <a:effectLst/>
              </a:rPr>
              <a:t>Nadine CARTOUX, infirmière secteur sud-ouest</a:t>
            </a:r>
            <a:endParaRPr lang="fr-RE" sz="4800" dirty="0">
              <a:effectLst/>
            </a:endParaRPr>
          </a:p>
          <a:p>
            <a:r>
              <a:rPr lang="fr-FR" sz="4800" dirty="0">
                <a:effectLst/>
              </a:rPr>
              <a:t>Elisabeth LE TOUMELIN, infirmière secteur sud-ouest</a:t>
            </a:r>
            <a:endParaRPr lang="fr-RE" sz="4800" dirty="0">
              <a:effectLst/>
            </a:endParaRPr>
          </a:p>
          <a:p>
            <a:r>
              <a:rPr lang="fr-FR" dirty="0">
                <a:effectLst/>
              </a:rPr>
              <a:t/>
            </a:r>
            <a:br>
              <a:rPr lang="fr-FR" dirty="0">
                <a:effectLst/>
              </a:rPr>
            </a:b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317254" y="6583266"/>
            <a:ext cx="1730120" cy="182880"/>
          </a:xfrm>
        </p:spPr>
        <p:txBody>
          <a:bodyPr/>
          <a:lstStyle/>
          <a:p>
            <a:r>
              <a:rPr lang="en-US" dirty="0" smtClean="0"/>
              <a:t>Michel Tambon Mai 2019</a:t>
            </a:r>
            <a:endParaRPr lang="en-US" dirty="0"/>
          </a:p>
        </p:txBody>
      </p:sp>
      <p:pic>
        <p:nvPicPr>
          <p:cNvPr id="7" name="Image 6" descr="valeur-ajoutée-kick-of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699" y="2910828"/>
            <a:ext cx="3405796" cy="288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8715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268" y="911370"/>
            <a:ext cx="7716837" cy="1447800"/>
          </a:xfrm>
        </p:spPr>
        <p:txBody>
          <a:bodyPr/>
          <a:lstStyle/>
          <a:p>
            <a:pPr algn="ctr"/>
            <a:r>
              <a:rPr lang="fr-FR" b="1" dirty="0"/>
              <a:t>L</a:t>
            </a:r>
            <a:r>
              <a:rPr lang="fr-FR" b="1" dirty="0" smtClean="0"/>
              <a:t>e </a:t>
            </a:r>
            <a:r>
              <a:rPr lang="fr-FR" b="1" dirty="0"/>
              <a:t>suivi infirmier</a:t>
            </a:r>
            <a:r>
              <a:rPr lang="fr-RE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9" y="2682595"/>
            <a:ext cx="7716838" cy="3388658"/>
          </a:xfrm>
        </p:spPr>
        <p:txBody>
          <a:bodyPr>
            <a:normAutofit fontScale="62500" lnSpcReduction="20000"/>
          </a:bodyPr>
          <a:lstStyle/>
          <a:p>
            <a:r>
              <a:rPr lang="fr-FR" dirty="0">
                <a:effectLst/>
              </a:rPr>
              <a:t>La question était : à quel moment cocher l’un des items en plus des besoins exprimés</a:t>
            </a:r>
            <a:endParaRPr lang="fr-RE" dirty="0">
              <a:effectLst/>
            </a:endParaRPr>
          </a:p>
          <a:p>
            <a:r>
              <a:rPr lang="fr-FR" b="1" u="sng" dirty="0">
                <a:effectLst/>
              </a:rPr>
              <a:t>Il est acté :</a:t>
            </a:r>
            <a:r>
              <a:rPr lang="fr-FR" dirty="0">
                <a:effectLst/>
              </a:rPr>
              <a:t> </a:t>
            </a:r>
            <a:endParaRPr lang="fr-RE" dirty="0">
              <a:effectLst/>
            </a:endParaRPr>
          </a:p>
          <a:p>
            <a:pPr lvl="0"/>
            <a:r>
              <a:rPr lang="fr-FR" dirty="0">
                <a:effectLst/>
              </a:rPr>
              <a:t>Si l’élève est adressé : cocher systématiquement suivi à la demande du tiers (équipe éducative, famille…)</a:t>
            </a:r>
            <a:endParaRPr lang="fr-RE" dirty="0">
              <a:effectLst/>
            </a:endParaRPr>
          </a:p>
          <a:p>
            <a:pPr lvl="0"/>
            <a:r>
              <a:rPr lang="fr-FR" dirty="0">
                <a:effectLst/>
              </a:rPr>
              <a:t>Si l’élève vient de lui-même ; cocher suivi à la demande de l’élève à partir du 2</a:t>
            </a:r>
            <a:r>
              <a:rPr lang="fr-FR" baseline="30000" dirty="0">
                <a:effectLst/>
              </a:rPr>
              <a:t>ème</a:t>
            </a:r>
            <a:r>
              <a:rPr lang="fr-FR" dirty="0">
                <a:effectLst/>
              </a:rPr>
              <a:t> passage pour le même motif</a:t>
            </a:r>
            <a:endParaRPr lang="fr-RE" dirty="0">
              <a:effectLst/>
            </a:endParaRPr>
          </a:p>
          <a:p>
            <a:pPr lvl="0"/>
            <a:r>
              <a:rPr lang="fr-FR" dirty="0">
                <a:effectLst/>
              </a:rPr>
              <a:t>Si vous </a:t>
            </a:r>
            <a:r>
              <a:rPr lang="fr-FR" dirty="0" smtClean="0">
                <a:effectLst/>
              </a:rPr>
              <a:t>convoquez </a:t>
            </a:r>
            <a:r>
              <a:rPr lang="fr-FR" dirty="0">
                <a:effectLst/>
              </a:rPr>
              <a:t>l’élève : cocher systématiquement suivi à la demande de l’infirmière</a:t>
            </a:r>
            <a:endParaRPr lang="fr-RE" dirty="0">
              <a:effectLst/>
            </a:endParaRPr>
          </a:p>
          <a:p>
            <a:r>
              <a:rPr lang="fr-FR" dirty="0">
                <a:effectLst/>
              </a:rPr>
              <a:t>Pour les dépistages infirmier : cocher systématiquement suivi à la demande de l’infirmière</a:t>
            </a:r>
            <a:r>
              <a:rPr lang="fr-RE" dirty="0">
                <a:effectLst/>
              </a:rPr>
              <a:t> </a:t>
            </a:r>
            <a:endParaRPr lang="fr-FR" dirty="0"/>
          </a:p>
        </p:txBody>
      </p:sp>
      <p:pic>
        <p:nvPicPr>
          <p:cNvPr id="4" name="Image 3" descr="Capture d’écran 2019-05-30 à 23.54.3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936" y="264227"/>
            <a:ext cx="5918200" cy="2260600"/>
          </a:xfrm>
          <a:prstGeom prst="rect">
            <a:avLst/>
          </a:prstGeom>
        </p:spPr>
      </p:pic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7350225" y="6608715"/>
            <a:ext cx="1728700" cy="182880"/>
          </a:xfrm>
        </p:spPr>
        <p:txBody>
          <a:bodyPr/>
          <a:lstStyle/>
          <a:p>
            <a:r>
              <a:rPr lang="en-US" dirty="0" smtClean="0"/>
              <a:t>Michel Tambon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593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9" y="1070228"/>
            <a:ext cx="7716837" cy="1447800"/>
          </a:xfrm>
        </p:spPr>
        <p:txBody>
          <a:bodyPr/>
          <a:lstStyle/>
          <a:p>
            <a:pPr algn="ctr"/>
            <a:r>
              <a:rPr lang="fr-FR" b="1" dirty="0"/>
              <a:t>les besoins exprimés</a:t>
            </a:r>
            <a:r>
              <a:rPr lang="fr-RE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5386" y="2128458"/>
            <a:ext cx="7716838" cy="3388658"/>
          </a:xfrm>
        </p:spPr>
        <p:txBody>
          <a:bodyPr/>
          <a:lstStyle/>
          <a:p>
            <a:r>
              <a:rPr lang="fr-FR" sz="2000" dirty="0">
                <a:effectLst/>
              </a:rPr>
              <a:t>Dans cette fenêtre, nous ne pouvons cocher que deux besoins au maximum.</a:t>
            </a:r>
            <a:endParaRPr lang="fr-RE" sz="2000" dirty="0">
              <a:effectLst/>
            </a:endParaRPr>
          </a:p>
          <a:p>
            <a:r>
              <a:rPr lang="fr-FR" sz="2000" dirty="0">
                <a:effectLst/>
              </a:rPr>
              <a:t>Quand plusieurs besoins sont identifiés (&gt;2), privilégier la saisie de l’item « écoute et relation </a:t>
            </a:r>
            <a:r>
              <a:rPr lang="fr-FR" sz="2000" dirty="0" smtClean="0">
                <a:effectLst/>
              </a:rPr>
              <a:t>d’aide</a:t>
            </a:r>
            <a:r>
              <a:rPr lang="fr-FR" sz="2000" dirty="0">
                <a:effectLst/>
              </a:rPr>
              <a:t> ».</a:t>
            </a:r>
            <a:endParaRPr lang="fr-RE" sz="2000" dirty="0">
              <a:effectLst/>
            </a:endParaRPr>
          </a:p>
          <a:p>
            <a:endParaRPr lang="fr-FR" dirty="0"/>
          </a:p>
        </p:txBody>
      </p:sp>
      <p:pic>
        <p:nvPicPr>
          <p:cNvPr id="4" name="Image 3" descr="Capture d’écran 2019-05-31 à 00.08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4084" y="3896304"/>
            <a:ext cx="4348571" cy="2782307"/>
          </a:xfrm>
          <a:prstGeom prst="rect">
            <a:avLst/>
          </a:prstGeom>
        </p:spPr>
      </p:pic>
      <p:pic>
        <p:nvPicPr>
          <p:cNvPr id="5" name="Image 4" descr="arrow-1314515_960_720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286" y="4531651"/>
            <a:ext cx="2286900" cy="586763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7309365" y="6579618"/>
            <a:ext cx="1753783" cy="182880"/>
          </a:xfrm>
        </p:spPr>
        <p:txBody>
          <a:bodyPr/>
          <a:lstStyle/>
          <a:p>
            <a:r>
              <a:rPr lang="en-US" dirty="0" smtClean="0"/>
              <a:t>Michel Tambon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200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9" y="380552"/>
            <a:ext cx="7716837" cy="1447800"/>
          </a:xfrm>
        </p:spPr>
        <p:txBody>
          <a:bodyPr/>
          <a:lstStyle/>
          <a:p>
            <a:pPr algn="ctr"/>
            <a:r>
              <a:rPr lang="fr-FR" b="1" dirty="0"/>
              <a:t>les accidents </a:t>
            </a:r>
            <a:r>
              <a:rPr lang="fr-RE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352" y="1407755"/>
            <a:ext cx="8170268" cy="3004928"/>
          </a:xfrm>
        </p:spPr>
        <p:txBody>
          <a:bodyPr>
            <a:normAutofit/>
          </a:bodyPr>
          <a:lstStyle/>
          <a:p>
            <a:r>
              <a:rPr lang="fr-FR" sz="1600" dirty="0">
                <a:effectLst/>
              </a:rPr>
              <a:t>Cet item est sous-évalué.</a:t>
            </a:r>
            <a:endParaRPr lang="fr-RE" sz="1600" dirty="0">
              <a:effectLst/>
            </a:endParaRPr>
          </a:p>
          <a:p>
            <a:r>
              <a:rPr lang="fr-FR" sz="1600" dirty="0">
                <a:effectLst/>
              </a:rPr>
              <a:t>Penser à remplir l’onglet « accident » dès signalement d’une blessure ou d’un dommage qui a eu lieu dans le cadre scolaire ou sur le trajet « école-domicile ».</a:t>
            </a:r>
            <a:endParaRPr lang="fr-RE" sz="1600" dirty="0">
              <a:effectLst/>
            </a:endParaRPr>
          </a:p>
          <a:p>
            <a:r>
              <a:rPr lang="fr-FR" sz="1600" dirty="0">
                <a:effectLst/>
              </a:rPr>
              <a:t>Si il n’y a pas de déclaration, cocher bénin</a:t>
            </a:r>
            <a:endParaRPr lang="fr-RE" sz="1600" dirty="0">
              <a:effectLst/>
            </a:endParaRPr>
          </a:p>
          <a:p>
            <a:r>
              <a:rPr lang="fr-FR" sz="1600" dirty="0">
                <a:effectLst/>
              </a:rPr>
              <a:t>Rappel : Tout accident en filière </a:t>
            </a:r>
            <a:r>
              <a:rPr lang="fr-FR" sz="1600" dirty="0" smtClean="0">
                <a:effectLst/>
              </a:rPr>
              <a:t>professionnelle </a:t>
            </a:r>
            <a:r>
              <a:rPr lang="fr-FR" sz="1600" dirty="0">
                <a:effectLst/>
              </a:rPr>
              <a:t>ou en SEGPA, est un accident du travail</a:t>
            </a:r>
            <a:endParaRPr lang="fr-RE" sz="1600" dirty="0">
              <a:effectLst/>
            </a:endParaRPr>
          </a:p>
          <a:p>
            <a:endParaRPr lang="fr-FR" dirty="0"/>
          </a:p>
        </p:txBody>
      </p:sp>
      <p:pic>
        <p:nvPicPr>
          <p:cNvPr id="4" name="Image 3" descr="[SAGESSE FORMATION - Nouveau passage] accident li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0644" y="3714641"/>
            <a:ext cx="4558943" cy="3048477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7285703" y="6594229"/>
            <a:ext cx="1785335" cy="182880"/>
          </a:xfrm>
        </p:spPr>
        <p:txBody>
          <a:bodyPr/>
          <a:lstStyle/>
          <a:p>
            <a:r>
              <a:rPr lang="en-US" dirty="0" smtClean="0"/>
              <a:t>Michel Tambon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439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9" y="1225407"/>
            <a:ext cx="7716837" cy="1447800"/>
          </a:xfrm>
        </p:spPr>
        <p:txBody>
          <a:bodyPr/>
          <a:lstStyle/>
          <a:p>
            <a:pPr algn="ctr"/>
            <a:r>
              <a:rPr lang="fr-FR" b="1" dirty="0"/>
              <a:t>les liaisons</a:t>
            </a:r>
            <a:r>
              <a:rPr lang="fr-RE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9" y="2800480"/>
            <a:ext cx="8111874" cy="3388658"/>
          </a:xfrm>
        </p:spPr>
        <p:txBody>
          <a:bodyPr/>
          <a:lstStyle/>
          <a:p>
            <a:r>
              <a:rPr lang="fr-FR" sz="1800" dirty="0">
                <a:effectLst/>
              </a:rPr>
              <a:t>Sélectionner systématiquement « vie scolaire » dès qu’une communication (mail, téléphone, vive voix, </a:t>
            </a:r>
            <a:r>
              <a:rPr lang="fr-FR" sz="1800" dirty="0" err="1">
                <a:effectLst/>
              </a:rPr>
              <a:t>sms</a:t>
            </a:r>
            <a:r>
              <a:rPr lang="fr-FR" sz="1800" dirty="0">
                <a:effectLst/>
              </a:rPr>
              <a:t>, message écrit …) est faite avec un membre de l’équipe éducative (CPE, AED, Prof, direction, gestionnaire …..).</a:t>
            </a:r>
            <a:endParaRPr lang="fr-RE" sz="1800" dirty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Capture d’écran 2019-05-31 à 00.19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3294" y="4007217"/>
            <a:ext cx="3162300" cy="2755900"/>
          </a:xfrm>
          <a:prstGeom prst="rect">
            <a:avLst/>
          </a:prstGeom>
        </p:spPr>
      </p:pic>
      <p:pic>
        <p:nvPicPr>
          <p:cNvPr id="5" name="Image 4" descr="arrow-1314515_960_720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089" y="6049771"/>
            <a:ext cx="2286900" cy="586763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7382567" y="6595518"/>
            <a:ext cx="1688470" cy="182880"/>
          </a:xfrm>
        </p:spPr>
        <p:txBody>
          <a:bodyPr/>
          <a:lstStyle/>
          <a:p>
            <a:r>
              <a:rPr lang="en-US" dirty="0" smtClean="0"/>
              <a:t>Michel Tambon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754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2789" y="1167238"/>
            <a:ext cx="7716837" cy="1447800"/>
          </a:xfrm>
        </p:spPr>
        <p:txBody>
          <a:bodyPr/>
          <a:lstStyle/>
          <a:p>
            <a:pPr algn="ctr"/>
            <a:r>
              <a:rPr lang="fr-FR" b="1" dirty="0"/>
              <a:t>les liaisons</a:t>
            </a:r>
            <a:r>
              <a:rPr lang="fr-RE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8" y="2844273"/>
            <a:ext cx="7716838" cy="3388658"/>
          </a:xfrm>
        </p:spPr>
        <p:txBody>
          <a:bodyPr/>
          <a:lstStyle/>
          <a:p>
            <a:r>
              <a:rPr lang="fr-FR" sz="1800" dirty="0">
                <a:effectLst/>
              </a:rPr>
              <a:t>Sélectionner « famille avisée » pour toute communication avec la famille même « hors présence » (exemple : appeler pour prendre des nouvelles…)</a:t>
            </a:r>
            <a:endParaRPr lang="fr-RE" sz="1800" dirty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Capture d’écran 2019-05-31 à 00.19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3294" y="3780958"/>
            <a:ext cx="3162300" cy="2755900"/>
          </a:xfrm>
          <a:prstGeom prst="rect">
            <a:avLst/>
          </a:prstGeom>
        </p:spPr>
      </p:pic>
      <p:pic>
        <p:nvPicPr>
          <p:cNvPr id="5" name="Image 4" descr="arrow-1314515_960_720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089" y="4590040"/>
            <a:ext cx="2286900" cy="586763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7382567" y="6536858"/>
            <a:ext cx="1688470" cy="220537"/>
          </a:xfrm>
        </p:spPr>
        <p:txBody>
          <a:bodyPr/>
          <a:lstStyle/>
          <a:p>
            <a:r>
              <a:rPr lang="en-US" dirty="0" smtClean="0"/>
              <a:t>Michel Tambon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836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5248" y="1240225"/>
            <a:ext cx="8262628" cy="1447800"/>
          </a:xfrm>
        </p:spPr>
        <p:txBody>
          <a:bodyPr/>
          <a:lstStyle/>
          <a:p>
            <a:pPr algn="ctr"/>
            <a:r>
              <a:rPr lang="fr-FR" b="1" dirty="0"/>
              <a:t>les passages hors présence </a:t>
            </a:r>
            <a:r>
              <a:rPr lang="fr-RE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788" y="2547148"/>
            <a:ext cx="7716838" cy="3388658"/>
          </a:xfrm>
        </p:spPr>
        <p:txBody>
          <a:bodyPr/>
          <a:lstStyle/>
          <a:p>
            <a:r>
              <a:rPr lang="fr-FR" sz="1800" dirty="0">
                <a:effectLst/>
              </a:rPr>
              <a:t>Suite aux réunions (formelles ou informelles) évoquant des situations d’élèves (GPDS, commission de suivi, cellule de veille, EE, ESS, discussion dans un bureau ….), penser à remplir un passage hors présence avec la nature de la liaison engagée.</a:t>
            </a:r>
            <a:endParaRPr lang="fr-RE" sz="1800" dirty="0">
              <a:effectLst/>
            </a:endParaRPr>
          </a:p>
          <a:p>
            <a:endParaRPr lang="fr-FR" dirty="0"/>
          </a:p>
        </p:txBody>
      </p:sp>
      <p:pic>
        <p:nvPicPr>
          <p:cNvPr id="4" name="Image 3" descr="[SAGESSE FORMATION - Nouveau passage]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1479" y="3743674"/>
            <a:ext cx="4356432" cy="3019443"/>
          </a:xfrm>
          <a:prstGeom prst="rect">
            <a:avLst/>
          </a:prstGeom>
        </p:spPr>
      </p:pic>
      <p:pic>
        <p:nvPicPr>
          <p:cNvPr id="5" name="Image 4" descr="arrow-1314515_960_720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68423">
            <a:off x="2005377" y="4233934"/>
            <a:ext cx="2110457" cy="541492"/>
          </a:xfrm>
          <a:prstGeom prst="rect">
            <a:avLst/>
          </a:prstGeom>
        </p:spPr>
      </p:pic>
      <p:pic>
        <p:nvPicPr>
          <p:cNvPr id="6" name="Image 5" descr="arrow-1314515_960_720.pn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3808">
            <a:off x="1413102" y="3780696"/>
            <a:ext cx="1145568" cy="438766"/>
          </a:xfrm>
          <a:prstGeom prst="rect">
            <a:avLst/>
          </a:prstGeom>
        </p:spPr>
      </p:pic>
      <p:pic>
        <p:nvPicPr>
          <p:cNvPr id="7" name="Image 6" descr="arrow-1314515_960_720.png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84501">
            <a:off x="5615515" y="4212360"/>
            <a:ext cx="1945156" cy="572401"/>
          </a:xfrm>
          <a:prstGeom prst="rect">
            <a:avLst/>
          </a:prstGeom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7356694" y="6581527"/>
            <a:ext cx="1690680" cy="182880"/>
          </a:xfrm>
        </p:spPr>
        <p:txBody>
          <a:bodyPr/>
          <a:lstStyle/>
          <a:p>
            <a:r>
              <a:rPr lang="en-US" dirty="0" smtClean="0"/>
              <a:t>Michel Tambon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547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945" y="1262120"/>
            <a:ext cx="8883055" cy="1447800"/>
          </a:xfrm>
        </p:spPr>
        <p:txBody>
          <a:bodyPr/>
          <a:lstStyle/>
          <a:p>
            <a:r>
              <a:rPr lang="fr-FR" b="1" dirty="0"/>
              <a:t>collègues en poste </a:t>
            </a:r>
            <a:r>
              <a:rPr lang="fr-FR" b="1" dirty="0" smtClean="0"/>
              <a:t>inter-degré</a:t>
            </a:r>
            <a:r>
              <a:rPr lang="fr-RE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759" y="2793182"/>
            <a:ext cx="8729774" cy="3388658"/>
          </a:xfrm>
        </p:spPr>
        <p:txBody>
          <a:bodyPr/>
          <a:lstStyle/>
          <a:p>
            <a:r>
              <a:rPr lang="fr-FR" sz="1800" dirty="0">
                <a:effectLst/>
              </a:rPr>
              <a:t>Les actions éducatives ou les réunions dans le cadre des écoles, doivent être notifié sur Sagesse dans l’onglet « activité »  du collège de rattachement.</a:t>
            </a:r>
            <a:endParaRPr lang="fr-RE" sz="1800" dirty="0">
              <a:effectLst/>
            </a:endParaRPr>
          </a:p>
          <a:p>
            <a:endParaRPr lang="fr-FR" dirty="0"/>
          </a:p>
        </p:txBody>
      </p:sp>
      <p:pic>
        <p:nvPicPr>
          <p:cNvPr id="5" name="Image 4" descr="Capture d’écran 2019-05-31 à 00.28.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9250" y="4134716"/>
            <a:ext cx="6365207" cy="2426777"/>
          </a:xfrm>
          <a:prstGeom prst="rect">
            <a:avLst/>
          </a:prstGeom>
        </p:spPr>
      </p:pic>
      <p:pic>
        <p:nvPicPr>
          <p:cNvPr id="6" name="Image 5" descr="arrow-1314515_960_720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276143">
            <a:off x="3826335" y="3632406"/>
            <a:ext cx="1816244" cy="466004"/>
          </a:xfrm>
          <a:prstGeom prst="rect">
            <a:avLst/>
          </a:prstGeom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7373409" y="6561493"/>
            <a:ext cx="1692124" cy="204760"/>
          </a:xfrm>
        </p:spPr>
        <p:txBody>
          <a:bodyPr/>
          <a:lstStyle/>
          <a:p>
            <a:r>
              <a:rPr lang="en-US" dirty="0" smtClean="0"/>
              <a:t>Michel Tambon Mai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2159439"/>
      </p:ext>
    </p:extLst>
  </p:cSld>
  <p:clrMapOvr>
    <a:masterClrMapping/>
  </p:clrMapOvr>
</p:sld>
</file>

<file path=ppt/theme/theme1.xml><?xml version="1.0" encoding="utf-8"?>
<a:theme xmlns:a="http://schemas.openxmlformats.org/drawingml/2006/main" name="Ciel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Ciel.thmx</Template>
  <TotalTime>139</TotalTime>
  <Words>358</Words>
  <Application>Microsoft Office PowerPoint</Application>
  <PresentationFormat>Affichage à l'écran (4:3)</PresentationFormat>
  <Paragraphs>67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Ciel</vt:lpstr>
      <vt:lpstr>HARMONISATION de notre SAGESSE </vt:lpstr>
      <vt:lpstr> Réunion de travail sur les pratiques dans SAGESSE du 21/05/19 </vt:lpstr>
      <vt:lpstr>Le suivi infirmier </vt:lpstr>
      <vt:lpstr>les besoins exprimés </vt:lpstr>
      <vt:lpstr>les accidents  </vt:lpstr>
      <vt:lpstr>les liaisons </vt:lpstr>
      <vt:lpstr>les liaisons </vt:lpstr>
      <vt:lpstr>les passages hors présence  </vt:lpstr>
      <vt:lpstr>collègues en poste inter-degré </vt:lpstr>
      <vt:lpstr>Diapositive 10</vt:lpstr>
      <vt:lpstr>Comment notifier le Service Sanitaire dans Sagesse </vt:lpstr>
      <vt:lpstr>Comment notifier le Service Sanitaire dans Sagesse</vt:lpstr>
      <vt:lpstr>Comment notifier le Service Sanitaire dans Sagesse</vt:lpstr>
      <vt:lpstr>les dispenses d’EPS 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HARMONISATION de notre SAGESSE</dc:title>
  <dc:creator>Michel Tambon</dc:creator>
  <cp:lastModifiedBy>infirmerie</cp:lastModifiedBy>
  <cp:revision>14</cp:revision>
  <dcterms:created xsi:type="dcterms:W3CDTF">2019-05-30T19:31:09Z</dcterms:created>
  <dcterms:modified xsi:type="dcterms:W3CDTF">2019-09-09T09:08:45Z</dcterms:modified>
</cp:coreProperties>
</file>