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75-C983-4CA7-9481-91FBD7A2CD56}" type="datetimeFigureOut">
              <a:rPr lang="fr-FR" smtClean="0"/>
              <a:pPr/>
              <a:t>20/08/2015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41AE-5367-44FF-AAF6-63C7838DAB9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75-C983-4CA7-9481-91FBD7A2CD56}" type="datetimeFigureOut">
              <a:rPr lang="fr-FR" smtClean="0"/>
              <a:pPr/>
              <a:t>20/08/2015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41AE-5367-44FF-AAF6-63C7838DAB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75-C983-4CA7-9481-91FBD7A2CD56}" type="datetimeFigureOut">
              <a:rPr lang="fr-FR" smtClean="0"/>
              <a:pPr/>
              <a:t>20/08/2015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41AE-5367-44FF-AAF6-63C7838DAB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75-C983-4CA7-9481-91FBD7A2CD56}" type="datetimeFigureOut">
              <a:rPr lang="fr-FR" smtClean="0"/>
              <a:pPr/>
              <a:t>20/08/2015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41AE-5367-44FF-AAF6-63C7838DAB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75-C983-4CA7-9481-91FBD7A2CD56}" type="datetimeFigureOut">
              <a:rPr lang="fr-FR" smtClean="0"/>
              <a:pPr/>
              <a:t>20/08/2015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FD541AE-5367-44FF-AAF6-63C7838DAB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75-C983-4CA7-9481-91FBD7A2CD56}" type="datetimeFigureOut">
              <a:rPr lang="fr-FR" smtClean="0"/>
              <a:pPr/>
              <a:t>20/08/2015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41AE-5367-44FF-AAF6-63C7838DAB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75-C983-4CA7-9481-91FBD7A2CD56}" type="datetimeFigureOut">
              <a:rPr lang="fr-FR" smtClean="0"/>
              <a:pPr/>
              <a:t>20/08/2015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41AE-5367-44FF-AAF6-63C7838DAB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75-C983-4CA7-9481-91FBD7A2CD56}" type="datetimeFigureOut">
              <a:rPr lang="fr-FR" smtClean="0"/>
              <a:pPr/>
              <a:t>20/08/2015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41AE-5367-44FF-AAF6-63C7838DAB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75-C983-4CA7-9481-91FBD7A2CD56}" type="datetimeFigureOut">
              <a:rPr lang="fr-FR" smtClean="0"/>
              <a:pPr/>
              <a:t>20/08/2015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41AE-5367-44FF-AAF6-63C7838DAB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75-C983-4CA7-9481-91FBD7A2CD56}" type="datetimeFigureOut">
              <a:rPr lang="fr-FR" smtClean="0"/>
              <a:pPr/>
              <a:t>20/08/2015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41AE-5367-44FF-AAF6-63C7838DAB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75-C983-4CA7-9481-91FBD7A2CD56}" type="datetimeFigureOut">
              <a:rPr lang="fr-FR" smtClean="0"/>
              <a:pPr/>
              <a:t>20/08/2015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41AE-5367-44FF-AAF6-63C7838DAB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28B875-C983-4CA7-9481-91FBD7A2CD56}" type="datetimeFigureOut">
              <a:rPr lang="fr-FR" smtClean="0"/>
              <a:pPr/>
              <a:t>20/08/2015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D541AE-5367-44FF-AAF6-63C7838DAB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0"/>
            <a:ext cx="7715200" cy="1124744"/>
          </a:xfrm>
        </p:spPr>
        <p:txBody>
          <a:bodyPr/>
          <a:lstStyle/>
          <a:p>
            <a:pPr algn="ctr"/>
            <a:r>
              <a:rPr lang="fr-FR" sz="3200" dirty="0" smtClean="0"/>
              <a:t>THE SIMPLE PAST/PRETERIT SIMPLE</a:t>
            </a:r>
            <a:endParaRPr lang="fr-FR" sz="32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0" y="1772816"/>
            <a:ext cx="9144000" cy="4248472"/>
          </a:xfrm>
        </p:spPr>
        <p:txBody>
          <a:bodyPr numCol="3"/>
          <a:lstStyle/>
          <a:p>
            <a:r>
              <a:rPr lang="fr-FR" b="1" dirty="0" smtClean="0">
                <a:solidFill>
                  <a:srgbClr val="00B0F0"/>
                </a:solidFill>
              </a:rPr>
              <a:t>REGULAR VERBS</a:t>
            </a:r>
          </a:p>
          <a:p>
            <a:r>
              <a:rPr lang="fr-FR" b="1" dirty="0" smtClean="0"/>
              <a:t>I </a:t>
            </a:r>
            <a:r>
              <a:rPr lang="fr-FR" b="1" dirty="0" err="1" smtClean="0"/>
              <a:t>work</a:t>
            </a:r>
            <a:r>
              <a:rPr lang="fr-FR" b="1" u="sng" dirty="0" err="1" smtClean="0"/>
              <a:t>ed</a:t>
            </a:r>
            <a:r>
              <a:rPr lang="fr-FR" b="1" u="sng" dirty="0" smtClean="0"/>
              <a:t> </a:t>
            </a:r>
            <a:r>
              <a:rPr lang="fr-FR" b="1" dirty="0" smtClean="0"/>
              <a:t>       </a:t>
            </a:r>
          </a:p>
          <a:p>
            <a:r>
              <a:rPr lang="fr-FR" b="1" dirty="0" smtClean="0"/>
              <a:t>You </a:t>
            </a:r>
            <a:r>
              <a:rPr lang="fr-FR" b="1" dirty="0" err="1" smtClean="0"/>
              <a:t>work</a:t>
            </a:r>
            <a:r>
              <a:rPr lang="fr-FR" b="1" u="sng" dirty="0" err="1" smtClean="0"/>
              <a:t>ed</a:t>
            </a:r>
            <a:endParaRPr lang="fr-FR" b="1" u="sng" dirty="0" smtClean="0"/>
          </a:p>
          <a:p>
            <a:r>
              <a:rPr lang="fr-FR" b="1" dirty="0" smtClean="0"/>
              <a:t>He/</a:t>
            </a:r>
            <a:r>
              <a:rPr lang="fr-FR" b="1" dirty="0" err="1" smtClean="0"/>
              <a:t>She</a:t>
            </a:r>
            <a:r>
              <a:rPr lang="fr-FR" b="1" dirty="0" smtClean="0"/>
              <a:t>/It </a:t>
            </a:r>
            <a:r>
              <a:rPr lang="fr-FR" b="1" dirty="0" err="1" smtClean="0"/>
              <a:t>work</a:t>
            </a:r>
            <a:r>
              <a:rPr lang="fr-FR" b="1" u="sng" dirty="0" err="1" smtClean="0"/>
              <a:t>ed</a:t>
            </a:r>
            <a:endParaRPr lang="fr-FR" b="1" u="sng" dirty="0" smtClean="0"/>
          </a:p>
          <a:p>
            <a:r>
              <a:rPr lang="fr-FR" b="1" dirty="0" err="1" smtClean="0"/>
              <a:t>We</a:t>
            </a:r>
            <a:r>
              <a:rPr lang="fr-FR" b="1" dirty="0" smtClean="0"/>
              <a:t> </a:t>
            </a:r>
            <a:r>
              <a:rPr lang="fr-FR" b="1" dirty="0" err="1" smtClean="0"/>
              <a:t>work</a:t>
            </a:r>
            <a:r>
              <a:rPr lang="fr-FR" b="1" u="sng" dirty="0" err="1" smtClean="0"/>
              <a:t>ed</a:t>
            </a:r>
            <a:endParaRPr lang="fr-FR" b="1" u="sng" dirty="0" smtClean="0"/>
          </a:p>
          <a:p>
            <a:r>
              <a:rPr lang="fr-FR" b="1" dirty="0" smtClean="0"/>
              <a:t>You </a:t>
            </a:r>
            <a:r>
              <a:rPr lang="fr-FR" b="1" dirty="0" err="1" smtClean="0"/>
              <a:t>work</a:t>
            </a:r>
            <a:r>
              <a:rPr lang="fr-FR" b="1" u="sng" dirty="0" err="1" smtClean="0"/>
              <a:t>ed</a:t>
            </a:r>
            <a:endParaRPr lang="fr-FR" b="1" u="sng" dirty="0" smtClean="0"/>
          </a:p>
          <a:p>
            <a:r>
              <a:rPr lang="fr-FR" b="1" dirty="0" err="1" smtClean="0"/>
              <a:t>They</a:t>
            </a:r>
            <a:r>
              <a:rPr lang="fr-FR" b="1" dirty="0" smtClean="0"/>
              <a:t> </a:t>
            </a:r>
            <a:r>
              <a:rPr lang="fr-FR" b="1" dirty="0" err="1" smtClean="0"/>
              <a:t>work</a:t>
            </a:r>
            <a:r>
              <a:rPr lang="fr-FR" b="1" u="sng" dirty="0" err="1" smtClean="0"/>
              <a:t>ed</a:t>
            </a:r>
            <a:endParaRPr lang="fr-FR" b="1" u="sng" dirty="0" smtClean="0"/>
          </a:p>
          <a:p>
            <a:pPr algn="ctr"/>
            <a:endParaRPr lang="fr-FR" b="1" dirty="0" smtClean="0"/>
          </a:p>
          <a:p>
            <a:endParaRPr lang="fr-FR" b="1" dirty="0" smtClean="0"/>
          </a:p>
          <a:p>
            <a:r>
              <a:rPr lang="fr-FR" b="1" dirty="0" err="1" smtClean="0"/>
              <a:t>Special</a:t>
            </a:r>
            <a:r>
              <a:rPr lang="fr-FR" b="1" dirty="0" smtClean="0"/>
              <a:t> case : TO BE</a:t>
            </a:r>
          </a:p>
          <a:p>
            <a:r>
              <a:rPr lang="fr-FR" b="1" dirty="0" smtClean="0"/>
              <a:t> WAS/WERE</a:t>
            </a:r>
          </a:p>
          <a:p>
            <a:pPr algn="ctr"/>
            <a:endParaRPr lang="fr-FR" b="1" dirty="0" smtClean="0"/>
          </a:p>
          <a:p>
            <a:r>
              <a:rPr lang="fr-FR" b="1" dirty="0" smtClean="0"/>
              <a:t>I </a:t>
            </a:r>
            <a:r>
              <a:rPr lang="fr-FR" b="1" dirty="0" err="1" smtClean="0">
                <a:solidFill>
                  <a:srgbClr val="92D050"/>
                </a:solidFill>
              </a:rPr>
              <a:t>didn’t</a:t>
            </a:r>
            <a:r>
              <a:rPr lang="fr-FR" b="1" dirty="0" smtClean="0"/>
              <a:t> </a:t>
            </a:r>
            <a:r>
              <a:rPr lang="fr-FR" b="1" dirty="0" err="1" smtClean="0"/>
              <a:t>work</a:t>
            </a:r>
            <a:r>
              <a:rPr lang="fr-FR" b="1" dirty="0" smtClean="0"/>
              <a:t>                   </a:t>
            </a:r>
          </a:p>
          <a:p>
            <a:r>
              <a:rPr lang="fr-FR" b="1" dirty="0" smtClean="0"/>
              <a:t>You </a:t>
            </a:r>
            <a:r>
              <a:rPr lang="fr-FR" b="1" dirty="0" err="1" smtClean="0">
                <a:solidFill>
                  <a:srgbClr val="92D050"/>
                </a:solidFill>
              </a:rPr>
              <a:t>didn’t</a:t>
            </a:r>
            <a:r>
              <a:rPr lang="fr-FR" b="1" dirty="0" smtClean="0">
                <a:solidFill>
                  <a:srgbClr val="92D050"/>
                </a:solidFill>
              </a:rPr>
              <a:t> </a:t>
            </a:r>
            <a:r>
              <a:rPr lang="fr-FR" b="1" dirty="0" err="1" smtClean="0"/>
              <a:t>work</a:t>
            </a:r>
            <a:endParaRPr lang="fr-FR" b="1" dirty="0" smtClean="0"/>
          </a:p>
          <a:p>
            <a:r>
              <a:rPr lang="fr-FR" b="1" dirty="0" smtClean="0"/>
              <a:t>He/</a:t>
            </a:r>
            <a:r>
              <a:rPr lang="fr-FR" b="1" dirty="0" err="1" smtClean="0"/>
              <a:t>She</a:t>
            </a:r>
            <a:r>
              <a:rPr lang="fr-FR" b="1" dirty="0" smtClean="0"/>
              <a:t>/It </a:t>
            </a:r>
            <a:r>
              <a:rPr lang="fr-FR" b="1" dirty="0" err="1" smtClean="0">
                <a:solidFill>
                  <a:srgbClr val="92D050"/>
                </a:solidFill>
              </a:rPr>
              <a:t>didn’t</a:t>
            </a:r>
            <a:r>
              <a:rPr lang="fr-FR" b="1" dirty="0" smtClean="0"/>
              <a:t> </a:t>
            </a:r>
            <a:r>
              <a:rPr lang="fr-FR" b="1" dirty="0" err="1" smtClean="0"/>
              <a:t>work</a:t>
            </a:r>
            <a:endParaRPr lang="fr-FR" b="1" dirty="0" smtClean="0"/>
          </a:p>
          <a:p>
            <a:r>
              <a:rPr lang="fr-FR" b="1" dirty="0" err="1" smtClean="0"/>
              <a:t>We</a:t>
            </a:r>
            <a:r>
              <a:rPr lang="fr-FR" b="1" dirty="0" smtClean="0"/>
              <a:t> </a:t>
            </a:r>
            <a:r>
              <a:rPr lang="fr-FR" b="1" dirty="0" err="1" smtClean="0">
                <a:solidFill>
                  <a:srgbClr val="92D050"/>
                </a:solidFill>
              </a:rPr>
              <a:t>didn’t</a:t>
            </a:r>
            <a:r>
              <a:rPr lang="fr-FR" b="1" dirty="0" smtClean="0"/>
              <a:t> </a:t>
            </a:r>
            <a:r>
              <a:rPr lang="fr-FR" b="1" dirty="0" err="1" smtClean="0"/>
              <a:t>work</a:t>
            </a:r>
            <a:endParaRPr lang="fr-FR" b="1" dirty="0" smtClean="0"/>
          </a:p>
          <a:p>
            <a:r>
              <a:rPr lang="fr-FR" b="1" dirty="0" smtClean="0"/>
              <a:t>You </a:t>
            </a:r>
            <a:r>
              <a:rPr lang="fr-FR" b="1" dirty="0" err="1" smtClean="0">
                <a:solidFill>
                  <a:srgbClr val="92D050"/>
                </a:solidFill>
              </a:rPr>
              <a:t>didn’t</a:t>
            </a:r>
            <a:r>
              <a:rPr lang="fr-FR" b="1" dirty="0" smtClean="0"/>
              <a:t> </a:t>
            </a:r>
            <a:r>
              <a:rPr lang="fr-FR" b="1" dirty="0" err="1" smtClean="0"/>
              <a:t>work</a:t>
            </a:r>
            <a:endParaRPr lang="fr-FR" b="1" dirty="0" smtClean="0"/>
          </a:p>
          <a:p>
            <a:r>
              <a:rPr lang="fr-FR" b="1" dirty="0" err="1" smtClean="0"/>
              <a:t>They</a:t>
            </a:r>
            <a:r>
              <a:rPr lang="fr-FR" b="1" dirty="0" smtClean="0"/>
              <a:t> </a:t>
            </a:r>
            <a:r>
              <a:rPr lang="fr-FR" b="1" dirty="0" err="1" smtClean="0">
                <a:solidFill>
                  <a:srgbClr val="92D050"/>
                </a:solidFill>
              </a:rPr>
              <a:t>didn’t</a:t>
            </a:r>
            <a:r>
              <a:rPr lang="fr-FR" b="1" dirty="0" smtClean="0"/>
              <a:t> </a:t>
            </a:r>
            <a:r>
              <a:rPr lang="fr-FR" b="1" dirty="0" err="1" smtClean="0"/>
              <a:t>work</a:t>
            </a:r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r>
              <a:rPr lang="fr-FR" b="1" dirty="0" err="1" smtClean="0">
                <a:solidFill>
                  <a:srgbClr val="92D050"/>
                </a:solidFill>
              </a:rPr>
              <a:t>Did</a:t>
            </a:r>
            <a:r>
              <a:rPr lang="fr-FR" b="1" dirty="0" smtClean="0"/>
              <a:t> I </a:t>
            </a:r>
            <a:r>
              <a:rPr lang="fr-FR" b="1" dirty="0" err="1" smtClean="0"/>
              <a:t>work</a:t>
            </a:r>
            <a:r>
              <a:rPr lang="fr-FR" b="1" dirty="0" smtClean="0"/>
              <a:t>?</a:t>
            </a:r>
          </a:p>
          <a:p>
            <a:r>
              <a:rPr lang="fr-FR" b="1" dirty="0" err="1" smtClean="0">
                <a:solidFill>
                  <a:srgbClr val="92D050"/>
                </a:solidFill>
              </a:rPr>
              <a:t>Did</a:t>
            </a:r>
            <a:r>
              <a:rPr lang="fr-FR" b="1" dirty="0" smtClean="0"/>
              <a:t>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work</a:t>
            </a:r>
            <a:r>
              <a:rPr lang="fr-FR" b="1" dirty="0" smtClean="0"/>
              <a:t>?</a:t>
            </a:r>
          </a:p>
          <a:p>
            <a:r>
              <a:rPr lang="fr-FR" b="1" dirty="0" err="1" smtClean="0">
                <a:solidFill>
                  <a:srgbClr val="92D050"/>
                </a:solidFill>
              </a:rPr>
              <a:t>Did</a:t>
            </a:r>
            <a:r>
              <a:rPr lang="fr-FR" b="1" dirty="0" smtClean="0"/>
              <a:t> </a:t>
            </a:r>
            <a:r>
              <a:rPr lang="fr-FR" b="1" dirty="0" err="1" smtClean="0"/>
              <a:t>he</a:t>
            </a:r>
            <a:r>
              <a:rPr lang="fr-FR" b="1" dirty="0" smtClean="0"/>
              <a:t>/</a:t>
            </a:r>
            <a:r>
              <a:rPr lang="fr-FR" b="1" dirty="0" err="1" smtClean="0"/>
              <a:t>she</a:t>
            </a:r>
            <a:r>
              <a:rPr lang="fr-FR" b="1" dirty="0" smtClean="0"/>
              <a:t>/</a:t>
            </a:r>
            <a:r>
              <a:rPr lang="fr-FR" b="1" dirty="0" err="1" smtClean="0"/>
              <a:t>it</a:t>
            </a:r>
            <a:r>
              <a:rPr lang="fr-FR" b="1" dirty="0" smtClean="0"/>
              <a:t> </a:t>
            </a:r>
            <a:r>
              <a:rPr lang="fr-FR" b="1" dirty="0" err="1" smtClean="0"/>
              <a:t>work</a:t>
            </a:r>
            <a:r>
              <a:rPr lang="fr-FR" b="1" dirty="0" smtClean="0"/>
              <a:t>?</a:t>
            </a:r>
          </a:p>
          <a:p>
            <a:r>
              <a:rPr lang="fr-FR" b="1" dirty="0" err="1" smtClean="0">
                <a:solidFill>
                  <a:srgbClr val="92D050"/>
                </a:solidFill>
              </a:rPr>
              <a:t>Did</a:t>
            </a:r>
            <a:r>
              <a:rPr lang="fr-FR" b="1" dirty="0" smtClean="0"/>
              <a:t> </a:t>
            </a:r>
            <a:r>
              <a:rPr lang="fr-FR" b="1" dirty="0" err="1" smtClean="0"/>
              <a:t>we</a:t>
            </a:r>
            <a:r>
              <a:rPr lang="fr-FR" b="1" dirty="0" smtClean="0"/>
              <a:t> </a:t>
            </a:r>
            <a:r>
              <a:rPr lang="fr-FR" b="1" dirty="0" err="1" smtClean="0"/>
              <a:t>work</a:t>
            </a:r>
            <a:r>
              <a:rPr lang="fr-FR" b="1" dirty="0" smtClean="0"/>
              <a:t>?</a:t>
            </a:r>
          </a:p>
          <a:p>
            <a:r>
              <a:rPr lang="fr-FR" b="1" dirty="0" err="1" smtClean="0">
                <a:solidFill>
                  <a:srgbClr val="92D050"/>
                </a:solidFill>
              </a:rPr>
              <a:t>Did</a:t>
            </a:r>
            <a:r>
              <a:rPr lang="fr-FR" b="1" dirty="0" smtClean="0"/>
              <a:t>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work</a:t>
            </a:r>
            <a:r>
              <a:rPr lang="fr-FR" b="1" dirty="0" smtClean="0"/>
              <a:t>?</a:t>
            </a:r>
          </a:p>
          <a:p>
            <a:r>
              <a:rPr lang="fr-FR" b="1" dirty="0" err="1" smtClean="0">
                <a:solidFill>
                  <a:srgbClr val="92D050"/>
                </a:solidFill>
              </a:rPr>
              <a:t>Did</a:t>
            </a:r>
            <a:r>
              <a:rPr lang="fr-FR" b="1" dirty="0" smtClean="0"/>
              <a:t> </a:t>
            </a:r>
            <a:r>
              <a:rPr lang="fr-FR" b="1" dirty="0" err="1" smtClean="0"/>
              <a:t>they</a:t>
            </a:r>
            <a:r>
              <a:rPr lang="fr-FR" b="1" dirty="0" smtClean="0"/>
              <a:t> </a:t>
            </a:r>
            <a:r>
              <a:rPr lang="fr-FR" b="1" dirty="0" err="1" smtClean="0"/>
              <a:t>work</a:t>
            </a:r>
            <a:r>
              <a:rPr lang="fr-FR" b="1" dirty="0" smtClean="0"/>
              <a:t>?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116632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r>
              <a:rPr lang="fr-FR" sz="900" b="1" dirty="0" smtClean="0">
                <a:sym typeface="Wingdings"/>
              </a:rPr>
              <a:t></a:t>
            </a:r>
            <a:r>
              <a:rPr lang="fr-FR" sz="1100" dirty="0" smtClean="0">
                <a:sym typeface="Wingdings"/>
              </a:rPr>
              <a:t>  </a:t>
            </a:r>
            <a:r>
              <a:rPr lang="fr-FR" dirty="0" smtClean="0"/>
              <a:t>I </a:t>
            </a:r>
            <a:r>
              <a:rPr lang="fr-FR" b="1" dirty="0" err="1" smtClean="0">
                <a:solidFill>
                  <a:srgbClr val="92D050"/>
                </a:solidFill>
              </a:rPr>
              <a:t>was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b="1" dirty="0" err="1" smtClean="0">
                <a:solidFill>
                  <a:srgbClr val="FF0000"/>
                </a:solidFill>
              </a:rPr>
              <a:t>ing</a:t>
            </a:r>
            <a:r>
              <a:rPr lang="fr-FR" dirty="0" smtClean="0">
                <a:solidFill>
                  <a:srgbClr val="FF0000"/>
                </a:solidFill>
              </a:rPr>
              <a:t>                   </a:t>
            </a:r>
            <a:r>
              <a:rPr lang="fr-FR" sz="900" b="1" dirty="0" smtClean="0">
                <a:sym typeface="Wingdings"/>
              </a:rPr>
              <a:t></a:t>
            </a:r>
            <a:r>
              <a:rPr lang="fr-FR" dirty="0" smtClean="0"/>
              <a:t>   I </a:t>
            </a:r>
            <a:r>
              <a:rPr lang="fr-FR" b="1" dirty="0" err="1" smtClean="0">
                <a:solidFill>
                  <a:srgbClr val="92D050"/>
                </a:solidFill>
              </a:rPr>
              <a:t>was</a:t>
            </a:r>
            <a:r>
              <a:rPr lang="fr-FR" dirty="0" smtClean="0"/>
              <a:t> not </a:t>
            </a:r>
            <a:r>
              <a:rPr lang="fr-FR" dirty="0" err="1" smtClean="0"/>
              <a:t>work</a:t>
            </a:r>
            <a:r>
              <a:rPr lang="fr-FR" b="1" dirty="0" err="1" smtClean="0">
                <a:solidFill>
                  <a:srgbClr val="FF0000"/>
                </a:solidFill>
              </a:rPr>
              <a:t>ing</a:t>
            </a:r>
            <a:r>
              <a:rPr lang="fr-FR" b="1" dirty="0" smtClean="0">
                <a:solidFill>
                  <a:srgbClr val="FF0000"/>
                </a:solidFill>
              </a:rPr>
              <a:t>             </a:t>
            </a:r>
            <a:r>
              <a:rPr lang="fr-FR" sz="900" b="1" dirty="0" smtClean="0">
                <a:sym typeface="Wingdings"/>
              </a:rPr>
              <a:t>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92D050"/>
                </a:solidFill>
              </a:rPr>
              <a:t>Was</a:t>
            </a:r>
            <a:r>
              <a:rPr lang="fr-FR" dirty="0" smtClean="0"/>
              <a:t> I </a:t>
            </a:r>
            <a:r>
              <a:rPr lang="fr-FR" dirty="0" err="1" smtClean="0"/>
              <a:t>work</a:t>
            </a:r>
            <a:r>
              <a:rPr lang="fr-FR" b="1" dirty="0" err="1" smtClean="0">
                <a:solidFill>
                  <a:srgbClr val="FF0000"/>
                </a:solidFill>
              </a:rPr>
              <a:t>ing</a:t>
            </a:r>
            <a:r>
              <a:rPr lang="fr-FR" dirty="0" smtClean="0"/>
              <a:t>?</a:t>
            </a:r>
          </a:p>
          <a:p>
            <a:endParaRPr lang="fr-FR" dirty="0" smtClean="0"/>
          </a:p>
          <a:p>
            <a:r>
              <a:rPr lang="fr-FR" sz="900" b="1" dirty="0" smtClean="0">
                <a:sym typeface="Wingdings"/>
              </a:rPr>
              <a:t></a:t>
            </a:r>
            <a:r>
              <a:rPr lang="fr-FR" b="1" dirty="0" smtClean="0">
                <a:sym typeface="Wingdings"/>
              </a:rPr>
              <a:t> </a:t>
            </a:r>
            <a:r>
              <a:rPr lang="fr-FR" dirty="0" smtClean="0"/>
              <a:t>You </a:t>
            </a:r>
            <a:r>
              <a:rPr lang="fr-FR" b="1" dirty="0" err="1" smtClean="0">
                <a:solidFill>
                  <a:srgbClr val="92D050"/>
                </a:solidFill>
              </a:rPr>
              <a:t>were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b="1" dirty="0" err="1" smtClean="0">
                <a:solidFill>
                  <a:srgbClr val="FF0000"/>
                </a:solidFill>
              </a:rPr>
              <a:t>ing</a:t>
            </a:r>
            <a:r>
              <a:rPr lang="fr-FR" b="1" dirty="0" smtClean="0">
                <a:solidFill>
                  <a:srgbClr val="FF0000"/>
                </a:solidFill>
              </a:rPr>
              <a:t>   </a:t>
            </a:r>
            <a:r>
              <a:rPr lang="fr-FR" dirty="0" smtClean="0">
                <a:solidFill>
                  <a:srgbClr val="FF0000"/>
                </a:solidFill>
              </a:rPr>
              <a:t>        </a:t>
            </a:r>
            <a:r>
              <a:rPr lang="fr-FR" sz="900" b="1" dirty="0" smtClean="0">
                <a:sym typeface="Wingdings"/>
              </a:rPr>
              <a:t></a:t>
            </a:r>
            <a:r>
              <a:rPr lang="fr-FR" dirty="0" smtClean="0"/>
              <a:t>  You </a:t>
            </a:r>
            <a:r>
              <a:rPr lang="fr-FR" b="1" dirty="0" err="1" smtClean="0">
                <a:solidFill>
                  <a:srgbClr val="92D050"/>
                </a:solidFill>
              </a:rPr>
              <a:t>were</a:t>
            </a:r>
            <a:r>
              <a:rPr lang="fr-FR" dirty="0" smtClean="0"/>
              <a:t> not </a:t>
            </a:r>
            <a:r>
              <a:rPr lang="fr-FR" dirty="0" err="1" smtClean="0"/>
              <a:t>work</a:t>
            </a:r>
            <a:r>
              <a:rPr lang="fr-FR" b="1" dirty="0" err="1" smtClean="0">
                <a:solidFill>
                  <a:srgbClr val="FF0000"/>
                </a:solidFill>
              </a:rPr>
              <a:t>ing</a:t>
            </a:r>
            <a:r>
              <a:rPr lang="fr-FR" b="1" dirty="0" smtClean="0">
                <a:solidFill>
                  <a:srgbClr val="FF0000"/>
                </a:solidFill>
              </a:rPr>
              <a:t>       </a:t>
            </a:r>
            <a:r>
              <a:rPr lang="fr-FR" sz="900" b="1" dirty="0" smtClean="0">
                <a:sym typeface="Wingdings"/>
              </a:rPr>
              <a:t></a:t>
            </a:r>
            <a:r>
              <a:rPr lang="fr-FR" dirty="0" smtClean="0"/>
              <a:t>  </a:t>
            </a:r>
            <a:r>
              <a:rPr lang="fr-FR" b="1" dirty="0" err="1" smtClean="0">
                <a:solidFill>
                  <a:srgbClr val="92D050"/>
                </a:solidFill>
              </a:rPr>
              <a:t>Were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b="1" dirty="0" err="1" smtClean="0">
                <a:solidFill>
                  <a:srgbClr val="FF0000"/>
                </a:solidFill>
              </a:rPr>
              <a:t>ing</a:t>
            </a:r>
            <a:r>
              <a:rPr lang="fr-FR" dirty="0" smtClean="0"/>
              <a:t>?</a:t>
            </a:r>
          </a:p>
          <a:p>
            <a:endParaRPr lang="fr-FR" dirty="0" smtClean="0"/>
          </a:p>
          <a:p>
            <a:r>
              <a:rPr lang="fr-FR" sz="900" b="1" dirty="0" smtClean="0">
                <a:sym typeface="Wingdings"/>
              </a:rPr>
              <a:t></a:t>
            </a:r>
            <a:r>
              <a:rPr lang="fr-FR" b="1" dirty="0" smtClean="0">
                <a:sym typeface="Wingdings"/>
              </a:rPr>
              <a:t> </a:t>
            </a:r>
            <a:r>
              <a:rPr lang="fr-FR" sz="1600" dirty="0" smtClean="0"/>
              <a:t>He/</a:t>
            </a:r>
            <a:r>
              <a:rPr lang="fr-FR" sz="1600" dirty="0" err="1" smtClean="0"/>
              <a:t>She</a:t>
            </a:r>
            <a:r>
              <a:rPr lang="fr-FR" sz="1600" dirty="0" smtClean="0"/>
              <a:t> /It </a:t>
            </a:r>
            <a:r>
              <a:rPr lang="fr-FR" b="1" dirty="0" err="1" smtClean="0">
                <a:solidFill>
                  <a:srgbClr val="92D050"/>
                </a:solidFill>
              </a:rPr>
              <a:t>was</a:t>
            </a:r>
            <a:r>
              <a:rPr lang="fr-FR" sz="1600" dirty="0" smtClean="0"/>
              <a:t> </a:t>
            </a:r>
            <a:r>
              <a:rPr lang="fr-FR" sz="1600" dirty="0" err="1" smtClean="0"/>
              <a:t>work</a:t>
            </a:r>
            <a:r>
              <a:rPr lang="fr-FR" sz="1600" b="1" dirty="0" err="1" smtClean="0">
                <a:solidFill>
                  <a:srgbClr val="FF0000"/>
                </a:solidFill>
              </a:rPr>
              <a:t>ing</a:t>
            </a:r>
            <a:r>
              <a:rPr lang="fr-FR" sz="1600" dirty="0" smtClean="0"/>
              <a:t>      </a:t>
            </a:r>
            <a:r>
              <a:rPr lang="fr-FR" sz="900" b="1" dirty="0" smtClean="0">
                <a:sym typeface="Wingdings"/>
              </a:rPr>
              <a:t></a:t>
            </a:r>
            <a:r>
              <a:rPr lang="fr-FR" dirty="0" smtClean="0"/>
              <a:t> </a:t>
            </a:r>
            <a:r>
              <a:rPr lang="fr-FR" sz="1600" dirty="0" smtClean="0"/>
              <a:t>He/</a:t>
            </a:r>
            <a:r>
              <a:rPr lang="fr-FR" sz="1600" dirty="0" err="1" smtClean="0"/>
              <a:t>She</a:t>
            </a:r>
            <a:r>
              <a:rPr lang="fr-FR" sz="1600" dirty="0" smtClean="0"/>
              <a:t>/It </a:t>
            </a:r>
            <a:r>
              <a:rPr lang="fr-FR" b="1" dirty="0" err="1" smtClean="0">
                <a:solidFill>
                  <a:srgbClr val="92D050"/>
                </a:solidFill>
              </a:rPr>
              <a:t>was</a:t>
            </a:r>
            <a:r>
              <a:rPr lang="fr-FR" sz="1600" dirty="0" smtClean="0"/>
              <a:t> not </a:t>
            </a:r>
            <a:r>
              <a:rPr lang="fr-FR" sz="1600" dirty="0" err="1" smtClean="0"/>
              <a:t>work</a:t>
            </a:r>
            <a:r>
              <a:rPr lang="fr-FR" sz="1600" b="1" dirty="0" err="1" smtClean="0">
                <a:solidFill>
                  <a:srgbClr val="FF0000"/>
                </a:solidFill>
              </a:rPr>
              <a:t>ing</a:t>
            </a:r>
            <a:r>
              <a:rPr lang="fr-FR" sz="1600" b="1" dirty="0" smtClean="0">
                <a:solidFill>
                  <a:srgbClr val="FF0000"/>
                </a:solidFill>
              </a:rPr>
              <a:t>  </a:t>
            </a:r>
            <a:r>
              <a:rPr lang="fr-FR" sz="900" b="1" dirty="0" smtClean="0">
                <a:sym typeface="Wingdings"/>
              </a:rPr>
              <a:t>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92D050"/>
                </a:solidFill>
              </a:rPr>
              <a:t>Was</a:t>
            </a:r>
            <a:r>
              <a:rPr lang="fr-FR" sz="1600" b="1" dirty="0" smtClean="0">
                <a:solidFill>
                  <a:srgbClr val="92D050"/>
                </a:solidFill>
              </a:rPr>
              <a:t> </a:t>
            </a:r>
            <a:r>
              <a:rPr lang="fr-FR" sz="1600" dirty="0" err="1" smtClean="0"/>
              <a:t>he</a:t>
            </a:r>
            <a:r>
              <a:rPr lang="fr-FR" sz="1600" dirty="0" smtClean="0"/>
              <a:t>/</a:t>
            </a:r>
            <a:r>
              <a:rPr lang="fr-FR" sz="1600" dirty="0" err="1" smtClean="0"/>
              <a:t>she</a:t>
            </a:r>
            <a:r>
              <a:rPr lang="fr-FR" sz="1600" dirty="0" smtClean="0"/>
              <a:t>/</a:t>
            </a:r>
            <a:r>
              <a:rPr lang="fr-FR" sz="1600" dirty="0" err="1" smtClean="0"/>
              <a:t>it</a:t>
            </a:r>
            <a:r>
              <a:rPr lang="fr-FR" sz="1600" dirty="0" smtClean="0"/>
              <a:t> </a:t>
            </a:r>
            <a:r>
              <a:rPr lang="fr-FR" sz="1600" dirty="0" err="1" smtClean="0"/>
              <a:t>work</a:t>
            </a:r>
            <a:r>
              <a:rPr lang="fr-FR" sz="1600" b="1" dirty="0" err="1" smtClean="0">
                <a:solidFill>
                  <a:srgbClr val="FF0000"/>
                </a:solidFill>
              </a:rPr>
              <a:t>ing</a:t>
            </a:r>
            <a:r>
              <a:rPr lang="fr-FR" sz="1600" dirty="0" smtClean="0"/>
              <a:t>?</a:t>
            </a:r>
          </a:p>
          <a:p>
            <a:endParaRPr lang="fr-FR" dirty="0" smtClean="0"/>
          </a:p>
          <a:p>
            <a:r>
              <a:rPr lang="fr-FR" sz="900" b="1" dirty="0" smtClean="0">
                <a:sym typeface="Wingdings"/>
              </a:rPr>
              <a:t></a:t>
            </a:r>
            <a:r>
              <a:rPr lang="fr-FR" b="1" dirty="0" smtClean="0">
                <a:sym typeface="Wingdings"/>
              </a:rPr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92D050"/>
                </a:solidFill>
              </a:rPr>
              <a:t>were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b="1" dirty="0" err="1" smtClean="0">
                <a:solidFill>
                  <a:srgbClr val="FF0000"/>
                </a:solidFill>
              </a:rPr>
              <a:t>ing</a:t>
            </a:r>
            <a:r>
              <a:rPr lang="fr-FR" b="1" dirty="0" smtClean="0">
                <a:solidFill>
                  <a:srgbClr val="FF0000"/>
                </a:solidFill>
              </a:rPr>
              <a:t>             </a:t>
            </a:r>
            <a:r>
              <a:rPr lang="fr-FR" sz="900" b="1" dirty="0" smtClean="0">
                <a:sym typeface="Wingdings"/>
              </a:rPr>
              <a:t>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92D050"/>
                </a:solidFill>
              </a:rPr>
              <a:t>were</a:t>
            </a:r>
            <a:r>
              <a:rPr lang="fr-FR" dirty="0" smtClean="0"/>
              <a:t> not </a:t>
            </a:r>
            <a:r>
              <a:rPr lang="fr-FR" dirty="0" err="1" smtClean="0"/>
              <a:t>work</a:t>
            </a:r>
            <a:r>
              <a:rPr lang="fr-FR" b="1" dirty="0" err="1" smtClean="0">
                <a:solidFill>
                  <a:srgbClr val="FF0000"/>
                </a:solidFill>
              </a:rPr>
              <a:t>ing</a:t>
            </a:r>
            <a:r>
              <a:rPr lang="fr-FR" dirty="0" smtClean="0"/>
              <a:t>         </a:t>
            </a:r>
            <a:r>
              <a:rPr lang="fr-FR" sz="900" b="1" dirty="0" smtClean="0">
                <a:sym typeface="Wingdings"/>
              </a:rPr>
              <a:t></a:t>
            </a:r>
            <a:r>
              <a:rPr lang="fr-FR" dirty="0" smtClean="0"/>
              <a:t>  </a:t>
            </a:r>
            <a:r>
              <a:rPr lang="fr-FR" b="1" dirty="0" err="1" smtClean="0">
                <a:solidFill>
                  <a:srgbClr val="92D050"/>
                </a:solidFill>
              </a:rPr>
              <a:t>Were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b="1" dirty="0" err="1" smtClean="0">
                <a:solidFill>
                  <a:srgbClr val="FF0000"/>
                </a:solidFill>
              </a:rPr>
              <a:t>ing</a:t>
            </a:r>
            <a:r>
              <a:rPr lang="fr-FR" dirty="0" smtClean="0"/>
              <a:t>?</a:t>
            </a:r>
          </a:p>
          <a:p>
            <a:endParaRPr lang="fr-FR" dirty="0" smtClean="0"/>
          </a:p>
          <a:p>
            <a:r>
              <a:rPr lang="fr-FR" sz="900" b="1" dirty="0" smtClean="0">
                <a:sym typeface="Wingdings"/>
              </a:rPr>
              <a:t></a:t>
            </a:r>
            <a:r>
              <a:rPr lang="fr-FR" b="1" dirty="0" smtClean="0">
                <a:sym typeface="Wingdings"/>
              </a:rPr>
              <a:t> </a:t>
            </a:r>
            <a:r>
              <a:rPr lang="fr-FR" dirty="0" smtClean="0"/>
              <a:t>You </a:t>
            </a:r>
            <a:r>
              <a:rPr lang="fr-FR" b="1" dirty="0" err="1" smtClean="0">
                <a:solidFill>
                  <a:srgbClr val="92D050"/>
                </a:solidFill>
              </a:rPr>
              <a:t>were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b="1" dirty="0" err="1" smtClean="0">
                <a:solidFill>
                  <a:srgbClr val="FF0000"/>
                </a:solidFill>
              </a:rPr>
              <a:t>ing</a:t>
            </a:r>
            <a:r>
              <a:rPr lang="fr-FR" dirty="0" smtClean="0"/>
              <a:t>            </a:t>
            </a:r>
            <a:r>
              <a:rPr lang="fr-FR" sz="900" b="1" dirty="0" smtClean="0">
                <a:sym typeface="Wingdings"/>
              </a:rPr>
              <a:t></a:t>
            </a:r>
            <a:r>
              <a:rPr lang="fr-FR" dirty="0" smtClean="0"/>
              <a:t>  You </a:t>
            </a:r>
            <a:r>
              <a:rPr lang="fr-FR" b="1" dirty="0" err="1" smtClean="0">
                <a:solidFill>
                  <a:srgbClr val="92D050"/>
                </a:solidFill>
              </a:rPr>
              <a:t>were</a:t>
            </a:r>
            <a:r>
              <a:rPr lang="fr-FR" dirty="0" smtClean="0"/>
              <a:t> not </a:t>
            </a:r>
            <a:r>
              <a:rPr lang="fr-FR" dirty="0" err="1" smtClean="0"/>
              <a:t>work</a:t>
            </a:r>
            <a:r>
              <a:rPr lang="fr-FR" b="1" dirty="0" err="1" smtClean="0">
                <a:solidFill>
                  <a:srgbClr val="FF0000"/>
                </a:solidFill>
              </a:rPr>
              <a:t>ing</a:t>
            </a:r>
            <a:r>
              <a:rPr lang="fr-FR" b="1" dirty="0" smtClean="0">
                <a:solidFill>
                  <a:srgbClr val="FF0000"/>
                </a:solidFill>
              </a:rPr>
              <a:t>      </a:t>
            </a:r>
            <a:r>
              <a:rPr lang="fr-FR" sz="900" b="1" dirty="0" smtClean="0">
                <a:sym typeface="Wingdings"/>
              </a:rPr>
              <a:t></a:t>
            </a:r>
            <a:r>
              <a:rPr lang="fr-FR" dirty="0" smtClean="0"/>
              <a:t>   </a:t>
            </a:r>
            <a:r>
              <a:rPr lang="fr-FR" b="1" dirty="0" err="1" smtClean="0">
                <a:solidFill>
                  <a:srgbClr val="92D050"/>
                </a:solidFill>
              </a:rPr>
              <a:t>Were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b="1" dirty="0" err="1" smtClean="0">
                <a:solidFill>
                  <a:srgbClr val="FF0000"/>
                </a:solidFill>
              </a:rPr>
              <a:t>ing</a:t>
            </a:r>
            <a:r>
              <a:rPr lang="fr-FR" dirty="0" smtClean="0"/>
              <a:t>?</a:t>
            </a:r>
          </a:p>
          <a:p>
            <a:endParaRPr lang="fr-FR" dirty="0" smtClean="0"/>
          </a:p>
          <a:p>
            <a:r>
              <a:rPr lang="fr-FR" sz="900" b="1" dirty="0" smtClean="0">
                <a:sym typeface="Wingdings"/>
              </a:rPr>
              <a:t></a:t>
            </a:r>
            <a:r>
              <a:rPr lang="fr-FR" b="1" dirty="0" smtClean="0">
                <a:sym typeface="Wingdings"/>
              </a:rPr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92D050"/>
                </a:solidFill>
              </a:rPr>
              <a:t>were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b="1" dirty="0" err="1" smtClean="0">
                <a:solidFill>
                  <a:srgbClr val="FF0000"/>
                </a:solidFill>
              </a:rPr>
              <a:t>ing</a:t>
            </a:r>
            <a:r>
              <a:rPr lang="fr-FR" b="1" dirty="0" smtClean="0">
                <a:solidFill>
                  <a:srgbClr val="FF0000"/>
                </a:solidFill>
              </a:rPr>
              <a:t>          </a:t>
            </a:r>
            <a:r>
              <a:rPr lang="fr-FR" sz="900" b="1" dirty="0" smtClean="0">
                <a:sym typeface="Wingdings"/>
              </a:rPr>
              <a:t></a:t>
            </a:r>
            <a:r>
              <a:rPr lang="fr-FR" b="1" dirty="0" smtClean="0">
                <a:sym typeface="Wingdings"/>
              </a:rPr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92D050"/>
                </a:solidFill>
              </a:rPr>
              <a:t>were</a:t>
            </a:r>
            <a:r>
              <a:rPr lang="fr-FR" dirty="0" smtClean="0"/>
              <a:t> not </a:t>
            </a:r>
            <a:r>
              <a:rPr lang="fr-FR" dirty="0" err="1" smtClean="0"/>
              <a:t>work</a:t>
            </a:r>
            <a:r>
              <a:rPr lang="fr-FR" b="1" dirty="0" err="1" smtClean="0">
                <a:solidFill>
                  <a:srgbClr val="FF0000"/>
                </a:solidFill>
              </a:rPr>
              <a:t>ing</a:t>
            </a:r>
            <a:r>
              <a:rPr lang="fr-FR" b="1" dirty="0" smtClean="0">
                <a:solidFill>
                  <a:srgbClr val="FF0000"/>
                </a:solidFill>
              </a:rPr>
              <a:t>      </a:t>
            </a:r>
            <a:r>
              <a:rPr lang="fr-FR" sz="900" b="1" dirty="0" smtClean="0">
                <a:sym typeface="Wingdings"/>
              </a:rPr>
              <a:t></a:t>
            </a:r>
            <a:r>
              <a:rPr lang="fr-FR" b="1" dirty="0" smtClean="0">
                <a:sym typeface="Wingdings"/>
              </a:rPr>
              <a:t> </a:t>
            </a:r>
            <a:r>
              <a:rPr lang="fr-FR" b="1" dirty="0" err="1" smtClean="0">
                <a:solidFill>
                  <a:srgbClr val="92D050"/>
                </a:solidFill>
              </a:rPr>
              <a:t>Were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b="1" dirty="0" err="1" smtClean="0">
                <a:solidFill>
                  <a:srgbClr val="FF0000"/>
                </a:solidFill>
              </a:rPr>
              <a:t>ing</a:t>
            </a:r>
            <a:r>
              <a:rPr lang="fr-FR" dirty="0" smtClean="0"/>
              <a:t>?</a:t>
            </a:r>
          </a:p>
          <a:p>
            <a:endParaRPr lang="fr-FR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331912" y="3410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THE </a:t>
            </a:r>
            <a:r>
              <a:rPr lang="fr-FR" sz="2400" b="1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PRETERIT CONTINUOUS/PROGRESSIVE/</a:t>
            </a:r>
            <a:r>
              <a:rPr lang="fr-FR" sz="2400" b="1" u="sng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BE+</a:t>
            </a:r>
            <a:r>
              <a:rPr lang="fr-FR" sz="2400" b="1" u="sng" dirty="0" err="1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Ving</a:t>
            </a:r>
            <a:endParaRPr lang="fr-FR" sz="2400" b="1" u="sng" dirty="0" smtClean="0">
              <a:ln w="6350">
                <a:noFill/>
              </a:ln>
              <a:solidFill>
                <a:schemeClr val="accent1">
                  <a:tint val="90000"/>
                  <a:satMod val="12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9144000" cy="10895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b="1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- </a:t>
            </a:r>
            <a:r>
              <a:rPr lang="fr-FR" b="1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fr-FR" b="1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oup de projecteur:</a:t>
            </a:r>
            <a:endParaRPr lang="fr-FR" b="1" dirty="0" smtClean="0">
              <a:ln w="6350">
                <a:noFill/>
              </a:ln>
              <a:solidFill>
                <a:schemeClr val="accent1">
                  <a:tint val="90000"/>
                  <a:satMod val="12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b="1" dirty="0" smtClean="0">
                <a:solidFill>
                  <a:schemeClr val="bg1"/>
                </a:solidFill>
              </a:rPr>
              <a:t>C’est le temps utilisé pour parler d'une action qui était en train de se dérouler à un certain moment du </a:t>
            </a:r>
            <a:r>
              <a:rPr lang="fr-FR" b="1" dirty="0" smtClean="0">
                <a:solidFill>
                  <a:schemeClr val="bg1"/>
                </a:solidFill>
              </a:rPr>
              <a:t>passé, dans une situation particulière, dont on ne peut préciser ni le début ni la fin.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smtClean="0">
                <a:solidFill>
                  <a:schemeClr val="bg1"/>
                </a:solidFill>
              </a:rPr>
              <a:t>  </a:t>
            </a:r>
            <a:r>
              <a:rPr lang="fr-FR" b="1" dirty="0" smtClean="0"/>
              <a:t>- </a:t>
            </a:r>
            <a:r>
              <a:rPr lang="fr-FR" b="1" dirty="0" err="1" smtClean="0"/>
              <a:t>What</a:t>
            </a:r>
            <a:r>
              <a:rPr lang="fr-FR" b="1" dirty="0" smtClean="0"/>
              <a:t> </a:t>
            </a:r>
            <a:r>
              <a:rPr lang="fr-FR" b="1" dirty="0" err="1" smtClean="0"/>
              <a:t>were</a:t>
            </a:r>
            <a:r>
              <a:rPr lang="fr-FR" b="1" dirty="0" smtClean="0"/>
              <a:t>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doing</a:t>
            </a:r>
            <a:r>
              <a:rPr lang="fr-FR" b="1" dirty="0" smtClean="0"/>
              <a:t> </a:t>
            </a:r>
            <a:r>
              <a:rPr lang="fr-FR" b="1" dirty="0" err="1" smtClean="0"/>
              <a:t>yesterday</a:t>
            </a:r>
            <a:r>
              <a:rPr lang="fr-FR" b="1" dirty="0" smtClean="0"/>
              <a:t> </a:t>
            </a:r>
            <a:r>
              <a:rPr lang="fr-FR" b="1" dirty="0" err="1" smtClean="0"/>
              <a:t>at</a:t>
            </a:r>
            <a:r>
              <a:rPr lang="fr-FR" b="1" dirty="0" smtClean="0"/>
              <a:t> 3 </a:t>
            </a:r>
            <a:r>
              <a:rPr lang="fr-FR" b="1" dirty="0" err="1" smtClean="0"/>
              <a:t>p.m</a:t>
            </a:r>
            <a:r>
              <a:rPr lang="fr-FR" b="1" dirty="0" smtClean="0"/>
              <a:t>?</a:t>
            </a:r>
          </a:p>
          <a:p>
            <a:r>
              <a:rPr lang="fr-FR" b="1" dirty="0" smtClean="0"/>
              <a:t> </a:t>
            </a:r>
            <a:r>
              <a:rPr lang="fr-FR" b="1" dirty="0" smtClean="0"/>
              <a:t>  - 3p.m?  I </a:t>
            </a:r>
            <a:r>
              <a:rPr lang="fr-FR" b="1" dirty="0" err="1" smtClean="0"/>
              <a:t>was</a:t>
            </a:r>
            <a:r>
              <a:rPr lang="fr-FR" b="1" dirty="0" smtClean="0"/>
              <a:t> fixing </a:t>
            </a:r>
            <a:r>
              <a:rPr lang="fr-FR" b="1" dirty="0" err="1" smtClean="0"/>
              <a:t>my</a:t>
            </a:r>
            <a:r>
              <a:rPr lang="fr-FR" b="1" dirty="0" smtClean="0"/>
              <a:t> bike.</a:t>
            </a:r>
          </a:p>
          <a:p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Action </a:t>
            </a:r>
            <a:r>
              <a:rPr lang="fr-FR" b="1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qui se déroulait coupée par une action « brève »: </a:t>
            </a:r>
            <a:endParaRPr lang="fr-FR" b="1" dirty="0" smtClean="0">
              <a:ln w="6350">
                <a:noFill/>
              </a:ln>
              <a:solidFill>
                <a:schemeClr val="accent1">
                  <a:tint val="90000"/>
                  <a:satMod val="12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fr-FR" b="1" dirty="0" smtClean="0">
                <a:solidFill>
                  <a:schemeClr val="bg1"/>
                </a:solidFill>
              </a:rPr>
              <a:t>Pour parler d'une action qui était en train de se dérouler dans le passé </a:t>
            </a:r>
            <a:r>
              <a:rPr lang="fr-FR" b="1" dirty="0" smtClean="0">
                <a:solidFill>
                  <a:schemeClr val="bg1"/>
                </a:solidFill>
              </a:rPr>
              <a:t>(subordonnée souvent introduite par WHILE) et </a:t>
            </a:r>
            <a:r>
              <a:rPr lang="fr-FR" b="1" dirty="0" smtClean="0">
                <a:solidFill>
                  <a:schemeClr val="bg1"/>
                </a:solidFill>
              </a:rPr>
              <a:t>qui a été interrompue par une autre </a:t>
            </a:r>
            <a:r>
              <a:rPr lang="fr-FR" b="1" dirty="0" smtClean="0">
                <a:solidFill>
                  <a:schemeClr val="bg1"/>
                </a:solidFill>
              </a:rPr>
              <a:t>action (conjuguée au prétérit simple) :  </a:t>
            </a:r>
            <a:r>
              <a:rPr lang="fr-FR" b="1" dirty="0" smtClean="0">
                <a:solidFill>
                  <a:schemeClr val="bg1"/>
                </a:solidFill>
              </a:rPr>
              <a:t>Exemple en français : J'étais en train de regarder la télévision, quand le téléphone a sonné</a:t>
            </a:r>
            <a:r>
              <a:rPr lang="fr-FR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fr-FR" b="1" dirty="0" smtClean="0"/>
              <a:t> </a:t>
            </a:r>
            <a:r>
              <a:rPr lang="fr-FR" b="1" dirty="0" smtClean="0"/>
              <a:t>- I </a:t>
            </a:r>
            <a:r>
              <a:rPr lang="fr-FR" b="1" dirty="0" err="1" smtClean="0"/>
              <a:t>was</a:t>
            </a:r>
            <a:r>
              <a:rPr lang="fr-FR" b="1" dirty="0" smtClean="0"/>
              <a:t> </a:t>
            </a:r>
            <a:r>
              <a:rPr lang="fr-FR" b="1" dirty="0" err="1" smtClean="0"/>
              <a:t>watching</a:t>
            </a:r>
            <a:r>
              <a:rPr lang="fr-FR" b="1" dirty="0" smtClean="0"/>
              <a:t> T.V </a:t>
            </a:r>
            <a:r>
              <a:rPr lang="fr-FR" b="1" dirty="0" err="1" smtClean="0"/>
              <a:t>when</a:t>
            </a:r>
            <a:r>
              <a:rPr lang="fr-FR" b="1" dirty="0" smtClean="0"/>
              <a:t> the phone rang / </a:t>
            </a:r>
            <a:r>
              <a:rPr lang="fr-FR" b="1" dirty="0" err="1" smtClean="0"/>
              <a:t>While</a:t>
            </a:r>
            <a:r>
              <a:rPr lang="fr-FR" b="1" dirty="0" smtClean="0"/>
              <a:t> I </a:t>
            </a:r>
            <a:r>
              <a:rPr lang="fr-FR" b="1" dirty="0" err="1" smtClean="0"/>
              <a:t>was</a:t>
            </a:r>
            <a:r>
              <a:rPr lang="fr-FR" b="1" dirty="0" smtClean="0"/>
              <a:t> </a:t>
            </a:r>
            <a:r>
              <a:rPr lang="fr-FR" b="1" dirty="0" err="1" smtClean="0"/>
              <a:t>watching</a:t>
            </a:r>
            <a:r>
              <a:rPr lang="fr-FR" b="1" dirty="0" smtClean="0"/>
              <a:t> </a:t>
            </a:r>
            <a:r>
              <a:rPr lang="fr-FR" b="1" dirty="0" err="1" smtClean="0"/>
              <a:t>t.v</a:t>
            </a:r>
            <a:r>
              <a:rPr lang="fr-FR" b="1" dirty="0" smtClean="0"/>
              <a:t>, the phone </a:t>
            </a:r>
          </a:p>
          <a:p>
            <a:r>
              <a:rPr lang="fr-FR" b="1" dirty="0" smtClean="0"/>
              <a:t> </a:t>
            </a:r>
            <a:r>
              <a:rPr lang="fr-FR" b="1" dirty="0" smtClean="0"/>
              <a:t>  rang.</a:t>
            </a:r>
            <a:endParaRPr lang="fr-FR" b="1" dirty="0" smtClean="0"/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692696"/>
            <a:ext cx="82809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100" b="1" u="sng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Temps </a:t>
            </a:r>
            <a:r>
              <a:rPr lang="fr-FR" sz="4100" b="1" u="sng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équivalent français:</a:t>
            </a:r>
          </a:p>
          <a:p>
            <a:r>
              <a:rPr lang="fr-FR" sz="4100" b="1" u="sng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FR" sz="4100" b="1" u="sng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FR" sz="4100" b="1" u="sng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fr-FR" sz="4100" b="1" u="sng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                                        </a:t>
            </a:r>
            <a:r>
              <a:rPr lang="fr-FR" sz="320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- </a:t>
            </a:r>
            <a:r>
              <a:rPr lang="fr-FR" sz="320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l’imparfait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 smtClean="0"/>
              <a:t>  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I. 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Conjuguer à la personne qui convient, aux formes qui conviennent. </a:t>
            </a:r>
            <a:endParaRPr lang="fr-FR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    Trouver 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l’intrus.</a:t>
            </a:r>
            <a:endParaRPr lang="fr-FR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 II. Exercice. Traduire les phrases suivantes après avoir déterminé la VALEUR du      </a:t>
            </a:r>
          </a:p>
          <a:p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      prétérit progressif/continu/Be+V-</a:t>
            </a:r>
            <a:r>
              <a:rPr lang="fr-FR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ing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 Trouver l’intrus. 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 smtClean="0"/>
              <a:t> 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I.</a:t>
            </a:r>
          </a:p>
          <a:p>
            <a:pPr>
              <a:buNone/>
            </a:pPr>
            <a:r>
              <a:rPr lang="fr-FR" dirty="0" smtClean="0"/>
              <a:t>   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 SPEAK, </a:t>
            </a:r>
            <a:r>
              <a:rPr lang="fr-FR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aff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fr-FR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form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/ 3rd pers. </a:t>
            </a:r>
            <a:r>
              <a:rPr lang="fr-FR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Sing</a:t>
            </a:r>
            <a:endParaRPr lang="fr-FR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 b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 BE, </a:t>
            </a:r>
            <a:r>
              <a:rPr lang="fr-FR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interr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fr-FR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form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/ 2nd pers. </a:t>
            </a:r>
            <a:r>
              <a:rPr lang="fr-FR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Sing</a:t>
            </a:r>
            <a:endParaRPr lang="fr-FR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 c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 ASK, </a:t>
            </a:r>
            <a:r>
              <a:rPr lang="fr-FR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neg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fr-FR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form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/ 3rd pers. </a:t>
            </a:r>
            <a:r>
              <a:rPr lang="fr-FR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sing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     </a:t>
            </a:r>
          </a:p>
          <a:p>
            <a:pPr>
              <a:buNone/>
            </a:pP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 d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 TRY, </a:t>
            </a:r>
            <a:r>
              <a:rPr lang="fr-FR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aff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fr-FR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form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/ 1st pers </a:t>
            </a:r>
            <a:r>
              <a:rPr lang="fr-FR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sing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 e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 DO, </a:t>
            </a:r>
            <a:r>
              <a:rPr lang="fr-FR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interr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fr-FR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form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/ 2nd pers. </a:t>
            </a:r>
            <a:r>
              <a:rPr lang="fr-FR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plur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fr-FR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 II.</a:t>
            </a:r>
          </a:p>
          <a:p>
            <a:pPr>
              <a:buNone/>
            </a:pP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a.  On mangeait toujours à 8heures du soir avant. C’était le bon temps.</a:t>
            </a:r>
          </a:p>
          <a:p>
            <a:pPr>
              <a:buNone/>
            </a:pP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b. Qu’est ce qu’elle faisait quand tu es entrée dans sa chambre? </a:t>
            </a:r>
          </a:p>
          <a:p>
            <a:pPr>
              <a:buNone/>
            </a:pP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c. J’étais en train d’arroser le jardin quand j’ai entendu une énorme explosion. </a:t>
            </a:r>
            <a:endParaRPr lang="fr-FR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864096"/>
          </a:xfrm>
        </p:spPr>
        <p:txBody>
          <a:bodyPr/>
          <a:lstStyle/>
          <a:p>
            <a:pPr algn="ctr"/>
            <a:r>
              <a:rPr lang="fr-FR" sz="3200" dirty="0" smtClean="0"/>
              <a:t>THE SIMPLE PAST/PRETERIT SIMPLE</a:t>
            </a:r>
            <a:endParaRPr lang="fr-FR" sz="32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0" y="1772816"/>
            <a:ext cx="9144000" cy="4752528"/>
          </a:xfrm>
        </p:spPr>
        <p:txBody>
          <a:bodyPr numCol="3">
            <a:norm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IRREGULAR VERBS</a:t>
            </a:r>
          </a:p>
          <a:p>
            <a:r>
              <a:rPr lang="fr-FR" b="1" dirty="0" smtClean="0"/>
              <a:t>I </a:t>
            </a:r>
            <a:r>
              <a:rPr lang="fr-FR" b="1" dirty="0" err="1" smtClean="0"/>
              <a:t>forgot</a:t>
            </a:r>
            <a:r>
              <a:rPr lang="fr-FR" b="1" dirty="0" smtClean="0"/>
              <a:t>    </a:t>
            </a:r>
          </a:p>
          <a:p>
            <a:r>
              <a:rPr lang="fr-FR" b="1" dirty="0" smtClean="0"/>
              <a:t>You </a:t>
            </a:r>
            <a:r>
              <a:rPr lang="fr-FR" b="1" dirty="0" err="1" smtClean="0"/>
              <a:t>forgot</a:t>
            </a:r>
            <a:endParaRPr lang="fr-FR" b="1" dirty="0" smtClean="0"/>
          </a:p>
          <a:p>
            <a:r>
              <a:rPr lang="fr-FR" b="1" dirty="0" smtClean="0"/>
              <a:t>He/</a:t>
            </a:r>
            <a:r>
              <a:rPr lang="fr-FR" b="1" dirty="0" err="1" smtClean="0"/>
              <a:t>She</a:t>
            </a:r>
            <a:r>
              <a:rPr lang="fr-FR" b="1" dirty="0" smtClean="0"/>
              <a:t>/It  </a:t>
            </a:r>
            <a:r>
              <a:rPr lang="fr-FR" b="1" dirty="0" err="1" smtClean="0"/>
              <a:t>forgot</a:t>
            </a:r>
            <a:endParaRPr lang="fr-FR" b="1" dirty="0" smtClean="0"/>
          </a:p>
          <a:p>
            <a:r>
              <a:rPr lang="fr-FR" b="1" dirty="0" err="1" smtClean="0"/>
              <a:t>We</a:t>
            </a:r>
            <a:r>
              <a:rPr lang="fr-FR" b="1" dirty="0" smtClean="0"/>
              <a:t> </a:t>
            </a:r>
            <a:r>
              <a:rPr lang="fr-FR" b="1" dirty="0" err="1" smtClean="0"/>
              <a:t>forgot</a:t>
            </a:r>
            <a:endParaRPr lang="fr-FR" b="1" dirty="0" smtClean="0"/>
          </a:p>
          <a:p>
            <a:r>
              <a:rPr lang="fr-FR" b="1" dirty="0" smtClean="0"/>
              <a:t>You </a:t>
            </a:r>
            <a:r>
              <a:rPr lang="fr-FR" b="1" dirty="0" err="1" smtClean="0"/>
              <a:t>forgot</a:t>
            </a:r>
            <a:endParaRPr lang="fr-FR" b="1" dirty="0" smtClean="0"/>
          </a:p>
          <a:p>
            <a:r>
              <a:rPr lang="fr-FR" b="1" dirty="0" err="1" smtClean="0"/>
              <a:t>They</a:t>
            </a:r>
            <a:r>
              <a:rPr lang="fr-FR" b="1" dirty="0" smtClean="0"/>
              <a:t> </a:t>
            </a:r>
            <a:r>
              <a:rPr lang="fr-FR" b="1" dirty="0" err="1" smtClean="0"/>
              <a:t>forgot</a:t>
            </a:r>
            <a:endParaRPr lang="fr-FR" b="1" dirty="0" smtClean="0"/>
          </a:p>
          <a:p>
            <a:pPr algn="ctr"/>
            <a:endParaRPr lang="fr-FR" b="1" dirty="0" smtClean="0"/>
          </a:p>
          <a:p>
            <a:endParaRPr lang="fr-FR" b="1" dirty="0" smtClean="0"/>
          </a:p>
          <a:p>
            <a:r>
              <a:rPr lang="fr-FR" b="1" dirty="0" err="1" smtClean="0"/>
              <a:t>Special</a:t>
            </a:r>
            <a:r>
              <a:rPr lang="fr-FR" b="1" dirty="0" smtClean="0"/>
              <a:t> </a:t>
            </a:r>
            <a:r>
              <a:rPr lang="fr-FR" b="1" dirty="0" smtClean="0"/>
              <a:t>case : TO BE</a:t>
            </a:r>
          </a:p>
          <a:p>
            <a:r>
              <a:rPr lang="fr-FR" b="1" dirty="0" smtClean="0"/>
              <a:t> WAS/WERE</a:t>
            </a:r>
          </a:p>
          <a:p>
            <a:pPr algn="ctr"/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I </a:t>
            </a:r>
            <a:r>
              <a:rPr lang="fr-FR" b="1" dirty="0" err="1" smtClean="0">
                <a:solidFill>
                  <a:srgbClr val="92D050"/>
                </a:solidFill>
              </a:rPr>
              <a:t>didn’t</a:t>
            </a:r>
            <a:r>
              <a:rPr lang="fr-FR" b="1" dirty="0" smtClean="0">
                <a:solidFill>
                  <a:srgbClr val="92D050"/>
                </a:solidFill>
              </a:rPr>
              <a:t> </a:t>
            </a:r>
            <a:r>
              <a:rPr lang="fr-FR" b="1" dirty="0" err="1" smtClean="0"/>
              <a:t>forget</a:t>
            </a:r>
            <a:r>
              <a:rPr lang="fr-FR" b="1" dirty="0" smtClean="0">
                <a:solidFill>
                  <a:srgbClr val="92D050"/>
                </a:solidFill>
              </a:rPr>
              <a:t> </a:t>
            </a:r>
            <a:endParaRPr lang="fr-FR" b="1" dirty="0" smtClean="0"/>
          </a:p>
          <a:p>
            <a:r>
              <a:rPr lang="fr-FR" b="1" dirty="0" smtClean="0"/>
              <a:t>You </a:t>
            </a:r>
            <a:r>
              <a:rPr lang="fr-FR" b="1" dirty="0" err="1" smtClean="0">
                <a:solidFill>
                  <a:srgbClr val="92D050"/>
                </a:solidFill>
              </a:rPr>
              <a:t>didn’t</a:t>
            </a:r>
            <a:r>
              <a:rPr lang="fr-FR" b="1" dirty="0" smtClean="0">
                <a:solidFill>
                  <a:srgbClr val="92D050"/>
                </a:solidFill>
              </a:rPr>
              <a:t> </a:t>
            </a:r>
            <a:r>
              <a:rPr lang="fr-FR" b="1" dirty="0" err="1" smtClean="0"/>
              <a:t>forget</a:t>
            </a:r>
            <a:endParaRPr lang="fr-FR" b="1" dirty="0" smtClean="0"/>
          </a:p>
          <a:p>
            <a:r>
              <a:rPr lang="fr-FR" b="1" dirty="0" smtClean="0"/>
              <a:t>He/</a:t>
            </a:r>
            <a:r>
              <a:rPr lang="fr-FR" b="1" dirty="0" err="1" smtClean="0"/>
              <a:t>She</a:t>
            </a:r>
            <a:r>
              <a:rPr lang="fr-FR" b="1" dirty="0" smtClean="0"/>
              <a:t>/It </a:t>
            </a:r>
            <a:r>
              <a:rPr lang="fr-FR" b="1" dirty="0" err="1" smtClean="0">
                <a:solidFill>
                  <a:srgbClr val="92D050"/>
                </a:solidFill>
              </a:rPr>
              <a:t>didn’t</a:t>
            </a:r>
            <a:r>
              <a:rPr lang="fr-FR" b="1" dirty="0" smtClean="0">
                <a:solidFill>
                  <a:srgbClr val="92D050"/>
                </a:solidFill>
              </a:rPr>
              <a:t> </a:t>
            </a:r>
            <a:r>
              <a:rPr lang="fr-FR" b="1" dirty="0" err="1" smtClean="0"/>
              <a:t>forget</a:t>
            </a:r>
            <a:endParaRPr lang="fr-FR" b="1" dirty="0" smtClean="0"/>
          </a:p>
          <a:p>
            <a:r>
              <a:rPr lang="fr-FR" b="1" dirty="0" err="1" smtClean="0"/>
              <a:t>We</a:t>
            </a:r>
            <a:r>
              <a:rPr lang="fr-FR" b="1" dirty="0" smtClean="0"/>
              <a:t> </a:t>
            </a:r>
            <a:r>
              <a:rPr lang="fr-FR" b="1" dirty="0" err="1" smtClean="0">
                <a:solidFill>
                  <a:srgbClr val="92D050"/>
                </a:solidFill>
              </a:rPr>
              <a:t>didn’t</a:t>
            </a:r>
            <a:r>
              <a:rPr lang="fr-FR" b="1" dirty="0" smtClean="0">
                <a:solidFill>
                  <a:srgbClr val="92D050"/>
                </a:solidFill>
              </a:rPr>
              <a:t> </a:t>
            </a:r>
            <a:r>
              <a:rPr lang="fr-FR" b="1" dirty="0" err="1" smtClean="0"/>
              <a:t>forget</a:t>
            </a:r>
            <a:endParaRPr lang="fr-FR" b="1" dirty="0" smtClean="0"/>
          </a:p>
          <a:p>
            <a:r>
              <a:rPr lang="fr-FR" b="1" dirty="0" smtClean="0"/>
              <a:t>You </a:t>
            </a:r>
            <a:r>
              <a:rPr lang="fr-FR" b="1" dirty="0" err="1" smtClean="0">
                <a:solidFill>
                  <a:srgbClr val="92D050"/>
                </a:solidFill>
              </a:rPr>
              <a:t>didn’t</a:t>
            </a:r>
            <a:r>
              <a:rPr lang="fr-FR" b="1" dirty="0" smtClean="0">
                <a:solidFill>
                  <a:srgbClr val="92D050"/>
                </a:solidFill>
              </a:rPr>
              <a:t> </a:t>
            </a:r>
            <a:r>
              <a:rPr lang="fr-FR" b="1" dirty="0" err="1" smtClean="0"/>
              <a:t>forget</a:t>
            </a:r>
            <a:r>
              <a:rPr lang="fr-FR" b="1" dirty="0" smtClean="0"/>
              <a:t> </a:t>
            </a:r>
          </a:p>
          <a:p>
            <a:r>
              <a:rPr lang="fr-FR" b="1" dirty="0" err="1" smtClean="0"/>
              <a:t>They</a:t>
            </a:r>
            <a:r>
              <a:rPr lang="fr-FR" b="1" dirty="0" smtClean="0"/>
              <a:t> </a:t>
            </a:r>
            <a:r>
              <a:rPr lang="fr-FR" b="1" dirty="0" err="1" smtClean="0">
                <a:solidFill>
                  <a:srgbClr val="92D050"/>
                </a:solidFill>
              </a:rPr>
              <a:t>didn’t</a:t>
            </a:r>
            <a:r>
              <a:rPr lang="fr-FR" b="1" dirty="0" smtClean="0"/>
              <a:t> </a:t>
            </a:r>
            <a:r>
              <a:rPr lang="fr-FR" b="1" dirty="0" err="1" smtClean="0"/>
              <a:t>forget</a:t>
            </a:r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>
              <a:solidFill>
                <a:srgbClr val="92D050"/>
              </a:solidFill>
            </a:endParaRPr>
          </a:p>
          <a:p>
            <a:r>
              <a:rPr lang="fr-FR" b="1" dirty="0" err="1" smtClean="0">
                <a:solidFill>
                  <a:srgbClr val="92D050"/>
                </a:solidFill>
              </a:rPr>
              <a:t>Did</a:t>
            </a:r>
            <a:r>
              <a:rPr lang="fr-FR" b="1" dirty="0" smtClean="0"/>
              <a:t> I </a:t>
            </a:r>
            <a:r>
              <a:rPr lang="fr-FR" b="1" dirty="0" err="1" smtClean="0"/>
              <a:t>forget</a:t>
            </a:r>
            <a:r>
              <a:rPr lang="fr-FR" b="1" dirty="0" smtClean="0"/>
              <a:t>?</a:t>
            </a:r>
          </a:p>
          <a:p>
            <a:r>
              <a:rPr lang="fr-FR" b="1" dirty="0" err="1" smtClean="0">
                <a:solidFill>
                  <a:srgbClr val="92D050"/>
                </a:solidFill>
              </a:rPr>
              <a:t>Did</a:t>
            </a:r>
            <a:r>
              <a:rPr lang="fr-FR" b="1" dirty="0" smtClean="0"/>
              <a:t>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forget</a:t>
            </a:r>
            <a:r>
              <a:rPr lang="fr-FR" b="1" dirty="0" smtClean="0"/>
              <a:t>?</a:t>
            </a:r>
          </a:p>
          <a:p>
            <a:r>
              <a:rPr lang="fr-FR" b="1" dirty="0" err="1" smtClean="0">
                <a:solidFill>
                  <a:srgbClr val="92D050"/>
                </a:solidFill>
              </a:rPr>
              <a:t>Did</a:t>
            </a:r>
            <a:r>
              <a:rPr lang="fr-FR" b="1" dirty="0" smtClean="0"/>
              <a:t> </a:t>
            </a:r>
            <a:r>
              <a:rPr lang="fr-FR" b="1" dirty="0" err="1" smtClean="0"/>
              <a:t>he</a:t>
            </a:r>
            <a:r>
              <a:rPr lang="fr-FR" b="1" dirty="0" smtClean="0"/>
              <a:t>/</a:t>
            </a:r>
            <a:r>
              <a:rPr lang="fr-FR" b="1" dirty="0" err="1" smtClean="0"/>
              <a:t>she</a:t>
            </a:r>
            <a:r>
              <a:rPr lang="fr-FR" b="1" dirty="0" smtClean="0"/>
              <a:t>/</a:t>
            </a:r>
            <a:r>
              <a:rPr lang="fr-FR" b="1" dirty="0" err="1" smtClean="0"/>
              <a:t>it</a:t>
            </a:r>
            <a:r>
              <a:rPr lang="fr-FR" b="1" dirty="0" smtClean="0"/>
              <a:t> </a:t>
            </a:r>
            <a:r>
              <a:rPr lang="fr-FR" b="1" dirty="0" err="1" smtClean="0"/>
              <a:t>forget</a:t>
            </a:r>
            <a:r>
              <a:rPr lang="fr-FR" b="1" dirty="0" smtClean="0"/>
              <a:t>?</a:t>
            </a:r>
          </a:p>
          <a:p>
            <a:r>
              <a:rPr lang="fr-FR" b="1" dirty="0" err="1" smtClean="0">
                <a:solidFill>
                  <a:srgbClr val="92D050"/>
                </a:solidFill>
              </a:rPr>
              <a:t>Did</a:t>
            </a:r>
            <a:r>
              <a:rPr lang="fr-FR" b="1" dirty="0" smtClean="0"/>
              <a:t> </a:t>
            </a:r>
            <a:r>
              <a:rPr lang="fr-FR" b="1" dirty="0" err="1" smtClean="0"/>
              <a:t>we</a:t>
            </a:r>
            <a:r>
              <a:rPr lang="fr-FR" b="1" dirty="0" smtClean="0"/>
              <a:t> </a:t>
            </a:r>
            <a:r>
              <a:rPr lang="fr-FR" b="1" dirty="0" err="1" smtClean="0"/>
              <a:t>forget</a:t>
            </a:r>
            <a:r>
              <a:rPr lang="fr-FR" b="1" dirty="0" smtClean="0"/>
              <a:t>?</a:t>
            </a:r>
          </a:p>
          <a:p>
            <a:r>
              <a:rPr lang="fr-FR" b="1" dirty="0" err="1" smtClean="0">
                <a:solidFill>
                  <a:srgbClr val="92D050"/>
                </a:solidFill>
              </a:rPr>
              <a:t>Did</a:t>
            </a:r>
            <a:r>
              <a:rPr lang="fr-FR" b="1" dirty="0" smtClean="0"/>
              <a:t>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forget</a:t>
            </a:r>
            <a:r>
              <a:rPr lang="fr-FR" b="1" dirty="0" smtClean="0"/>
              <a:t>?</a:t>
            </a:r>
          </a:p>
          <a:p>
            <a:r>
              <a:rPr lang="fr-FR" b="1" dirty="0" err="1" smtClean="0">
                <a:solidFill>
                  <a:srgbClr val="92D050"/>
                </a:solidFill>
              </a:rPr>
              <a:t>Did</a:t>
            </a:r>
            <a:r>
              <a:rPr lang="fr-FR" b="1" dirty="0" smtClean="0"/>
              <a:t> </a:t>
            </a:r>
            <a:r>
              <a:rPr lang="fr-FR" b="1" dirty="0" err="1" smtClean="0"/>
              <a:t>they</a:t>
            </a:r>
            <a:r>
              <a:rPr lang="fr-FR" b="1" dirty="0" smtClean="0"/>
              <a:t> </a:t>
            </a:r>
            <a:r>
              <a:rPr lang="fr-FR" b="1" dirty="0" err="1" smtClean="0"/>
              <a:t>forget</a:t>
            </a:r>
            <a:r>
              <a:rPr lang="fr-FR" b="1" dirty="0" smtClean="0"/>
              <a:t>?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5008" y="0"/>
            <a:ext cx="8928992" cy="548680"/>
          </a:xfrm>
        </p:spPr>
        <p:txBody>
          <a:bodyPr/>
          <a:lstStyle/>
          <a:p>
            <a:r>
              <a:rPr lang="fr-FR" sz="2400" dirty="0" smtClean="0"/>
              <a:t>- Temps de la narration:</a:t>
            </a:r>
            <a:endParaRPr lang="fr-FR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0" y="692696"/>
            <a:ext cx="9144000" cy="1512168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C’est le temps utilisé pour raconter une histoire au passé, comme dans les textes littéraires.</a:t>
            </a:r>
          </a:p>
          <a:p>
            <a:pPr>
              <a:buFontTx/>
              <a:buChar char="-"/>
            </a:pPr>
            <a:r>
              <a:rPr lang="fr-FR" sz="2400" b="1" dirty="0" err="1" smtClean="0"/>
              <a:t>She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saw</a:t>
            </a:r>
            <a:r>
              <a:rPr lang="fr-FR" sz="2400" b="1" dirty="0" smtClean="0"/>
              <a:t> the </a:t>
            </a:r>
            <a:r>
              <a:rPr lang="fr-FR" sz="2400" b="1" dirty="0" err="1" smtClean="0"/>
              <a:t>ghost</a:t>
            </a:r>
            <a:r>
              <a:rPr lang="fr-FR" sz="2400" b="1" dirty="0" smtClean="0"/>
              <a:t>. « Oh </a:t>
            </a:r>
            <a:r>
              <a:rPr lang="fr-FR" sz="2400" b="1" dirty="0" err="1" smtClean="0"/>
              <a:t>my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god</a:t>
            </a:r>
            <a:r>
              <a:rPr lang="fr-FR" sz="2400" b="1" dirty="0" smtClean="0"/>
              <a:t>! » </a:t>
            </a:r>
            <a:r>
              <a:rPr lang="fr-FR" sz="2400" b="1" dirty="0" err="1" smtClean="0"/>
              <a:t>she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yelled</a:t>
            </a:r>
            <a:r>
              <a:rPr lang="fr-FR" sz="2400" b="1" dirty="0" smtClean="0"/>
              <a:t>.</a:t>
            </a:r>
            <a:endParaRPr lang="fr-FR" sz="2400" b="1" dirty="0" smtClean="0"/>
          </a:p>
          <a:p>
            <a:pPr>
              <a:buFontTx/>
              <a:buChar char="-"/>
            </a:pPr>
            <a:endParaRPr lang="fr-FR" b="1" dirty="0" smtClean="0"/>
          </a:p>
          <a:p>
            <a:pPr>
              <a:buFontTx/>
              <a:buChar char="-"/>
            </a:pPr>
            <a:endParaRPr lang="fr-F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fr-FR" sz="1400" b="1" dirty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- Temps de la narration:</a:t>
            </a:r>
          </a:p>
          <a:p>
            <a:r>
              <a:rPr lang="fr-FR" sz="1400" b="1" dirty="0" smtClean="0">
                <a:solidFill>
                  <a:schemeClr val="bg1"/>
                </a:solidFill>
              </a:rPr>
              <a:t>C’est le temps utilisé pour raconter une histoire au passé, comme dans les textes littéraires.</a:t>
            </a:r>
          </a:p>
          <a:p>
            <a:pPr>
              <a:buFontTx/>
              <a:buChar char="-"/>
            </a:pPr>
            <a:r>
              <a:rPr lang="fr-FR" sz="1400" b="1" dirty="0" err="1" smtClean="0"/>
              <a:t>She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saw</a:t>
            </a:r>
            <a:r>
              <a:rPr lang="fr-FR" sz="1400" b="1" dirty="0" smtClean="0"/>
              <a:t> the </a:t>
            </a:r>
            <a:r>
              <a:rPr lang="fr-FR" sz="1400" b="1" dirty="0" err="1" smtClean="0"/>
              <a:t>ghost</a:t>
            </a:r>
            <a:r>
              <a:rPr lang="fr-FR" sz="1400" b="1" dirty="0" smtClean="0"/>
              <a:t>. « Oh </a:t>
            </a:r>
            <a:r>
              <a:rPr lang="fr-FR" sz="1400" b="1" dirty="0" err="1" smtClean="0"/>
              <a:t>my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god</a:t>
            </a:r>
            <a:r>
              <a:rPr lang="fr-FR" sz="1400" b="1" dirty="0" smtClean="0"/>
              <a:t>! » </a:t>
            </a:r>
            <a:r>
              <a:rPr lang="fr-FR" sz="1400" b="1" dirty="0" err="1" smtClean="0"/>
              <a:t>she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yelled</a:t>
            </a:r>
            <a:endParaRPr lang="fr-FR" sz="1400" b="1" dirty="0" smtClean="0"/>
          </a:p>
          <a:p>
            <a:pPr>
              <a:buFontTx/>
              <a:buChar char="-"/>
            </a:pPr>
            <a:endParaRPr lang="fr-FR" b="1" dirty="0"/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2400" b="1" dirty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Action ou séries d’action </a:t>
            </a:r>
            <a:r>
              <a:rPr lang="fr-FR" sz="2400" b="1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terminées </a:t>
            </a:r>
            <a:r>
              <a:rPr lang="fr-FR" sz="2400" b="1" dirty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et </a:t>
            </a:r>
            <a:r>
              <a:rPr lang="fr-FR" sz="2400" b="1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datées :</a:t>
            </a:r>
          </a:p>
          <a:p>
            <a:pPr algn="just">
              <a:spcBef>
                <a:spcPct val="0"/>
              </a:spcBef>
            </a:pPr>
            <a:r>
              <a:rPr lang="fr-FR" sz="2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L’action est </a:t>
            </a:r>
            <a:r>
              <a:rPr lang="fr-FR" sz="2400" b="1" u="sng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terminée</a:t>
            </a:r>
            <a:r>
              <a:rPr lang="fr-FR" sz="2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fr-FR" sz="2400" b="1" u="sng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datée</a:t>
            </a:r>
            <a:r>
              <a:rPr lang="fr-FR" sz="2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fr-FR" sz="2400" b="1" u="sng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sans résultat sur le présent</a:t>
            </a:r>
            <a:r>
              <a:rPr lang="fr-FR" sz="2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, contrairement au </a:t>
            </a:r>
            <a:r>
              <a:rPr lang="fr-FR" sz="24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present</a:t>
            </a:r>
            <a:r>
              <a:rPr lang="fr-FR" sz="2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FR" sz="24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perfect</a:t>
            </a:r>
            <a:r>
              <a:rPr lang="fr-FR" sz="2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. Les phrases sont accompagnées d’un complément de temps : </a:t>
            </a:r>
            <a:r>
              <a:rPr lang="fr-FR" sz="24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yesterday</a:t>
            </a:r>
            <a:r>
              <a:rPr lang="fr-FR" sz="2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, the </a:t>
            </a:r>
            <a:r>
              <a:rPr lang="fr-FR" sz="24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day</a:t>
            </a:r>
            <a:r>
              <a:rPr lang="fr-FR" sz="2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FR" sz="24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before</a:t>
            </a:r>
            <a:r>
              <a:rPr lang="fr-FR" sz="2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FR" sz="24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yesterday</a:t>
            </a:r>
            <a:r>
              <a:rPr lang="fr-FR" sz="2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, last </a:t>
            </a:r>
            <a:r>
              <a:rPr lang="fr-FR" sz="24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week</a:t>
            </a:r>
            <a:r>
              <a:rPr lang="fr-FR" sz="2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, 3 </a:t>
            </a:r>
            <a:r>
              <a:rPr lang="fr-FR" sz="24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days</a:t>
            </a:r>
            <a:r>
              <a:rPr lang="fr-FR" sz="2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FR" sz="2400" b="1" u="sng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AGO</a:t>
            </a:r>
            <a:r>
              <a:rPr lang="fr-FR" sz="2400" b="1" u="sng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2400" b="1" i="1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(il y a 3 jours)</a:t>
            </a:r>
          </a:p>
          <a:p>
            <a:pPr>
              <a:spcBef>
                <a:spcPct val="0"/>
              </a:spcBef>
            </a:pPr>
            <a:r>
              <a:rPr lang="fr-FR" sz="24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- </a:t>
            </a:r>
            <a:r>
              <a:rPr lang="fr-FR" sz="2400" b="1" dirty="0" err="1" smtClean="0">
                <a:ln w="6350">
                  <a:noFill/>
                </a:ln>
                <a:latin typeface="+mj-lt"/>
                <a:ea typeface="+mj-ea"/>
                <a:cs typeface="+mj-cs"/>
              </a:rPr>
              <a:t>She</a:t>
            </a:r>
            <a:r>
              <a:rPr lang="fr-FR" sz="24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 came home, </a:t>
            </a:r>
            <a:r>
              <a:rPr lang="fr-FR" sz="2400" b="1" dirty="0" err="1" smtClean="0">
                <a:ln w="6350">
                  <a:noFill/>
                </a:ln>
                <a:latin typeface="+mj-lt"/>
                <a:ea typeface="+mj-ea"/>
                <a:cs typeface="+mj-cs"/>
              </a:rPr>
              <a:t>opened</a:t>
            </a:r>
            <a:r>
              <a:rPr lang="fr-FR" sz="24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 the </a:t>
            </a:r>
            <a:r>
              <a:rPr lang="fr-FR" sz="2400" b="1" dirty="0" err="1" smtClean="0">
                <a:ln w="6350">
                  <a:noFill/>
                </a:ln>
                <a:latin typeface="+mj-lt"/>
                <a:ea typeface="+mj-ea"/>
                <a:cs typeface="+mj-cs"/>
              </a:rPr>
              <a:t>door</a:t>
            </a:r>
            <a:r>
              <a:rPr lang="fr-FR" sz="24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, </a:t>
            </a:r>
            <a:r>
              <a:rPr lang="fr-FR" sz="2400" b="1" dirty="0" err="1" smtClean="0">
                <a:ln w="6350">
                  <a:noFill/>
                </a:ln>
                <a:latin typeface="+mj-lt"/>
                <a:ea typeface="+mj-ea"/>
                <a:cs typeface="+mj-cs"/>
              </a:rPr>
              <a:t>sat</a:t>
            </a:r>
            <a:r>
              <a:rPr lang="fr-FR" sz="24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 on the chair and </a:t>
            </a:r>
            <a:r>
              <a:rPr lang="fr-FR" sz="2400" b="1" dirty="0" err="1" smtClean="0">
                <a:ln w="6350">
                  <a:noFill/>
                </a:ln>
                <a:latin typeface="+mj-lt"/>
                <a:ea typeface="+mj-ea"/>
                <a:cs typeface="+mj-cs"/>
              </a:rPr>
              <a:t>drank</a:t>
            </a:r>
            <a:r>
              <a:rPr lang="fr-FR" sz="24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 </a:t>
            </a:r>
            <a:r>
              <a:rPr lang="fr-FR" sz="2400" b="1" dirty="0" err="1" smtClean="0">
                <a:ln w="6350">
                  <a:noFill/>
                </a:ln>
                <a:latin typeface="+mj-lt"/>
                <a:ea typeface="+mj-ea"/>
                <a:cs typeface="+mj-cs"/>
              </a:rPr>
              <a:t>milk</a:t>
            </a:r>
            <a:r>
              <a:rPr lang="fr-FR" sz="24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.</a:t>
            </a:r>
          </a:p>
          <a:p>
            <a:pPr>
              <a:spcBef>
                <a:spcPct val="0"/>
              </a:spcBef>
            </a:pPr>
            <a:r>
              <a:rPr lang="fr-FR" sz="2400" b="1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Comparer : </a:t>
            </a:r>
            <a:r>
              <a:rPr lang="fr-FR" sz="2400" b="1" dirty="0" err="1" smtClean="0">
                <a:ln w="6350">
                  <a:noFill/>
                </a:ln>
                <a:latin typeface="+mj-lt"/>
                <a:ea typeface="+mj-ea"/>
                <a:cs typeface="+mj-cs"/>
              </a:rPr>
              <a:t>I’ve</a:t>
            </a:r>
            <a:r>
              <a:rPr lang="fr-FR" sz="24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 </a:t>
            </a:r>
            <a:r>
              <a:rPr lang="fr-FR" sz="2400" b="1" dirty="0" err="1" smtClean="0">
                <a:ln w="6350">
                  <a:noFill/>
                </a:ln>
                <a:latin typeface="+mj-lt"/>
                <a:ea typeface="+mj-ea"/>
                <a:cs typeface="+mj-cs"/>
              </a:rPr>
              <a:t>seen</a:t>
            </a:r>
            <a:r>
              <a:rPr lang="fr-FR" sz="24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 </a:t>
            </a:r>
            <a:r>
              <a:rPr lang="fr-FR" sz="2400" b="1" dirty="0" err="1" smtClean="0">
                <a:ln w="6350">
                  <a:noFill/>
                </a:ln>
                <a:latin typeface="+mj-lt"/>
                <a:ea typeface="+mj-ea"/>
                <a:cs typeface="+mj-cs"/>
              </a:rPr>
              <a:t>this</a:t>
            </a:r>
            <a:r>
              <a:rPr lang="fr-FR" sz="24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 man </a:t>
            </a:r>
            <a:r>
              <a:rPr lang="fr-FR" sz="2400" b="1" dirty="0" err="1" smtClean="0">
                <a:ln w="6350">
                  <a:noFill/>
                </a:ln>
                <a:latin typeface="+mj-lt"/>
                <a:ea typeface="+mj-ea"/>
                <a:cs typeface="+mj-cs"/>
              </a:rPr>
              <a:t>before</a:t>
            </a:r>
            <a:r>
              <a:rPr lang="fr-FR" sz="24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 </a:t>
            </a:r>
            <a:r>
              <a:rPr lang="fr-FR" sz="2400" b="1" i="1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: j’ai déjà vu cet homme. (</a:t>
            </a:r>
            <a:r>
              <a:rPr lang="fr-FR" sz="2400" b="1" i="1" dirty="0" err="1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pres.perfect</a:t>
            </a:r>
            <a:r>
              <a:rPr lang="fr-FR" sz="2400" b="1" i="1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>
              <a:spcBef>
                <a:spcPct val="0"/>
              </a:spcBef>
            </a:pPr>
            <a:r>
              <a:rPr lang="fr-FR" sz="2400" b="1" dirty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2400" b="1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             </a:t>
            </a:r>
            <a:r>
              <a:rPr lang="fr-FR" sz="24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I </a:t>
            </a:r>
            <a:r>
              <a:rPr lang="fr-FR" sz="2400" b="1" dirty="0" err="1" smtClean="0">
                <a:ln w="6350">
                  <a:noFill/>
                </a:ln>
                <a:latin typeface="+mj-lt"/>
                <a:ea typeface="+mj-ea"/>
                <a:cs typeface="+mj-cs"/>
              </a:rPr>
              <a:t>saw</a:t>
            </a:r>
            <a:r>
              <a:rPr lang="fr-FR" sz="24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 </a:t>
            </a:r>
            <a:r>
              <a:rPr lang="fr-FR" sz="2400" b="1" dirty="0" err="1" smtClean="0">
                <a:ln w="6350">
                  <a:noFill/>
                </a:ln>
                <a:latin typeface="+mj-lt"/>
                <a:ea typeface="+mj-ea"/>
                <a:cs typeface="+mj-cs"/>
              </a:rPr>
              <a:t>this</a:t>
            </a:r>
            <a:r>
              <a:rPr lang="fr-FR" sz="24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 man </a:t>
            </a:r>
            <a:r>
              <a:rPr lang="fr-FR" sz="2400" b="1" dirty="0" err="1" smtClean="0">
                <a:ln w="6350">
                  <a:noFill/>
                </a:ln>
                <a:latin typeface="+mj-lt"/>
                <a:ea typeface="+mj-ea"/>
                <a:cs typeface="+mj-cs"/>
              </a:rPr>
              <a:t>at</a:t>
            </a:r>
            <a:r>
              <a:rPr lang="fr-FR" sz="24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 the station last </a:t>
            </a:r>
            <a:r>
              <a:rPr lang="fr-FR" sz="2400" b="1" dirty="0" err="1" smtClean="0">
                <a:ln w="6350">
                  <a:noFill/>
                </a:ln>
                <a:latin typeface="+mj-lt"/>
                <a:ea typeface="+mj-ea"/>
                <a:cs typeface="+mj-cs"/>
              </a:rPr>
              <a:t>week</a:t>
            </a:r>
            <a:r>
              <a:rPr lang="fr-FR" sz="2400" b="1" dirty="0">
                <a:ln w="6350">
                  <a:noFill/>
                </a:ln>
                <a:latin typeface="+mj-lt"/>
                <a:ea typeface="+mj-ea"/>
                <a:cs typeface="+mj-cs"/>
              </a:rPr>
              <a:t> </a:t>
            </a:r>
            <a:r>
              <a:rPr lang="fr-FR" sz="2400" b="1" i="1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: j’ai vu cet homme à la gare la semaine dernière. (simple </a:t>
            </a:r>
            <a:r>
              <a:rPr lang="fr-FR" sz="2400" b="1" i="1" dirty="0" err="1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past</a:t>
            </a:r>
            <a:r>
              <a:rPr lang="fr-FR" sz="2400" b="1" i="1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>
              <a:spcBef>
                <a:spcPct val="0"/>
              </a:spcBef>
            </a:pPr>
            <a:endParaRPr lang="fr-FR" sz="2000" b="1" i="1" dirty="0" smtClean="0">
              <a:ln w="6350">
                <a:noFill/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fr-FR" sz="2000" b="1" dirty="0">
              <a:ln w="6350">
                <a:noFill/>
              </a:ln>
              <a:solidFill>
                <a:schemeClr val="accent1">
                  <a:tint val="90000"/>
                  <a:satMod val="12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9144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fr-FR" sz="1400" b="1" dirty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- Temps de la narration:</a:t>
            </a:r>
          </a:p>
          <a:p>
            <a:r>
              <a:rPr lang="fr-FR" sz="1400" b="1" dirty="0" smtClean="0">
                <a:solidFill>
                  <a:schemeClr val="bg1"/>
                </a:solidFill>
              </a:rPr>
              <a:t>C’est le temps utilisé pour raconter une histoire au passé, comme dans les textes littéraires.</a:t>
            </a:r>
          </a:p>
          <a:p>
            <a:pPr>
              <a:buFontTx/>
              <a:buChar char="-"/>
            </a:pPr>
            <a:r>
              <a:rPr lang="fr-FR" sz="1400" b="1" dirty="0" err="1" smtClean="0"/>
              <a:t>She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saw</a:t>
            </a:r>
            <a:r>
              <a:rPr lang="fr-FR" sz="1400" b="1" dirty="0" smtClean="0"/>
              <a:t> the </a:t>
            </a:r>
            <a:r>
              <a:rPr lang="fr-FR" sz="1400" b="1" dirty="0" err="1" smtClean="0"/>
              <a:t>ghost</a:t>
            </a:r>
            <a:r>
              <a:rPr lang="fr-FR" sz="1400" b="1" dirty="0" smtClean="0"/>
              <a:t>. « Oh </a:t>
            </a:r>
            <a:r>
              <a:rPr lang="fr-FR" sz="1400" b="1" dirty="0" err="1" smtClean="0"/>
              <a:t>my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god</a:t>
            </a:r>
            <a:r>
              <a:rPr lang="fr-FR" sz="1400" b="1" dirty="0" smtClean="0"/>
              <a:t>! » </a:t>
            </a:r>
            <a:r>
              <a:rPr lang="fr-FR" sz="1400" b="1" dirty="0" err="1" smtClean="0"/>
              <a:t>she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yelled</a:t>
            </a:r>
            <a:endParaRPr lang="fr-FR" sz="1400" b="1" dirty="0" smtClean="0"/>
          </a:p>
          <a:p>
            <a:pPr>
              <a:buFontTx/>
              <a:buChar char="-"/>
            </a:pPr>
            <a:endParaRPr lang="fr-FR" sz="1400" b="1" dirty="0" smtClean="0"/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1400" b="1" dirty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Action ou séries d’action terminées et datées :</a:t>
            </a:r>
          </a:p>
          <a:p>
            <a:pPr>
              <a:spcBef>
                <a:spcPct val="0"/>
              </a:spcBef>
            </a:pPr>
            <a:r>
              <a:rPr lang="fr-FR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L’action est </a:t>
            </a:r>
            <a:r>
              <a:rPr lang="fr-FR" sz="1400" b="1" u="sng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terminée</a:t>
            </a:r>
            <a:r>
              <a:rPr lang="fr-FR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fr-FR" sz="1400" b="1" u="sng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datée</a:t>
            </a:r>
            <a:r>
              <a:rPr lang="fr-FR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fr-FR" sz="1400" b="1" u="sng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sans résultat sur le présent</a:t>
            </a:r>
            <a:r>
              <a:rPr lang="fr-FR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contrairement au </a:t>
            </a:r>
            <a:r>
              <a:rPr lang="fr-FR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present</a:t>
            </a:r>
            <a:r>
              <a:rPr lang="fr-FR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perfect</a:t>
            </a:r>
            <a:r>
              <a:rPr lang="fr-FR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 Les phrases sont accompagnées d’un complément de temps : </a:t>
            </a:r>
            <a:r>
              <a:rPr lang="fr-FR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yesterday</a:t>
            </a:r>
            <a:r>
              <a:rPr lang="fr-FR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the </a:t>
            </a:r>
            <a:r>
              <a:rPr lang="fr-FR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day</a:t>
            </a:r>
            <a:r>
              <a:rPr lang="fr-FR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before</a:t>
            </a:r>
            <a:r>
              <a:rPr lang="fr-FR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yesterday</a:t>
            </a:r>
            <a:r>
              <a:rPr lang="fr-FR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last </a:t>
            </a:r>
            <a:r>
              <a:rPr lang="fr-FR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week</a:t>
            </a:r>
            <a:r>
              <a:rPr lang="fr-FR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3 </a:t>
            </a:r>
            <a:r>
              <a:rPr lang="fr-FR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days</a:t>
            </a:r>
            <a:r>
              <a:rPr lang="fr-FR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400" b="1" u="sng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AGO</a:t>
            </a:r>
            <a:r>
              <a:rPr lang="fr-FR" sz="1400" b="1" u="sng" dirty="0">
                <a:ln w="6350">
                  <a:noFill/>
                </a:ln>
                <a:solidFill>
                  <a:schemeClr val="bg1"/>
                </a:solidFill>
              </a:rPr>
              <a:t> </a:t>
            </a:r>
            <a:r>
              <a:rPr lang="fr-FR" sz="1400" b="1" i="1" dirty="0">
                <a:ln w="6350">
                  <a:noFill/>
                </a:ln>
                <a:solidFill>
                  <a:schemeClr val="bg1"/>
                </a:solidFill>
              </a:rPr>
              <a:t>(il y a 3 jours)</a:t>
            </a:r>
          </a:p>
          <a:p>
            <a:pPr>
              <a:spcBef>
                <a:spcPct val="0"/>
              </a:spcBef>
            </a:pPr>
            <a:r>
              <a:rPr lang="fr-FR" sz="1400" b="1" dirty="0">
                <a:ln w="6350">
                  <a:noFill/>
                </a:ln>
              </a:rPr>
              <a:t>- </a:t>
            </a:r>
            <a:r>
              <a:rPr lang="fr-FR" sz="1400" b="1" dirty="0" err="1">
                <a:ln w="6350">
                  <a:noFill/>
                </a:ln>
              </a:rPr>
              <a:t>She</a:t>
            </a:r>
            <a:r>
              <a:rPr lang="fr-FR" sz="1400" b="1" dirty="0">
                <a:ln w="6350">
                  <a:noFill/>
                </a:ln>
              </a:rPr>
              <a:t> came home, </a:t>
            </a:r>
            <a:r>
              <a:rPr lang="fr-FR" sz="1400" b="1" dirty="0" err="1">
                <a:ln w="6350">
                  <a:noFill/>
                </a:ln>
              </a:rPr>
              <a:t>opened</a:t>
            </a:r>
            <a:r>
              <a:rPr lang="fr-FR" sz="1400" b="1" dirty="0">
                <a:ln w="6350">
                  <a:noFill/>
                </a:ln>
              </a:rPr>
              <a:t> the </a:t>
            </a:r>
            <a:r>
              <a:rPr lang="fr-FR" sz="1400" b="1" dirty="0" err="1">
                <a:ln w="6350">
                  <a:noFill/>
                </a:ln>
              </a:rPr>
              <a:t>door</a:t>
            </a:r>
            <a:r>
              <a:rPr lang="fr-FR" sz="1400" b="1" dirty="0">
                <a:ln w="6350">
                  <a:noFill/>
                </a:ln>
              </a:rPr>
              <a:t>, </a:t>
            </a:r>
            <a:r>
              <a:rPr lang="fr-FR" sz="1400" b="1" dirty="0" err="1">
                <a:ln w="6350">
                  <a:noFill/>
                </a:ln>
              </a:rPr>
              <a:t>sat</a:t>
            </a:r>
            <a:r>
              <a:rPr lang="fr-FR" sz="1400" b="1" dirty="0">
                <a:ln w="6350">
                  <a:noFill/>
                </a:ln>
              </a:rPr>
              <a:t> on the chair and </a:t>
            </a:r>
            <a:r>
              <a:rPr lang="fr-FR" sz="1400" b="1" dirty="0" err="1">
                <a:ln w="6350">
                  <a:noFill/>
                </a:ln>
              </a:rPr>
              <a:t>drank</a:t>
            </a:r>
            <a:r>
              <a:rPr lang="fr-FR" sz="1400" b="1" dirty="0">
                <a:ln w="6350">
                  <a:noFill/>
                </a:ln>
              </a:rPr>
              <a:t> </a:t>
            </a:r>
            <a:r>
              <a:rPr lang="fr-FR" sz="1400" b="1" dirty="0" err="1">
                <a:ln w="6350">
                  <a:noFill/>
                </a:ln>
              </a:rPr>
              <a:t>milk</a:t>
            </a:r>
            <a:r>
              <a:rPr lang="fr-FR" sz="1400" b="1" dirty="0">
                <a:ln w="6350">
                  <a:noFill/>
                </a:ln>
              </a:rPr>
              <a:t>.</a:t>
            </a:r>
          </a:p>
          <a:p>
            <a:pPr>
              <a:spcBef>
                <a:spcPct val="0"/>
              </a:spcBef>
            </a:pPr>
            <a:r>
              <a:rPr lang="fr-FR" sz="1400" b="1" dirty="0">
                <a:ln w="6350">
                  <a:noFill/>
                </a:ln>
                <a:solidFill>
                  <a:schemeClr val="bg1"/>
                </a:solidFill>
              </a:rPr>
              <a:t>Comparer : </a:t>
            </a:r>
            <a:r>
              <a:rPr lang="fr-FR" sz="1400" b="1" dirty="0" err="1">
                <a:ln w="6350">
                  <a:noFill/>
                </a:ln>
              </a:rPr>
              <a:t>I’ve</a:t>
            </a:r>
            <a:r>
              <a:rPr lang="fr-FR" sz="1400" b="1" dirty="0">
                <a:ln w="6350">
                  <a:noFill/>
                </a:ln>
              </a:rPr>
              <a:t> </a:t>
            </a:r>
            <a:r>
              <a:rPr lang="fr-FR" sz="1400" b="1" dirty="0" err="1">
                <a:ln w="6350">
                  <a:noFill/>
                </a:ln>
              </a:rPr>
              <a:t>seen</a:t>
            </a:r>
            <a:r>
              <a:rPr lang="fr-FR" sz="1400" b="1" dirty="0">
                <a:ln w="6350">
                  <a:noFill/>
                </a:ln>
              </a:rPr>
              <a:t> </a:t>
            </a:r>
            <a:r>
              <a:rPr lang="fr-FR" sz="1400" b="1" dirty="0" err="1">
                <a:ln w="6350">
                  <a:noFill/>
                </a:ln>
              </a:rPr>
              <a:t>this</a:t>
            </a:r>
            <a:r>
              <a:rPr lang="fr-FR" sz="1400" b="1" dirty="0">
                <a:ln w="6350">
                  <a:noFill/>
                </a:ln>
              </a:rPr>
              <a:t> man </a:t>
            </a:r>
            <a:r>
              <a:rPr lang="fr-FR" sz="1400" b="1" dirty="0" err="1">
                <a:ln w="6350">
                  <a:noFill/>
                </a:ln>
              </a:rPr>
              <a:t>before</a:t>
            </a:r>
            <a:r>
              <a:rPr lang="fr-FR" sz="1400" b="1" dirty="0">
                <a:ln w="6350">
                  <a:noFill/>
                </a:ln>
              </a:rPr>
              <a:t> </a:t>
            </a:r>
            <a:r>
              <a:rPr lang="fr-FR" sz="1400" b="1" i="1" dirty="0">
                <a:ln w="6350">
                  <a:noFill/>
                </a:ln>
                <a:solidFill>
                  <a:schemeClr val="bg1"/>
                </a:solidFill>
              </a:rPr>
              <a:t>: j’ai déjà vu cet homme. (</a:t>
            </a:r>
            <a:r>
              <a:rPr lang="fr-FR" sz="1400" b="1" i="1" dirty="0" err="1">
                <a:ln w="6350">
                  <a:noFill/>
                </a:ln>
                <a:solidFill>
                  <a:schemeClr val="bg1"/>
                </a:solidFill>
              </a:rPr>
              <a:t>pres.perfect</a:t>
            </a:r>
            <a:r>
              <a:rPr lang="fr-FR" sz="1400" b="1" i="1" dirty="0">
                <a:ln w="6350">
                  <a:noFill/>
                </a:ln>
                <a:solidFill>
                  <a:schemeClr val="bg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fr-FR" sz="1400" b="1" dirty="0">
                <a:ln w="6350">
                  <a:noFill/>
                </a:ln>
                <a:solidFill>
                  <a:schemeClr val="bg1"/>
                </a:solidFill>
              </a:rPr>
              <a:t>                   </a:t>
            </a:r>
            <a:r>
              <a:rPr lang="fr-FR" sz="1400" b="1" dirty="0">
                <a:ln w="6350">
                  <a:noFill/>
                </a:ln>
              </a:rPr>
              <a:t>I </a:t>
            </a:r>
            <a:r>
              <a:rPr lang="fr-FR" sz="1400" b="1" dirty="0" err="1">
                <a:ln w="6350">
                  <a:noFill/>
                </a:ln>
              </a:rPr>
              <a:t>saw</a:t>
            </a:r>
            <a:r>
              <a:rPr lang="fr-FR" sz="1400" b="1" dirty="0">
                <a:ln w="6350">
                  <a:noFill/>
                </a:ln>
              </a:rPr>
              <a:t> </a:t>
            </a:r>
            <a:r>
              <a:rPr lang="fr-FR" sz="1400" b="1" dirty="0" err="1">
                <a:ln w="6350">
                  <a:noFill/>
                </a:ln>
              </a:rPr>
              <a:t>this</a:t>
            </a:r>
            <a:r>
              <a:rPr lang="fr-FR" sz="1400" b="1" dirty="0">
                <a:ln w="6350">
                  <a:noFill/>
                </a:ln>
              </a:rPr>
              <a:t> man </a:t>
            </a:r>
            <a:r>
              <a:rPr lang="fr-FR" sz="1400" b="1" dirty="0" err="1">
                <a:ln w="6350">
                  <a:noFill/>
                </a:ln>
              </a:rPr>
              <a:t>at</a:t>
            </a:r>
            <a:r>
              <a:rPr lang="fr-FR" sz="1400" b="1" dirty="0">
                <a:ln w="6350">
                  <a:noFill/>
                </a:ln>
              </a:rPr>
              <a:t> the station last </a:t>
            </a:r>
            <a:r>
              <a:rPr lang="fr-FR" sz="1400" b="1" dirty="0" err="1">
                <a:ln w="6350">
                  <a:noFill/>
                </a:ln>
              </a:rPr>
              <a:t>week</a:t>
            </a:r>
            <a:r>
              <a:rPr lang="fr-FR" sz="1400" b="1" dirty="0">
                <a:ln w="6350">
                  <a:noFill/>
                </a:ln>
              </a:rPr>
              <a:t> </a:t>
            </a:r>
            <a:r>
              <a:rPr lang="fr-FR" sz="1400" b="1" i="1" dirty="0">
                <a:ln w="6350">
                  <a:noFill/>
                </a:ln>
                <a:solidFill>
                  <a:schemeClr val="bg1"/>
                </a:solidFill>
              </a:rPr>
              <a:t>: j’ai vu cet homme à la gare la semaine dernière. (simple </a:t>
            </a:r>
            <a:r>
              <a:rPr lang="fr-FR" sz="1400" b="1" i="1" dirty="0" err="1">
                <a:ln w="6350">
                  <a:noFill/>
                </a:ln>
                <a:solidFill>
                  <a:schemeClr val="bg1"/>
                </a:solidFill>
              </a:rPr>
              <a:t>past</a:t>
            </a:r>
            <a:r>
              <a:rPr lang="fr-FR" sz="1400" b="1" i="1" dirty="0" smtClean="0">
                <a:ln w="6350">
                  <a:noFill/>
                </a:ln>
                <a:solidFill>
                  <a:schemeClr val="bg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endParaRPr lang="fr-FR" sz="1400" b="1" i="1" dirty="0">
              <a:ln w="6350">
                <a:noFill/>
              </a:ln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fr-FR" sz="2400" b="1" dirty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- WH- </a:t>
            </a:r>
            <a:r>
              <a:rPr lang="fr-FR" sz="2400" b="1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QUESTIONS:</a:t>
            </a:r>
          </a:p>
          <a:p>
            <a:pPr>
              <a:spcBef>
                <a:spcPct val="0"/>
              </a:spcBef>
            </a:pPr>
            <a:r>
              <a:rPr lang="fr-FR" sz="2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Pour toute question exigeant une précision sur un évènement passé, questions en WH- : </a:t>
            </a:r>
            <a:r>
              <a:rPr lang="fr-FR" sz="2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When</a:t>
            </a:r>
            <a:r>
              <a:rPr lang="fr-FR" sz="2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fr-FR" sz="2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Where</a:t>
            </a:r>
            <a:r>
              <a:rPr lang="fr-FR" sz="2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fr-FR" sz="2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Why</a:t>
            </a:r>
            <a:r>
              <a:rPr lang="fr-FR" sz="2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How </a:t>
            </a:r>
            <a:r>
              <a:rPr lang="fr-FR" sz="2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….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I have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already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been to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Mauritius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Oh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great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WHEN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did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you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go?</a:t>
            </a:r>
          </a:p>
          <a:p>
            <a:pPr>
              <a:spcBef>
                <a:spcPct val="0"/>
              </a:spcBef>
            </a:pP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-I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went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there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last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year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fr-FR" sz="14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fr-FR" b="1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- </a:t>
            </a:r>
            <a:r>
              <a:rPr lang="fr-FR" sz="1400" b="1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Temps de la narration:</a:t>
            </a:r>
          </a:p>
          <a:p>
            <a:r>
              <a:rPr lang="fr-FR" sz="1400" b="1" dirty="0" smtClean="0">
                <a:solidFill>
                  <a:schemeClr val="bg1"/>
                </a:solidFill>
              </a:rPr>
              <a:t>C’est le temps utilisé pour raconter une histoire au passé, comme dans les textes littéraires.</a:t>
            </a:r>
          </a:p>
          <a:p>
            <a:pPr>
              <a:buFontTx/>
              <a:buChar char="-"/>
            </a:pPr>
            <a:r>
              <a:rPr lang="fr-FR" sz="1400" b="1" dirty="0" err="1" smtClean="0"/>
              <a:t>She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saw</a:t>
            </a:r>
            <a:r>
              <a:rPr lang="fr-FR" sz="1400" b="1" dirty="0" smtClean="0"/>
              <a:t> the </a:t>
            </a:r>
            <a:r>
              <a:rPr lang="fr-FR" sz="1400" b="1" dirty="0" err="1" smtClean="0"/>
              <a:t>ghost</a:t>
            </a:r>
            <a:r>
              <a:rPr lang="fr-FR" sz="1400" b="1" dirty="0" smtClean="0"/>
              <a:t>. « Oh </a:t>
            </a:r>
            <a:r>
              <a:rPr lang="fr-FR" sz="1400" b="1" dirty="0" err="1" smtClean="0"/>
              <a:t>my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god</a:t>
            </a:r>
            <a:r>
              <a:rPr lang="fr-FR" sz="1400" b="1" dirty="0" smtClean="0"/>
              <a:t>! » </a:t>
            </a:r>
            <a:r>
              <a:rPr lang="fr-FR" sz="1400" b="1" dirty="0" err="1" smtClean="0"/>
              <a:t>she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yelled</a:t>
            </a:r>
            <a:endParaRPr lang="fr-FR" sz="1400" b="1" dirty="0" smtClean="0"/>
          </a:p>
          <a:p>
            <a:pPr>
              <a:buFontTx/>
              <a:buChar char="-"/>
            </a:pPr>
            <a:endParaRPr lang="fr-FR" sz="1400" b="1" dirty="0" smtClean="0"/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1400" b="1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Action ou séries d’action terminées et datées :</a:t>
            </a:r>
          </a:p>
          <a:p>
            <a:pPr>
              <a:spcBef>
                <a:spcPct val="0"/>
              </a:spcBef>
            </a:pPr>
            <a:r>
              <a:rPr lang="fr-FR" sz="1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L’action est </a:t>
            </a:r>
            <a:r>
              <a:rPr lang="fr-FR" sz="1400" b="1" u="sng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terminée</a:t>
            </a:r>
            <a:r>
              <a:rPr lang="fr-FR" sz="1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fr-FR" sz="1400" b="1" u="sng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datée</a:t>
            </a:r>
            <a:r>
              <a:rPr lang="fr-FR" sz="1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fr-FR" sz="1400" b="1" u="sng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sans résultat sur le présent</a:t>
            </a:r>
            <a:r>
              <a:rPr lang="fr-FR" sz="1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contrairement au </a:t>
            </a:r>
            <a:r>
              <a:rPr lang="fr-FR" sz="14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present</a:t>
            </a:r>
            <a:r>
              <a:rPr lang="fr-FR" sz="1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4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perfect</a:t>
            </a:r>
            <a:r>
              <a:rPr lang="fr-FR" sz="1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 Les phrases sont accompagnées d’un complément de temps : </a:t>
            </a:r>
            <a:r>
              <a:rPr lang="fr-FR" sz="14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yesterday</a:t>
            </a:r>
            <a:r>
              <a:rPr lang="fr-FR" sz="1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the </a:t>
            </a:r>
            <a:r>
              <a:rPr lang="fr-FR" sz="14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day</a:t>
            </a:r>
            <a:r>
              <a:rPr lang="fr-FR" sz="1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4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before</a:t>
            </a:r>
            <a:r>
              <a:rPr lang="fr-FR" sz="1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4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yesterday</a:t>
            </a:r>
            <a:r>
              <a:rPr lang="fr-FR" sz="1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last </a:t>
            </a:r>
            <a:r>
              <a:rPr lang="fr-FR" sz="14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week</a:t>
            </a:r>
            <a:r>
              <a:rPr lang="fr-FR" sz="1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3 </a:t>
            </a:r>
            <a:r>
              <a:rPr lang="fr-FR" sz="14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days</a:t>
            </a:r>
            <a:r>
              <a:rPr lang="fr-FR" sz="1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400" b="1" u="sng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AGO</a:t>
            </a:r>
            <a:r>
              <a:rPr lang="fr-FR" sz="1400" b="1" u="sng" dirty="0" smtClean="0">
                <a:ln w="6350">
                  <a:noFill/>
                </a:ln>
                <a:solidFill>
                  <a:schemeClr val="bg1"/>
                </a:solidFill>
              </a:rPr>
              <a:t> </a:t>
            </a:r>
            <a:r>
              <a:rPr lang="fr-FR" sz="1400" b="1" i="1" dirty="0" smtClean="0">
                <a:ln w="6350">
                  <a:noFill/>
                </a:ln>
                <a:solidFill>
                  <a:schemeClr val="bg1"/>
                </a:solidFill>
              </a:rPr>
              <a:t>(il y a 3 jours)</a:t>
            </a:r>
          </a:p>
          <a:p>
            <a:pPr>
              <a:spcBef>
                <a:spcPct val="0"/>
              </a:spcBef>
            </a:pPr>
            <a:r>
              <a:rPr lang="fr-FR" sz="1400" b="1" dirty="0" smtClean="0">
                <a:ln w="6350">
                  <a:noFill/>
                </a:ln>
              </a:rPr>
              <a:t>- </a:t>
            </a:r>
            <a:r>
              <a:rPr lang="fr-FR" sz="1400" b="1" dirty="0" err="1" smtClean="0">
                <a:ln w="6350">
                  <a:noFill/>
                </a:ln>
              </a:rPr>
              <a:t>She</a:t>
            </a:r>
            <a:r>
              <a:rPr lang="fr-FR" sz="1400" b="1" dirty="0" smtClean="0">
                <a:ln w="6350">
                  <a:noFill/>
                </a:ln>
              </a:rPr>
              <a:t> came home, </a:t>
            </a:r>
            <a:r>
              <a:rPr lang="fr-FR" sz="1400" b="1" dirty="0" err="1" smtClean="0">
                <a:ln w="6350">
                  <a:noFill/>
                </a:ln>
              </a:rPr>
              <a:t>opened</a:t>
            </a:r>
            <a:r>
              <a:rPr lang="fr-FR" sz="1400" b="1" dirty="0" smtClean="0">
                <a:ln w="6350">
                  <a:noFill/>
                </a:ln>
              </a:rPr>
              <a:t> the </a:t>
            </a:r>
            <a:r>
              <a:rPr lang="fr-FR" sz="1400" b="1" dirty="0" err="1" smtClean="0">
                <a:ln w="6350">
                  <a:noFill/>
                </a:ln>
              </a:rPr>
              <a:t>door</a:t>
            </a:r>
            <a:r>
              <a:rPr lang="fr-FR" sz="1400" b="1" dirty="0" smtClean="0">
                <a:ln w="6350">
                  <a:noFill/>
                </a:ln>
              </a:rPr>
              <a:t>, </a:t>
            </a:r>
            <a:r>
              <a:rPr lang="fr-FR" sz="1400" b="1" dirty="0" err="1" smtClean="0">
                <a:ln w="6350">
                  <a:noFill/>
                </a:ln>
              </a:rPr>
              <a:t>sat</a:t>
            </a:r>
            <a:r>
              <a:rPr lang="fr-FR" sz="1400" b="1" dirty="0" smtClean="0">
                <a:ln w="6350">
                  <a:noFill/>
                </a:ln>
              </a:rPr>
              <a:t> on the chair and </a:t>
            </a:r>
            <a:r>
              <a:rPr lang="fr-FR" sz="1400" b="1" dirty="0" err="1" smtClean="0">
                <a:ln w="6350">
                  <a:noFill/>
                </a:ln>
              </a:rPr>
              <a:t>drank</a:t>
            </a:r>
            <a:r>
              <a:rPr lang="fr-FR" sz="1400" b="1" dirty="0" smtClean="0">
                <a:ln w="6350">
                  <a:noFill/>
                </a:ln>
              </a:rPr>
              <a:t> </a:t>
            </a:r>
            <a:r>
              <a:rPr lang="fr-FR" sz="1400" b="1" dirty="0" err="1" smtClean="0">
                <a:ln w="6350">
                  <a:noFill/>
                </a:ln>
              </a:rPr>
              <a:t>milk</a:t>
            </a:r>
            <a:r>
              <a:rPr lang="fr-FR" sz="1400" b="1" dirty="0" smtClean="0">
                <a:ln w="6350">
                  <a:noFill/>
                </a:ln>
              </a:rPr>
              <a:t>.</a:t>
            </a:r>
          </a:p>
          <a:p>
            <a:pPr>
              <a:spcBef>
                <a:spcPct val="0"/>
              </a:spcBef>
            </a:pPr>
            <a:r>
              <a:rPr lang="fr-FR" sz="1400" b="1" dirty="0" smtClean="0">
                <a:ln w="6350">
                  <a:noFill/>
                </a:ln>
                <a:solidFill>
                  <a:schemeClr val="bg1"/>
                </a:solidFill>
              </a:rPr>
              <a:t>Comparer : </a:t>
            </a:r>
            <a:r>
              <a:rPr lang="fr-FR" sz="1400" b="1" dirty="0" err="1" smtClean="0">
                <a:ln w="6350">
                  <a:noFill/>
                </a:ln>
              </a:rPr>
              <a:t>I’ve</a:t>
            </a:r>
            <a:r>
              <a:rPr lang="fr-FR" sz="1400" b="1" dirty="0" smtClean="0">
                <a:ln w="6350">
                  <a:noFill/>
                </a:ln>
              </a:rPr>
              <a:t> </a:t>
            </a:r>
            <a:r>
              <a:rPr lang="fr-FR" sz="1400" b="1" dirty="0" err="1" smtClean="0">
                <a:ln w="6350">
                  <a:noFill/>
                </a:ln>
              </a:rPr>
              <a:t>seen</a:t>
            </a:r>
            <a:r>
              <a:rPr lang="fr-FR" sz="1400" b="1" dirty="0" smtClean="0">
                <a:ln w="6350">
                  <a:noFill/>
                </a:ln>
              </a:rPr>
              <a:t> </a:t>
            </a:r>
            <a:r>
              <a:rPr lang="fr-FR" sz="1400" b="1" dirty="0" err="1" smtClean="0">
                <a:ln w="6350">
                  <a:noFill/>
                </a:ln>
              </a:rPr>
              <a:t>this</a:t>
            </a:r>
            <a:r>
              <a:rPr lang="fr-FR" sz="1400" b="1" dirty="0" smtClean="0">
                <a:ln w="6350">
                  <a:noFill/>
                </a:ln>
              </a:rPr>
              <a:t> man </a:t>
            </a:r>
            <a:r>
              <a:rPr lang="fr-FR" sz="1400" b="1" dirty="0" err="1" smtClean="0">
                <a:ln w="6350">
                  <a:noFill/>
                </a:ln>
              </a:rPr>
              <a:t>before</a:t>
            </a:r>
            <a:r>
              <a:rPr lang="fr-FR" sz="1400" b="1" dirty="0" smtClean="0">
                <a:ln w="6350">
                  <a:noFill/>
                </a:ln>
              </a:rPr>
              <a:t> </a:t>
            </a:r>
            <a:r>
              <a:rPr lang="fr-FR" sz="1400" b="1" i="1" dirty="0" smtClean="0">
                <a:ln w="6350">
                  <a:noFill/>
                </a:ln>
                <a:solidFill>
                  <a:schemeClr val="bg1"/>
                </a:solidFill>
              </a:rPr>
              <a:t>: j’ai déjà vu cet homme. (</a:t>
            </a:r>
            <a:r>
              <a:rPr lang="fr-FR" sz="1400" b="1" i="1" dirty="0" err="1" smtClean="0">
                <a:ln w="6350">
                  <a:noFill/>
                </a:ln>
                <a:solidFill>
                  <a:schemeClr val="bg1"/>
                </a:solidFill>
              </a:rPr>
              <a:t>pres.perfect</a:t>
            </a:r>
            <a:r>
              <a:rPr lang="fr-FR" sz="1400" b="1" i="1" dirty="0" smtClean="0">
                <a:ln w="6350">
                  <a:noFill/>
                </a:ln>
                <a:solidFill>
                  <a:schemeClr val="bg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fr-FR" sz="1400" b="1" dirty="0" smtClean="0">
                <a:ln w="6350">
                  <a:noFill/>
                </a:ln>
                <a:solidFill>
                  <a:schemeClr val="bg1"/>
                </a:solidFill>
              </a:rPr>
              <a:t>                   </a:t>
            </a:r>
            <a:r>
              <a:rPr lang="fr-FR" sz="1400" b="1" dirty="0" smtClean="0">
                <a:ln w="6350">
                  <a:noFill/>
                </a:ln>
              </a:rPr>
              <a:t>I </a:t>
            </a:r>
            <a:r>
              <a:rPr lang="fr-FR" sz="1400" b="1" dirty="0" err="1" smtClean="0">
                <a:ln w="6350">
                  <a:noFill/>
                </a:ln>
              </a:rPr>
              <a:t>saw</a:t>
            </a:r>
            <a:r>
              <a:rPr lang="fr-FR" sz="1400" b="1" dirty="0" smtClean="0">
                <a:ln w="6350">
                  <a:noFill/>
                </a:ln>
              </a:rPr>
              <a:t> </a:t>
            </a:r>
            <a:r>
              <a:rPr lang="fr-FR" sz="1400" b="1" dirty="0" err="1" smtClean="0">
                <a:ln w="6350">
                  <a:noFill/>
                </a:ln>
              </a:rPr>
              <a:t>this</a:t>
            </a:r>
            <a:r>
              <a:rPr lang="fr-FR" sz="1400" b="1" dirty="0" smtClean="0">
                <a:ln w="6350">
                  <a:noFill/>
                </a:ln>
              </a:rPr>
              <a:t> man </a:t>
            </a:r>
            <a:r>
              <a:rPr lang="fr-FR" sz="1400" b="1" dirty="0" err="1" smtClean="0">
                <a:ln w="6350">
                  <a:noFill/>
                </a:ln>
              </a:rPr>
              <a:t>at</a:t>
            </a:r>
            <a:r>
              <a:rPr lang="fr-FR" sz="1400" b="1" dirty="0" smtClean="0">
                <a:ln w="6350">
                  <a:noFill/>
                </a:ln>
              </a:rPr>
              <a:t> the station last </a:t>
            </a:r>
            <a:r>
              <a:rPr lang="fr-FR" sz="1400" b="1" dirty="0" err="1" smtClean="0">
                <a:ln w="6350">
                  <a:noFill/>
                </a:ln>
              </a:rPr>
              <a:t>week</a:t>
            </a:r>
            <a:r>
              <a:rPr lang="fr-FR" sz="1400" b="1" dirty="0" smtClean="0">
                <a:ln w="6350">
                  <a:noFill/>
                </a:ln>
              </a:rPr>
              <a:t> </a:t>
            </a:r>
            <a:r>
              <a:rPr lang="fr-FR" sz="1400" b="1" i="1" dirty="0" smtClean="0">
                <a:ln w="6350">
                  <a:noFill/>
                </a:ln>
                <a:solidFill>
                  <a:schemeClr val="bg1"/>
                </a:solidFill>
              </a:rPr>
              <a:t>: j’ai vu cet homme à la gare la semaine dernière. (simple </a:t>
            </a:r>
            <a:r>
              <a:rPr lang="fr-FR" sz="1400" b="1" i="1" dirty="0" err="1" smtClean="0">
                <a:ln w="6350">
                  <a:noFill/>
                </a:ln>
                <a:solidFill>
                  <a:schemeClr val="bg1"/>
                </a:solidFill>
              </a:rPr>
              <a:t>past</a:t>
            </a:r>
            <a:r>
              <a:rPr lang="fr-FR" sz="1400" b="1" i="1" dirty="0" smtClean="0">
                <a:ln w="6350">
                  <a:noFill/>
                </a:ln>
                <a:solidFill>
                  <a:schemeClr val="bg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endParaRPr lang="fr-FR" sz="1400" b="1" i="1" dirty="0" smtClean="0">
              <a:ln w="6350">
                <a:noFill/>
              </a:ln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fr-FR" sz="1400" b="1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- WH- QUESTIONS:</a:t>
            </a:r>
          </a:p>
          <a:p>
            <a:pPr>
              <a:spcBef>
                <a:spcPct val="0"/>
              </a:spcBef>
            </a:pPr>
            <a:r>
              <a:rPr lang="fr-FR" sz="1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Pour toute question exigeant une précision sur un évènement passé, questions en WH- : </a:t>
            </a:r>
            <a:r>
              <a:rPr lang="fr-FR" sz="14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When</a:t>
            </a:r>
            <a:r>
              <a:rPr lang="fr-FR" sz="1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fr-FR" sz="14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Where</a:t>
            </a:r>
            <a:r>
              <a:rPr lang="fr-FR" sz="1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fr-FR" sz="14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Why</a:t>
            </a:r>
            <a:r>
              <a:rPr lang="fr-FR" sz="1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How ….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1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I have </a:t>
            </a:r>
            <a:r>
              <a:rPr lang="fr-FR" sz="1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already</a:t>
            </a:r>
            <a:r>
              <a:rPr lang="fr-FR" sz="1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been to </a:t>
            </a:r>
            <a:r>
              <a:rPr lang="fr-FR" sz="1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Mauritius</a:t>
            </a:r>
            <a:r>
              <a:rPr lang="fr-FR" sz="1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1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Oh </a:t>
            </a:r>
            <a:r>
              <a:rPr lang="fr-FR" sz="1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great</a:t>
            </a:r>
            <a:r>
              <a:rPr lang="fr-FR" sz="1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WHEN </a:t>
            </a:r>
            <a:r>
              <a:rPr lang="fr-FR" sz="1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did</a:t>
            </a:r>
            <a:r>
              <a:rPr lang="fr-FR" sz="1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you</a:t>
            </a:r>
            <a:r>
              <a:rPr lang="fr-FR" sz="1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go?</a:t>
            </a:r>
          </a:p>
          <a:p>
            <a:pPr>
              <a:spcBef>
                <a:spcPct val="0"/>
              </a:spcBef>
            </a:pPr>
            <a:r>
              <a:rPr lang="fr-FR" sz="1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-I </a:t>
            </a:r>
            <a:r>
              <a:rPr lang="fr-FR" sz="1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went</a:t>
            </a:r>
            <a:r>
              <a:rPr lang="fr-FR" sz="1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there</a:t>
            </a:r>
            <a:r>
              <a:rPr lang="fr-FR" sz="1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last </a:t>
            </a:r>
            <a:r>
              <a:rPr lang="fr-FR" sz="1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year</a:t>
            </a:r>
            <a:r>
              <a:rPr lang="fr-FR" sz="1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>
              <a:spcBef>
                <a:spcPct val="0"/>
              </a:spcBef>
            </a:pPr>
            <a:endParaRPr lang="fr-FR" sz="1400" b="1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2400" b="1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USED </a:t>
            </a:r>
            <a:r>
              <a:rPr lang="fr-FR" sz="2400" b="1" dirty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TO : </a:t>
            </a:r>
            <a:endParaRPr lang="fr-FR" sz="2400" b="1" dirty="0" smtClean="0">
              <a:ln w="6350">
                <a:noFill/>
              </a:ln>
              <a:solidFill>
                <a:schemeClr val="accent1">
                  <a:tint val="90000"/>
                  <a:satMod val="12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r>
              <a:rPr lang="fr-FR" sz="2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Avec USED TO, on marque l’opposition entre quelque chose qui était vrai autrefois et ne l’est plus aujourd’hui</a:t>
            </a:r>
            <a:r>
              <a:rPr lang="fr-FR" sz="2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used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to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wet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my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sheets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and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suck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my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thumb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I’m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glad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that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don’t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anymore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2400" b="1" i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(Autrefois, je faisais pipi au lit et je suçais mon pouce. Ce n’est plus le cas heureusement!)</a:t>
            </a:r>
            <a:endParaRPr lang="fr-FR" sz="2400" b="1" i="1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fr-FR" sz="1200" b="1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- Temps de la narration:</a:t>
            </a:r>
          </a:p>
          <a:p>
            <a:r>
              <a:rPr lang="fr-FR" sz="1200" b="1" dirty="0" smtClean="0">
                <a:solidFill>
                  <a:schemeClr val="bg1"/>
                </a:solidFill>
              </a:rPr>
              <a:t>C’est le temps utilisé pour raconter une histoire au passé, comme dans les textes littéraires.</a:t>
            </a:r>
          </a:p>
          <a:p>
            <a:pPr>
              <a:buFontTx/>
              <a:buChar char="-"/>
            </a:pPr>
            <a:r>
              <a:rPr lang="fr-FR" sz="1200" b="1" dirty="0" err="1" smtClean="0"/>
              <a:t>She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saw</a:t>
            </a:r>
            <a:r>
              <a:rPr lang="fr-FR" sz="1200" b="1" dirty="0" smtClean="0"/>
              <a:t> the </a:t>
            </a:r>
            <a:r>
              <a:rPr lang="fr-FR" sz="1200" b="1" dirty="0" err="1" smtClean="0"/>
              <a:t>ghost</a:t>
            </a:r>
            <a:r>
              <a:rPr lang="fr-FR" sz="1200" b="1" dirty="0" smtClean="0"/>
              <a:t>. « Oh </a:t>
            </a:r>
            <a:r>
              <a:rPr lang="fr-FR" sz="1200" b="1" dirty="0" err="1" smtClean="0"/>
              <a:t>my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god</a:t>
            </a:r>
            <a:r>
              <a:rPr lang="fr-FR" sz="1200" b="1" dirty="0" smtClean="0"/>
              <a:t>! » </a:t>
            </a:r>
            <a:r>
              <a:rPr lang="fr-FR" sz="1200" b="1" dirty="0" err="1" smtClean="0"/>
              <a:t>she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yelled</a:t>
            </a:r>
            <a:endParaRPr lang="fr-FR" sz="1200" b="1" dirty="0" smtClean="0"/>
          </a:p>
          <a:p>
            <a:pPr>
              <a:buFontTx/>
              <a:buChar char="-"/>
            </a:pPr>
            <a:endParaRPr lang="fr-FR" sz="1200" b="1" dirty="0" smtClean="0"/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1200" b="1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Action ou séries d’action terminées et datées :</a:t>
            </a:r>
          </a:p>
          <a:p>
            <a:pPr>
              <a:spcBef>
                <a:spcPct val="0"/>
              </a:spcBef>
            </a:pPr>
            <a:r>
              <a:rPr lang="fr-FR" sz="1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L’action est </a:t>
            </a:r>
            <a:r>
              <a:rPr lang="fr-FR" sz="1200" b="1" u="sng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terminée</a:t>
            </a:r>
            <a:r>
              <a:rPr lang="fr-FR" sz="1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fr-FR" sz="1200" b="1" u="sng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datée</a:t>
            </a:r>
            <a:r>
              <a:rPr lang="fr-FR" sz="1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fr-FR" sz="1200" b="1" u="sng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sans résultat sur le présent</a:t>
            </a:r>
            <a:r>
              <a:rPr lang="fr-FR" sz="1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contrairement au </a:t>
            </a:r>
            <a:r>
              <a:rPr lang="fr-FR" sz="12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present</a:t>
            </a:r>
            <a:r>
              <a:rPr lang="fr-FR" sz="1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2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perfect</a:t>
            </a:r>
            <a:r>
              <a:rPr lang="fr-FR" sz="1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 Les phrases sont accompagnées d’un complément de temps : </a:t>
            </a:r>
            <a:r>
              <a:rPr lang="fr-FR" sz="12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yesterday</a:t>
            </a:r>
            <a:r>
              <a:rPr lang="fr-FR" sz="1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the </a:t>
            </a:r>
            <a:r>
              <a:rPr lang="fr-FR" sz="12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day</a:t>
            </a:r>
            <a:r>
              <a:rPr lang="fr-FR" sz="1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2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before</a:t>
            </a:r>
            <a:r>
              <a:rPr lang="fr-FR" sz="1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2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yesterday</a:t>
            </a:r>
            <a:r>
              <a:rPr lang="fr-FR" sz="1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last </a:t>
            </a:r>
            <a:r>
              <a:rPr lang="fr-FR" sz="12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week</a:t>
            </a:r>
            <a:r>
              <a:rPr lang="fr-FR" sz="1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3 </a:t>
            </a:r>
            <a:r>
              <a:rPr lang="fr-FR" sz="12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days</a:t>
            </a:r>
            <a:r>
              <a:rPr lang="fr-FR" sz="1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200" b="1" u="sng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AGO</a:t>
            </a:r>
            <a:r>
              <a:rPr lang="fr-FR" sz="1200" b="1" u="sng" dirty="0" smtClean="0">
                <a:ln w="6350">
                  <a:noFill/>
                </a:ln>
                <a:solidFill>
                  <a:schemeClr val="bg1"/>
                </a:solidFill>
              </a:rPr>
              <a:t> </a:t>
            </a:r>
            <a:r>
              <a:rPr lang="fr-FR" sz="1200" b="1" i="1" dirty="0" smtClean="0">
                <a:ln w="6350">
                  <a:noFill/>
                </a:ln>
                <a:solidFill>
                  <a:schemeClr val="bg1"/>
                </a:solidFill>
              </a:rPr>
              <a:t>(il y a 3 jours)</a:t>
            </a:r>
          </a:p>
          <a:p>
            <a:pPr>
              <a:spcBef>
                <a:spcPct val="0"/>
              </a:spcBef>
            </a:pPr>
            <a:r>
              <a:rPr lang="fr-FR" sz="1200" b="1" dirty="0" smtClean="0">
                <a:ln w="6350">
                  <a:noFill/>
                </a:ln>
              </a:rPr>
              <a:t>- </a:t>
            </a:r>
            <a:r>
              <a:rPr lang="fr-FR" sz="1200" b="1" dirty="0" err="1" smtClean="0">
                <a:ln w="6350">
                  <a:noFill/>
                </a:ln>
              </a:rPr>
              <a:t>She</a:t>
            </a:r>
            <a:r>
              <a:rPr lang="fr-FR" sz="1200" b="1" dirty="0" smtClean="0">
                <a:ln w="6350">
                  <a:noFill/>
                </a:ln>
              </a:rPr>
              <a:t> came home, </a:t>
            </a:r>
            <a:r>
              <a:rPr lang="fr-FR" sz="1200" b="1" dirty="0" err="1" smtClean="0">
                <a:ln w="6350">
                  <a:noFill/>
                </a:ln>
              </a:rPr>
              <a:t>opened</a:t>
            </a:r>
            <a:r>
              <a:rPr lang="fr-FR" sz="1200" b="1" dirty="0" smtClean="0">
                <a:ln w="6350">
                  <a:noFill/>
                </a:ln>
              </a:rPr>
              <a:t> the </a:t>
            </a:r>
            <a:r>
              <a:rPr lang="fr-FR" sz="1200" b="1" dirty="0" err="1" smtClean="0">
                <a:ln w="6350">
                  <a:noFill/>
                </a:ln>
              </a:rPr>
              <a:t>door</a:t>
            </a:r>
            <a:r>
              <a:rPr lang="fr-FR" sz="1200" b="1" dirty="0" smtClean="0">
                <a:ln w="6350">
                  <a:noFill/>
                </a:ln>
              </a:rPr>
              <a:t>, </a:t>
            </a:r>
            <a:r>
              <a:rPr lang="fr-FR" sz="1200" b="1" dirty="0" err="1" smtClean="0">
                <a:ln w="6350">
                  <a:noFill/>
                </a:ln>
              </a:rPr>
              <a:t>sat</a:t>
            </a:r>
            <a:r>
              <a:rPr lang="fr-FR" sz="1200" b="1" dirty="0" smtClean="0">
                <a:ln w="6350">
                  <a:noFill/>
                </a:ln>
              </a:rPr>
              <a:t> on the chair and </a:t>
            </a:r>
            <a:r>
              <a:rPr lang="fr-FR" sz="1200" b="1" dirty="0" err="1" smtClean="0">
                <a:ln w="6350">
                  <a:noFill/>
                </a:ln>
              </a:rPr>
              <a:t>drank</a:t>
            </a:r>
            <a:r>
              <a:rPr lang="fr-FR" sz="1200" b="1" dirty="0" smtClean="0">
                <a:ln w="6350">
                  <a:noFill/>
                </a:ln>
              </a:rPr>
              <a:t> </a:t>
            </a:r>
            <a:r>
              <a:rPr lang="fr-FR" sz="1200" b="1" dirty="0" err="1" smtClean="0">
                <a:ln w="6350">
                  <a:noFill/>
                </a:ln>
              </a:rPr>
              <a:t>milk</a:t>
            </a:r>
            <a:r>
              <a:rPr lang="fr-FR" sz="1200" b="1" dirty="0" smtClean="0">
                <a:ln w="6350">
                  <a:noFill/>
                </a:ln>
              </a:rPr>
              <a:t>.</a:t>
            </a:r>
          </a:p>
          <a:p>
            <a:pPr>
              <a:spcBef>
                <a:spcPct val="0"/>
              </a:spcBef>
            </a:pPr>
            <a:r>
              <a:rPr lang="fr-FR" sz="1200" b="1" dirty="0" smtClean="0">
                <a:ln w="6350">
                  <a:noFill/>
                </a:ln>
                <a:solidFill>
                  <a:schemeClr val="bg1"/>
                </a:solidFill>
              </a:rPr>
              <a:t>Comparer : </a:t>
            </a:r>
            <a:r>
              <a:rPr lang="fr-FR" sz="1200" b="1" dirty="0" err="1" smtClean="0">
                <a:ln w="6350">
                  <a:noFill/>
                </a:ln>
              </a:rPr>
              <a:t>I’ve</a:t>
            </a:r>
            <a:r>
              <a:rPr lang="fr-FR" sz="1200" b="1" dirty="0" smtClean="0">
                <a:ln w="6350">
                  <a:noFill/>
                </a:ln>
              </a:rPr>
              <a:t> </a:t>
            </a:r>
            <a:r>
              <a:rPr lang="fr-FR" sz="1200" b="1" dirty="0" err="1" smtClean="0">
                <a:ln w="6350">
                  <a:noFill/>
                </a:ln>
              </a:rPr>
              <a:t>seen</a:t>
            </a:r>
            <a:r>
              <a:rPr lang="fr-FR" sz="1200" b="1" dirty="0" smtClean="0">
                <a:ln w="6350">
                  <a:noFill/>
                </a:ln>
              </a:rPr>
              <a:t> </a:t>
            </a:r>
            <a:r>
              <a:rPr lang="fr-FR" sz="1200" b="1" dirty="0" err="1" smtClean="0">
                <a:ln w="6350">
                  <a:noFill/>
                </a:ln>
              </a:rPr>
              <a:t>this</a:t>
            </a:r>
            <a:r>
              <a:rPr lang="fr-FR" sz="1200" b="1" dirty="0" smtClean="0">
                <a:ln w="6350">
                  <a:noFill/>
                </a:ln>
              </a:rPr>
              <a:t> man </a:t>
            </a:r>
            <a:r>
              <a:rPr lang="fr-FR" sz="1200" b="1" dirty="0" err="1" smtClean="0">
                <a:ln w="6350">
                  <a:noFill/>
                </a:ln>
              </a:rPr>
              <a:t>before</a:t>
            </a:r>
            <a:r>
              <a:rPr lang="fr-FR" sz="1200" b="1" dirty="0" smtClean="0">
                <a:ln w="6350">
                  <a:noFill/>
                </a:ln>
              </a:rPr>
              <a:t> </a:t>
            </a:r>
            <a:r>
              <a:rPr lang="fr-FR" sz="1200" b="1" i="1" dirty="0" smtClean="0">
                <a:ln w="6350">
                  <a:noFill/>
                </a:ln>
                <a:solidFill>
                  <a:schemeClr val="bg1"/>
                </a:solidFill>
              </a:rPr>
              <a:t>: j’ai déjà vu cet homme. (</a:t>
            </a:r>
            <a:r>
              <a:rPr lang="fr-FR" sz="1200" b="1" i="1" dirty="0" err="1" smtClean="0">
                <a:ln w="6350">
                  <a:noFill/>
                </a:ln>
                <a:solidFill>
                  <a:schemeClr val="bg1"/>
                </a:solidFill>
              </a:rPr>
              <a:t>pres.perfect</a:t>
            </a:r>
            <a:r>
              <a:rPr lang="fr-FR" sz="1200" b="1" i="1" dirty="0" smtClean="0">
                <a:ln w="6350">
                  <a:noFill/>
                </a:ln>
                <a:solidFill>
                  <a:schemeClr val="bg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fr-FR" sz="1200" b="1" dirty="0" smtClean="0">
                <a:ln w="6350">
                  <a:noFill/>
                </a:ln>
                <a:solidFill>
                  <a:schemeClr val="bg1"/>
                </a:solidFill>
              </a:rPr>
              <a:t>                   </a:t>
            </a:r>
            <a:r>
              <a:rPr lang="fr-FR" sz="1200" b="1" dirty="0" smtClean="0">
                <a:ln w="6350">
                  <a:noFill/>
                </a:ln>
              </a:rPr>
              <a:t>I </a:t>
            </a:r>
            <a:r>
              <a:rPr lang="fr-FR" sz="1200" b="1" dirty="0" err="1" smtClean="0">
                <a:ln w="6350">
                  <a:noFill/>
                </a:ln>
              </a:rPr>
              <a:t>saw</a:t>
            </a:r>
            <a:r>
              <a:rPr lang="fr-FR" sz="1200" b="1" dirty="0" smtClean="0">
                <a:ln w="6350">
                  <a:noFill/>
                </a:ln>
              </a:rPr>
              <a:t> </a:t>
            </a:r>
            <a:r>
              <a:rPr lang="fr-FR" sz="1200" b="1" dirty="0" err="1" smtClean="0">
                <a:ln w="6350">
                  <a:noFill/>
                </a:ln>
              </a:rPr>
              <a:t>this</a:t>
            </a:r>
            <a:r>
              <a:rPr lang="fr-FR" sz="1200" b="1" dirty="0" smtClean="0">
                <a:ln w="6350">
                  <a:noFill/>
                </a:ln>
              </a:rPr>
              <a:t> man </a:t>
            </a:r>
            <a:r>
              <a:rPr lang="fr-FR" sz="1200" b="1" dirty="0" err="1" smtClean="0">
                <a:ln w="6350">
                  <a:noFill/>
                </a:ln>
              </a:rPr>
              <a:t>at</a:t>
            </a:r>
            <a:r>
              <a:rPr lang="fr-FR" sz="1200" b="1" dirty="0" smtClean="0">
                <a:ln w="6350">
                  <a:noFill/>
                </a:ln>
              </a:rPr>
              <a:t> the station last </a:t>
            </a:r>
            <a:r>
              <a:rPr lang="fr-FR" sz="1200" b="1" dirty="0" err="1" smtClean="0">
                <a:ln w="6350">
                  <a:noFill/>
                </a:ln>
              </a:rPr>
              <a:t>week</a:t>
            </a:r>
            <a:r>
              <a:rPr lang="fr-FR" sz="1200" b="1" dirty="0" smtClean="0">
                <a:ln w="6350">
                  <a:noFill/>
                </a:ln>
              </a:rPr>
              <a:t> </a:t>
            </a:r>
            <a:r>
              <a:rPr lang="fr-FR" sz="1200" b="1" i="1" dirty="0" smtClean="0">
                <a:ln w="6350">
                  <a:noFill/>
                </a:ln>
                <a:solidFill>
                  <a:schemeClr val="bg1"/>
                </a:solidFill>
              </a:rPr>
              <a:t>: j’ai vu cet homme à la gare la semaine dernière. (simple </a:t>
            </a:r>
            <a:r>
              <a:rPr lang="fr-FR" sz="1200" b="1" i="1" dirty="0" err="1" smtClean="0">
                <a:ln w="6350">
                  <a:noFill/>
                </a:ln>
                <a:solidFill>
                  <a:schemeClr val="bg1"/>
                </a:solidFill>
              </a:rPr>
              <a:t>past</a:t>
            </a:r>
            <a:r>
              <a:rPr lang="fr-FR" sz="1200" b="1" i="1" dirty="0" smtClean="0">
                <a:ln w="6350">
                  <a:noFill/>
                </a:ln>
                <a:solidFill>
                  <a:schemeClr val="bg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endParaRPr lang="fr-FR" sz="1200" b="1" i="1" dirty="0" smtClean="0">
              <a:ln w="6350">
                <a:noFill/>
              </a:ln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fr-FR" sz="1200" b="1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- WH- QUESTIONS:</a:t>
            </a:r>
          </a:p>
          <a:p>
            <a:pPr>
              <a:spcBef>
                <a:spcPct val="0"/>
              </a:spcBef>
            </a:pPr>
            <a:r>
              <a:rPr lang="fr-FR" sz="1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Pour toute question exigeant une précision sur un évènement passé, questions en WH- : </a:t>
            </a:r>
            <a:r>
              <a:rPr lang="fr-FR" sz="12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When</a:t>
            </a:r>
            <a:r>
              <a:rPr lang="fr-FR" sz="1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fr-FR" sz="12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Where</a:t>
            </a:r>
            <a:r>
              <a:rPr lang="fr-FR" sz="1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fr-FR" sz="1200" b="1" dirty="0" err="1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Why</a:t>
            </a:r>
            <a:r>
              <a:rPr lang="fr-FR" sz="1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How ….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I have </a:t>
            </a:r>
            <a:r>
              <a:rPr lang="fr-FR" sz="1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already</a:t>
            </a: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been to </a:t>
            </a:r>
            <a:r>
              <a:rPr lang="fr-FR" sz="1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Mauritius</a:t>
            </a: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Oh </a:t>
            </a:r>
            <a:r>
              <a:rPr lang="fr-FR" sz="1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great</a:t>
            </a: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WHEN </a:t>
            </a:r>
            <a:r>
              <a:rPr lang="fr-FR" sz="1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did</a:t>
            </a: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you</a:t>
            </a: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go?</a:t>
            </a:r>
          </a:p>
          <a:p>
            <a:pPr>
              <a:spcBef>
                <a:spcPct val="0"/>
              </a:spcBef>
            </a:pP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-I </a:t>
            </a:r>
            <a:r>
              <a:rPr lang="fr-FR" sz="1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went</a:t>
            </a: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there</a:t>
            </a: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last </a:t>
            </a:r>
            <a:r>
              <a:rPr lang="fr-FR" sz="1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year</a:t>
            </a: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>
              <a:spcBef>
                <a:spcPct val="0"/>
              </a:spcBef>
            </a:pPr>
            <a:endParaRPr lang="fr-FR" sz="1200" b="1" dirty="0" smtClean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1200" b="1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USED TO : </a:t>
            </a:r>
          </a:p>
          <a:p>
            <a:pPr>
              <a:spcBef>
                <a:spcPct val="0"/>
              </a:spcBef>
            </a:pPr>
            <a:r>
              <a:rPr lang="fr-FR" sz="1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Avec USED TO, on marque l’opposition entre quelque chose qui était vrai autrefois et ne l’est plus aujourd’hui.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fr-FR" sz="1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used</a:t>
            </a: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to </a:t>
            </a:r>
            <a:r>
              <a:rPr lang="fr-FR" sz="1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wet</a:t>
            </a: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my</a:t>
            </a: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sheets</a:t>
            </a: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and </a:t>
            </a:r>
            <a:r>
              <a:rPr lang="fr-FR" sz="1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suck</a:t>
            </a: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my</a:t>
            </a: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thumb</a:t>
            </a: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fr-FR" sz="1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I’m</a:t>
            </a: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glad</a:t>
            </a: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that</a:t>
            </a: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don’t</a:t>
            </a: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anymore</a:t>
            </a:r>
            <a:r>
              <a:rPr lang="fr-FR" sz="1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1200" b="1" i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(Autrefois, je faisais pipi au lit et je suçais mon pouce. Ce n’est plus le cas heureusement!)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fr-FR" sz="1200" b="1" i="1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2400" b="1" dirty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L’IRREEL DU PASSE</a:t>
            </a:r>
            <a:r>
              <a:rPr lang="fr-FR" sz="2400" b="1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pPr>
              <a:spcBef>
                <a:spcPct val="0"/>
              </a:spcBef>
            </a:pPr>
            <a:r>
              <a:rPr lang="fr-FR" sz="2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Dans les subordonnées introduites par IF/ IF ONLY/ I WISH</a:t>
            </a:r>
          </a:p>
          <a:p>
            <a:pPr>
              <a:spcBef>
                <a:spcPct val="0"/>
              </a:spcBef>
            </a:pPr>
            <a:r>
              <a:rPr lang="fr-FR" sz="24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Le passé ne correspond pas à un évènement passé, mais à un souhait, une condition, une hypothèse irréalisable ou pas.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If I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were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a girl, I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think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I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would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unederstand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wish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I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had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a million euros to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say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goodbye</a:t>
            </a:r>
            <a:r>
              <a:rPr lang="fr-FR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to </a:t>
            </a:r>
            <a:r>
              <a:rPr lang="fr-FR" sz="24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school</a:t>
            </a:r>
            <a:r>
              <a:rPr lang="fr-FR" sz="24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fr-FR" sz="2400" b="1" dirty="0" smtClean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fr-FR" sz="2400" b="1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312368"/>
          </a:xfrm>
        </p:spPr>
        <p:txBody>
          <a:bodyPr>
            <a:normAutofit/>
          </a:bodyPr>
          <a:lstStyle/>
          <a:p>
            <a:r>
              <a:rPr lang="fr-FR" u="sng" dirty="0" smtClean="0"/>
              <a:t>Temps équivalents français</a:t>
            </a:r>
            <a:br>
              <a:rPr lang="fr-FR" u="sng" dirty="0" smtClean="0"/>
            </a:br>
            <a:r>
              <a:rPr lang="fr-FR" dirty="0" smtClean="0"/>
              <a:t>      </a:t>
            </a:r>
            <a:r>
              <a:rPr lang="fr-FR" sz="3200" b="0" dirty="0" smtClean="0"/>
              <a:t>- le passé simple    </a:t>
            </a:r>
            <a:br>
              <a:rPr lang="fr-FR" sz="3200" b="0" dirty="0" smtClean="0"/>
            </a:br>
            <a:r>
              <a:rPr lang="fr-FR" sz="3200" b="0" dirty="0" smtClean="0"/>
              <a:t>            - le passé composé</a:t>
            </a:r>
            <a:br>
              <a:rPr lang="fr-FR" sz="3200" b="0" dirty="0" smtClean="0"/>
            </a:br>
            <a:r>
              <a:rPr lang="fr-FR" sz="3200" b="0" dirty="0" smtClean="0"/>
              <a:t>- l’imparfait </a:t>
            </a:r>
            <a:endParaRPr lang="fr-FR" sz="3200" b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7092280" cy="1143000"/>
          </a:xfrm>
        </p:spPr>
        <p:txBody>
          <a:bodyPr>
            <a:normAutofit fontScale="90000"/>
          </a:bodyPr>
          <a:lstStyle/>
          <a:p>
            <a:r>
              <a:rPr lang="fr-FR" sz="1600" dirty="0" smtClean="0"/>
              <a:t>    I</a:t>
            </a:r>
            <a:r>
              <a:rPr lang="fr-FR" sz="1600" dirty="0" smtClean="0"/>
              <a:t>. Conjuguer à la personne qui convient, aux formes qui conviennent.</a:t>
            </a:r>
            <a:br>
              <a:rPr lang="fr-FR" sz="1600" dirty="0" smtClean="0"/>
            </a:br>
            <a:r>
              <a:rPr lang="fr-FR" sz="1600" dirty="0" smtClean="0"/>
              <a:t>  II</a:t>
            </a:r>
            <a:r>
              <a:rPr lang="fr-FR" sz="1600" dirty="0" smtClean="0"/>
              <a:t>. Exercice. Traduire les phrases suivantes après avoir déterminé </a:t>
            </a:r>
            <a:r>
              <a:rPr lang="fr-FR" sz="1600" dirty="0" smtClean="0"/>
              <a:t>la</a:t>
            </a:r>
            <a:br>
              <a:rPr lang="fr-FR" sz="1600" dirty="0" smtClean="0"/>
            </a:br>
            <a:r>
              <a:rPr lang="fr-FR" sz="1600" dirty="0" smtClean="0"/>
              <a:t>VALEUR </a:t>
            </a:r>
            <a:r>
              <a:rPr lang="fr-FR" sz="1600" dirty="0" smtClean="0"/>
              <a:t>du </a:t>
            </a:r>
            <a:r>
              <a:rPr lang="fr-FR" sz="1600" dirty="0" smtClean="0"/>
              <a:t>prétérit simple. </a:t>
            </a:r>
            <a:r>
              <a:rPr lang="fr-FR" sz="1600" dirty="0" smtClean="0"/>
              <a:t>Trouver </a:t>
            </a:r>
            <a:r>
              <a:rPr lang="fr-FR" sz="1600" dirty="0" smtClean="0"/>
              <a:t>le/les intrus</a:t>
            </a:r>
            <a:r>
              <a:rPr lang="fr-FR" sz="1600" dirty="0" smtClean="0"/>
              <a:t>.</a:t>
            </a:r>
            <a:endParaRPr lang="fr-FR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16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</a:t>
            </a:r>
            <a:r>
              <a:rPr lang="fr-FR" sz="16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  <a:p>
            <a:pPr>
              <a:buNone/>
            </a:pP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a. SPEAK</a:t>
            </a: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fr-FR" sz="1400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aff</a:t>
            </a: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. </a:t>
            </a:r>
            <a:r>
              <a:rPr lang="fr-FR" sz="1400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form</a:t>
            </a: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/ 3rd pers. </a:t>
            </a:r>
            <a:r>
              <a:rPr lang="fr-FR" sz="1400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Sing</a:t>
            </a:r>
            <a:endParaRPr lang="fr-FR" sz="14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b. BE, </a:t>
            </a:r>
            <a:r>
              <a:rPr lang="fr-FR" sz="1400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interr</a:t>
            </a: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. </a:t>
            </a:r>
            <a:r>
              <a:rPr lang="fr-FR" sz="1400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form</a:t>
            </a: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/ 2nd pers. </a:t>
            </a:r>
            <a:r>
              <a:rPr lang="fr-FR" sz="1400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Sing</a:t>
            </a:r>
            <a:endParaRPr lang="fr-FR" sz="14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c. ASK, </a:t>
            </a:r>
            <a:r>
              <a:rPr lang="fr-FR" sz="1400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neg</a:t>
            </a: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. </a:t>
            </a:r>
            <a:r>
              <a:rPr lang="fr-FR" sz="1400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form</a:t>
            </a: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/ 3rd pers. </a:t>
            </a:r>
            <a:r>
              <a:rPr lang="fr-FR" sz="1400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sing</a:t>
            </a: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.     </a:t>
            </a:r>
          </a:p>
          <a:p>
            <a:pPr>
              <a:buNone/>
            </a:pP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d. TRY, </a:t>
            </a:r>
            <a:r>
              <a:rPr lang="fr-FR" sz="1400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aff</a:t>
            </a: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. </a:t>
            </a:r>
            <a:r>
              <a:rPr lang="fr-FR" sz="1400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form</a:t>
            </a: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/ 1st pers </a:t>
            </a:r>
            <a:r>
              <a:rPr lang="fr-FR" sz="1400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sing</a:t>
            </a: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  <a:p>
            <a:pPr>
              <a:buNone/>
            </a:pP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e. DO, </a:t>
            </a:r>
            <a:r>
              <a:rPr lang="fr-FR" sz="1400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interr</a:t>
            </a: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. </a:t>
            </a:r>
            <a:r>
              <a:rPr lang="fr-FR" sz="1400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form</a:t>
            </a: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/ 2nd pers. </a:t>
            </a:r>
            <a:r>
              <a:rPr lang="fr-FR" sz="1400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plur</a:t>
            </a: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  <a:p>
            <a:pPr>
              <a:buNone/>
            </a:pPr>
            <a:endParaRPr lang="fr-FR" sz="14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II. </a:t>
            </a:r>
          </a:p>
          <a:p>
            <a:pPr>
              <a:buNone/>
            </a:pP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a. Il y avait une boutique ici avant.</a:t>
            </a:r>
          </a:p>
          <a:p>
            <a:pPr>
              <a:buNone/>
            </a:pP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b. Quand êtes-vous rentrés de vacances?</a:t>
            </a:r>
          </a:p>
          <a:p>
            <a:pPr>
              <a:buNone/>
            </a:pP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c. Frankenstein vit l’immense colline et sauta dans le vide. </a:t>
            </a:r>
          </a:p>
          <a:p>
            <a:pPr>
              <a:buNone/>
            </a:pP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d. Elle a vécu dans ce quartier de 2005 à 2015.</a:t>
            </a:r>
          </a:p>
          <a:p>
            <a:pPr>
              <a:buNone/>
            </a:pP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e. Je n’ai jamais pris l’avion sans mes parents.</a:t>
            </a:r>
          </a:p>
          <a:p>
            <a:pPr>
              <a:buNone/>
            </a:pP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f. Si tu savais comme je t’aimais, tu ne dirais pas ça.</a:t>
            </a:r>
          </a:p>
          <a:p>
            <a:pPr>
              <a:buNone/>
            </a:pP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g. Je l’ai vu la semaine dernière. </a:t>
            </a:r>
          </a:p>
          <a:p>
            <a:pPr>
              <a:buNone/>
            </a:pP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h. Que faisiez-vous hier à 8 heures précises?</a:t>
            </a:r>
          </a:p>
          <a:p>
            <a:pPr>
              <a:buNone/>
            </a:pPr>
            <a:r>
              <a:rPr lang="fr-FR" sz="1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i. On s’est rencontrés il y a une semaine. On sort ensemble depuis.</a:t>
            </a:r>
            <a:endParaRPr lang="fr-FR" sz="14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fr-FR" sz="14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136</TotalTime>
  <Words>797</Words>
  <Application>Microsoft Office PowerPoint</Application>
  <PresentationFormat>Affichage à l'écran (4:3)</PresentationFormat>
  <Paragraphs>227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Apex</vt:lpstr>
      <vt:lpstr>THE SIMPLE PAST/PRETERIT SIMPLE</vt:lpstr>
      <vt:lpstr>THE SIMPLE PAST/PRETERIT SIMPLE</vt:lpstr>
      <vt:lpstr>- Temps de la narration:</vt:lpstr>
      <vt:lpstr>Diapositive 4</vt:lpstr>
      <vt:lpstr>Diapositive 5</vt:lpstr>
      <vt:lpstr>Diapositive 6</vt:lpstr>
      <vt:lpstr>Diapositive 7</vt:lpstr>
      <vt:lpstr>Temps équivalents français       - le passé simple                 - le passé composé - l’imparfait </vt:lpstr>
      <vt:lpstr>    I. Conjuguer à la personne qui convient, aux formes qui conviennent.   II. Exercice. Traduire les phrases suivantes après avoir déterminé la VALEUR du prétérit simple. Trouver le/les intrus.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SIMPLE PAST</dc:title>
  <dc:creator>LE MAIRE</dc:creator>
  <cp:lastModifiedBy>LE MAIRE</cp:lastModifiedBy>
  <cp:revision>15</cp:revision>
  <dcterms:created xsi:type="dcterms:W3CDTF">2013-08-24T08:42:53Z</dcterms:created>
  <dcterms:modified xsi:type="dcterms:W3CDTF">2015-08-20T08:26:26Z</dcterms:modified>
</cp:coreProperties>
</file>