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Image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Image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0040" cy="675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Image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Image 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0040" cy="675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9" name="Image 1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Image 1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0040" cy="675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6" name="Image 1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7" name="Image 1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0040" cy="675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0040" cy="675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83" name="Image 1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4" name="Image 1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6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87440" cy="68547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87440" cy="685476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87440" cy="685476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87440" cy="6854760"/>
          </a:xfrm>
          <a:prstGeom prst="rect">
            <a:avLst/>
          </a:prstGeom>
          <a:ln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87440" cy="6854760"/>
          </a:xfrm>
          <a:prstGeom prst="rect">
            <a:avLst/>
          </a:prstGeom>
          <a:ln>
            <a:noFill/>
          </a:ln>
        </p:spPr>
      </p:pic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04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" y="147600"/>
            <a:ext cx="11807640" cy="6710040"/>
          </a:xfrm>
          <a:prstGeom prst="rect">
            <a:avLst/>
          </a:prstGeom>
          <a:ln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0" y="4758840"/>
            <a:ext cx="10063800" cy="116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fr-FR" sz="9600" b="1">
                <a:solidFill>
                  <a:srgbClr val="FFFFFF"/>
                </a:solidFill>
                <a:latin typeface="Bradley Hand ITC"/>
                <a:ea typeface="DejaVu Sans"/>
              </a:rPr>
              <a:t>FLEXIBLE TIME 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760" y="1143000"/>
            <a:ext cx="9432360" cy="485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685800" y="609480"/>
            <a:ext cx="10124640" cy="89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>
                <a:solidFill>
                  <a:srgbClr val="FFFFFF"/>
                </a:solidFill>
                <a:latin typeface="Bradley Hand ITC"/>
                <a:ea typeface="DejaVu Sans"/>
              </a:rPr>
              <a:t>What is flextiming ?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452520" y="2500200"/>
            <a:ext cx="11429640" cy="3016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dirty="0" err="1">
                <a:solidFill>
                  <a:srgbClr val="FFFFFF"/>
                </a:solidFill>
                <a:latin typeface="Arial"/>
                <a:ea typeface="DejaVu Sans"/>
              </a:rPr>
              <a:t>Flexitime</a:t>
            </a:r>
            <a:r>
              <a:rPr lang="fr-FR" sz="2400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Arial"/>
                <a:ea typeface="DejaVu Sans"/>
              </a:rPr>
              <a:t>is</a:t>
            </a:r>
            <a:r>
              <a:rPr lang="fr-FR" sz="2400" dirty="0">
                <a:solidFill>
                  <a:srgbClr val="FFFFFF"/>
                </a:solidFill>
                <a:latin typeface="Arial"/>
                <a:ea typeface="DejaVu Sans"/>
              </a:rPr>
              <a:t> an arrangement </a:t>
            </a:r>
            <a:r>
              <a:rPr lang="fr-FR" sz="2400" dirty="0" err="1">
                <a:solidFill>
                  <a:srgbClr val="FFFFFF"/>
                </a:solidFill>
                <a:latin typeface="Arial"/>
                <a:ea typeface="DejaVu Sans"/>
              </a:rPr>
              <a:t>where</a:t>
            </a:r>
            <a:r>
              <a:rPr lang="fr-FR" sz="2400" dirty="0">
                <a:solidFill>
                  <a:srgbClr val="FFFFFF"/>
                </a:solidFill>
                <a:latin typeface="Arial"/>
                <a:ea typeface="DejaVu Sans"/>
              </a:rPr>
              <a:t> an organisation </a:t>
            </a:r>
            <a:r>
              <a:rPr lang="fr-FR" sz="2400" dirty="0" err="1">
                <a:solidFill>
                  <a:srgbClr val="FFFFFF"/>
                </a:solidFill>
                <a:latin typeface="Arial"/>
                <a:ea typeface="DejaVu Sans"/>
              </a:rPr>
              <a:t>gives</a:t>
            </a:r>
            <a:r>
              <a:rPr lang="fr-FR" sz="2400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Arial"/>
                <a:ea typeface="DejaVu Sans"/>
              </a:rPr>
              <a:t>its</a:t>
            </a:r>
            <a:r>
              <a:rPr lang="fr-FR" sz="2400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Arial"/>
                <a:ea typeface="DejaVu Sans"/>
              </a:rPr>
              <a:t>employees</a:t>
            </a:r>
            <a:r>
              <a:rPr lang="fr-FR" sz="2400" dirty="0">
                <a:solidFill>
                  <a:srgbClr val="FFFFFF"/>
                </a:solidFill>
                <a:latin typeface="Arial"/>
                <a:ea typeface="DejaVu Sans"/>
              </a:rPr>
              <a:t> the </a:t>
            </a:r>
            <a:r>
              <a:rPr lang="fr-FR" sz="2400" dirty="0" err="1">
                <a:solidFill>
                  <a:srgbClr val="FFFFFF"/>
                </a:solidFill>
                <a:latin typeface="Arial"/>
                <a:ea typeface="DejaVu Sans"/>
              </a:rPr>
              <a:t>opportunity</a:t>
            </a:r>
            <a:r>
              <a:rPr lang="fr-FR" sz="2400" dirty="0">
                <a:solidFill>
                  <a:srgbClr val="FFFFFF"/>
                </a:solidFill>
                <a:latin typeface="Arial"/>
                <a:ea typeface="DejaVu Sans"/>
              </a:rPr>
              <a:t> of a flexible </a:t>
            </a:r>
            <a:r>
              <a:rPr lang="fr-FR" sz="2400" dirty="0" err="1">
                <a:solidFill>
                  <a:srgbClr val="FFFFFF"/>
                </a:solidFill>
                <a:latin typeface="Arial"/>
                <a:ea typeface="DejaVu Sans"/>
              </a:rPr>
              <a:t>working</a:t>
            </a:r>
            <a:r>
              <a:rPr lang="fr-FR" sz="2400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Arial"/>
                <a:ea typeface="DejaVu Sans"/>
              </a:rPr>
              <a:t>hours</a:t>
            </a:r>
            <a:r>
              <a:rPr lang="fr-FR" sz="2400" dirty="0">
                <a:solidFill>
                  <a:srgbClr val="FFFFFF"/>
                </a:solidFill>
                <a:latin typeface="Arial"/>
                <a:ea typeface="DejaVu Sans"/>
              </a:rPr>
              <a:t> arrangement and flexible locations.</a:t>
            </a:r>
          </a:p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FFFFFF"/>
                </a:solidFill>
              </a:rPr>
              <a:t>Staff </a:t>
            </a:r>
            <a:r>
              <a:rPr lang="fr-FR" sz="2400" dirty="0" err="1">
                <a:solidFill>
                  <a:srgbClr val="FFFFFF"/>
                </a:solidFill>
              </a:rPr>
              <a:t>can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choose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when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they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work</a:t>
            </a:r>
            <a:r>
              <a:rPr lang="fr-FR" sz="2400" dirty="0">
                <a:solidFill>
                  <a:srgbClr val="FFFFFF"/>
                </a:solidFill>
              </a:rPr>
              <a:t>, on condition </a:t>
            </a:r>
            <a:r>
              <a:rPr lang="fr-FR" sz="2400" dirty="0" err="1">
                <a:solidFill>
                  <a:srgbClr val="FFFFFF"/>
                </a:solidFill>
              </a:rPr>
              <a:t>that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they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achieve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their</a:t>
            </a:r>
            <a:r>
              <a:rPr lang="fr-FR" sz="2400" dirty="0">
                <a:solidFill>
                  <a:srgbClr val="FFFFFF"/>
                </a:solidFill>
              </a:rPr>
              <a:t> total </a:t>
            </a:r>
            <a:r>
              <a:rPr lang="fr-FR" sz="2400" dirty="0" err="1">
                <a:solidFill>
                  <a:srgbClr val="FFFFFF"/>
                </a:solidFill>
              </a:rPr>
              <a:t>daily</a:t>
            </a:r>
            <a:r>
              <a:rPr lang="fr-FR" sz="2400" dirty="0">
                <a:solidFill>
                  <a:srgbClr val="FFFFFF"/>
                </a:solidFill>
              </a:rPr>
              <a:t>, </a:t>
            </a:r>
            <a:r>
              <a:rPr lang="fr-FR" sz="2400" dirty="0" err="1">
                <a:solidFill>
                  <a:srgbClr val="FFFFFF"/>
                </a:solidFill>
              </a:rPr>
              <a:t>weekly</a:t>
            </a:r>
            <a:r>
              <a:rPr lang="fr-FR" sz="2400" dirty="0">
                <a:solidFill>
                  <a:srgbClr val="FFFFFF"/>
                </a:solidFill>
              </a:rPr>
              <a:t> or </a:t>
            </a:r>
            <a:r>
              <a:rPr lang="fr-FR" sz="2400" dirty="0" err="1">
                <a:solidFill>
                  <a:srgbClr val="FFFFFF"/>
                </a:solidFill>
              </a:rPr>
              <a:t>monthly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hours</a:t>
            </a:r>
            <a:r>
              <a:rPr lang="fr-FR" sz="2400" dirty="0">
                <a:solidFill>
                  <a:srgbClr val="FFFFFF"/>
                </a:solidFill>
              </a:rPr>
              <a:t>.</a:t>
            </a:r>
          </a:p>
          <a:p>
            <a:pPr lvl="0"/>
            <a:r>
              <a:rPr lang="en-US" sz="2400" b="1" u="sng" dirty="0">
                <a:solidFill>
                  <a:srgbClr val="FFFFFF"/>
                </a:solidFill>
                <a:latin typeface="Calibri"/>
              </a:rPr>
              <a:t>Main Advantages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 : More time with family, full-time salary as long as the task is completed, less stress because of fixed working hours.</a:t>
            </a:r>
          </a:p>
          <a:p>
            <a:pPr lvl="0"/>
            <a:r>
              <a:rPr lang="en-US" sz="2400" b="1" u="sng" dirty="0">
                <a:solidFill>
                  <a:srgbClr val="FFFFFF"/>
                </a:solidFill>
                <a:latin typeface="Calibri"/>
              </a:rPr>
              <a:t>Main disadvantages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: Less focus on work, likely to affect efficiency</a:t>
            </a:r>
            <a:endParaRPr lang="fr-FR" sz="24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6840" y="785880"/>
            <a:ext cx="7881120" cy="5071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952640" y="0"/>
            <a:ext cx="6981480" cy="60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1" dirty="0" err="1">
                <a:solidFill>
                  <a:srgbClr val="FFFFFF"/>
                </a:solidFill>
                <a:latin typeface="Bradley Hand ITC"/>
                <a:ea typeface="DejaVu Sans"/>
              </a:rPr>
              <a:t>Working</a:t>
            </a:r>
            <a:r>
              <a:rPr lang="fr-FR" sz="3600" b="1" dirty="0">
                <a:solidFill>
                  <a:srgbClr val="FFFFFF"/>
                </a:solidFill>
                <a:latin typeface="Bradley Hand ITC"/>
                <a:ea typeface="DejaVu Sans"/>
              </a:rPr>
              <a:t> </a:t>
            </a:r>
            <a:r>
              <a:rPr lang="fr-FR" sz="3600" b="1" dirty="0" err="1">
                <a:solidFill>
                  <a:srgbClr val="FFFFFF"/>
                </a:solidFill>
                <a:latin typeface="Bradley Hand ITC"/>
                <a:ea typeface="DejaVu Sans"/>
              </a:rPr>
              <a:t>from</a:t>
            </a:r>
            <a:r>
              <a:rPr lang="fr-FR" sz="3600" b="1" dirty="0">
                <a:solidFill>
                  <a:srgbClr val="FFFFFF"/>
                </a:solidFill>
                <a:latin typeface="Bradley Hand ITC"/>
                <a:ea typeface="DejaVu Sans"/>
              </a:rPr>
              <a:t> home</a:t>
            </a:r>
            <a:endParaRPr dirty="0"/>
          </a:p>
        </p:txBody>
      </p:sp>
      <p:sp>
        <p:nvSpPr>
          <p:cNvPr id="212" name="CustomShape 2"/>
          <p:cNvSpPr/>
          <p:nvPr/>
        </p:nvSpPr>
        <p:spPr>
          <a:xfrm>
            <a:off x="595440" y="751320"/>
            <a:ext cx="11858400" cy="533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u="sng" dirty="0">
                <a:solidFill>
                  <a:srgbClr val="FFFFFF"/>
                </a:solidFill>
                <a:latin typeface="Bradley Hand ITC"/>
                <a:ea typeface="DejaVu Sans"/>
              </a:rPr>
              <a:t>ADVANTAGES FROM WORKING FROM HOME: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-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It’s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nice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to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stay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home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-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Employees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are close to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their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family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and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share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important moments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such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as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mealtimes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-It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allows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employees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to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work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autonomously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and to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be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responsible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-It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is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more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environmentally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friendly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because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employees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don’t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have to commute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-It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offers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more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freedom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: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employees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can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organize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their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own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schedules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-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They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save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costs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on fuel, and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spend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less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time in transports (are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less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stressed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000" b="1" u="sng" dirty="0">
                <a:solidFill>
                  <a:srgbClr val="FFFFFF"/>
                </a:solidFill>
                <a:latin typeface="Bradley Hand ITC"/>
                <a:ea typeface="DejaVu Sans"/>
              </a:rPr>
              <a:t>DISADVANTAGES</a:t>
            </a:r>
            <a:r>
              <a:rPr lang="fr-FR" sz="2000" u="sng" dirty="0">
                <a:solidFill>
                  <a:srgbClr val="FFFFFF"/>
                </a:solidFill>
                <a:latin typeface="Bradley Hand ITC"/>
                <a:ea typeface="DejaVu Sans"/>
              </a:rPr>
              <a:t> </a:t>
            </a:r>
            <a:r>
              <a:rPr lang="fr-FR" sz="2000" b="1" u="sng" dirty="0">
                <a:solidFill>
                  <a:srgbClr val="FFFFFF"/>
                </a:solidFill>
                <a:latin typeface="Bradley Hand ITC"/>
                <a:ea typeface="DejaVu Sans"/>
              </a:rPr>
              <a:t>FROM WORKING HOME: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-It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is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easy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to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get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distracted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by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things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which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are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going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on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around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you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. 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-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Employees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may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feel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lonely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and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need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the contact distance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with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their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colleagues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-Exchange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between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colleagues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is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limited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-It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is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sometimes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difficult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to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find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an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adequate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and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isolated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workspace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-It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is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also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difficult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to set up an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independent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telephone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line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-</a:t>
            </a:r>
            <a:r>
              <a:rPr lang="fr-FR" dirty="0" err="1">
                <a:solidFill>
                  <a:srgbClr val="FFFFFF"/>
                </a:solidFill>
                <a:latin typeface="Arial"/>
                <a:ea typeface="DejaVu Sans"/>
              </a:rPr>
              <a:t>Employees</a:t>
            </a:r>
            <a:r>
              <a:rPr lang="fr-FR" dirty="0">
                <a:solidFill>
                  <a:srgbClr val="FFFFFF"/>
                </a:solidFill>
                <a:latin typeface="Arial"/>
                <a:ea typeface="DejaVu Sans"/>
              </a:rPr>
              <a:t> must have ADSL.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13" name="CustomShape 3"/>
          <p:cNvSpPr/>
          <p:nvPr/>
        </p:nvSpPr>
        <p:spPr>
          <a:xfrm>
            <a:off x="666720" y="5715000"/>
            <a:ext cx="609552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79376" y="332656"/>
            <a:ext cx="10130040" cy="52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</a:rPr>
              <a:t>TO SUM UP …</a:t>
            </a:r>
            <a:endParaRPr sz="3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fr-FR" sz="2400" dirty="0">
              <a:solidFill>
                <a:srgbClr val="FFFFFF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Flexible time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generally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offers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a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better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balance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between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private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life and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professional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and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better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productivity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at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work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,</a:t>
            </a:r>
            <a:endParaRPr dirty="0"/>
          </a:p>
          <a:p>
            <a:pPr>
              <a:lnSpc>
                <a:spcPct val="100000"/>
              </a:lnSpc>
            </a:pPr>
            <a:endParaRPr lang="fr-FR" dirty="0"/>
          </a:p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But …</a:t>
            </a:r>
          </a:p>
          <a:p>
            <a:pPr>
              <a:lnSpc>
                <a:spcPct val="100000"/>
              </a:lnSpc>
            </a:pPr>
            <a:endParaRPr lang="fr-FR" sz="2400" dirty="0">
              <a:solidFill>
                <a:srgbClr val="FFFFFF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Conflicts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between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employees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are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frequent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because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it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is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difficult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for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employers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to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choose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what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employee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they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will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grant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flexitime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to.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Also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flexible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schedules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require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reorganizing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the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working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hours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of all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employees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within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the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company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. This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can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be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time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consuming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. </a:t>
            </a:r>
            <a:endParaRPr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2756880" y="1944000"/>
            <a:ext cx="10130040" cy="2835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3200" dirty="0" err="1">
                <a:solidFill>
                  <a:srgbClr val="000000"/>
                </a:solidFill>
                <a:latin typeface="Calibri"/>
                <a:ea typeface="DejaVu Sans"/>
              </a:rPr>
              <a:t>Nourou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Calibri"/>
                <a:ea typeface="DejaVu Sans"/>
              </a:rPr>
              <a:t>Saindou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DejaVu Sans"/>
              </a:rPr>
              <a:t>Marina Fayol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3200" dirty="0" err="1">
                <a:solidFill>
                  <a:srgbClr val="000000"/>
                </a:solidFill>
                <a:latin typeface="Calibri"/>
                <a:ea typeface="DejaVu Sans"/>
              </a:rPr>
              <a:t>Kenzy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DejaVu Sans"/>
              </a:rPr>
              <a:t> Honorine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DejaVu Sans"/>
              </a:rPr>
              <a:t>Ophélie </a:t>
            </a:r>
            <a:r>
              <a:rPr lang="fr-FR" sz="3200" dirty="0" err="1">
                <a:solidFill>
                  <a:srgbClr val="000000"/>
                </a:solidFill>
                <a:latin typeface="Calibri"/>
                <a:ea typeface="DejaVu Sans"/>
              </a:rPr>
              <a:t>Reboul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DejaVu Sans"/>
              </a:rPr>
              <a:t>Guillaume Aboukir</a:t>
            </a:r>
          </a:p>
          <a:p>
            <a:pPr>
              <a:lnSpc>
                <a:spcPct val="100000"/>
              </a:lnSpc>
            </a:pPr>
            <a:r>
              <a:rPr lang="fr-FR" sz="3200" dirty="0" err="1">
                <a:solidFill>
                  <a:srgbClr val="000000"/>
                </a:solidFill>
                <a:latin typeface="Calibri"/>
                <a:ea typeface="DejaVu Sans"/>
              </a:rPr>
              <a:t>Johana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Calibri"/>
                <a:ea typeface="DejaVu Sans"/>
              </a:rPr>
              <a:t>Hoarau</a:t>
            </a:r>
            <a:endParaRPr lang="fr-FR" sz="320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3200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000000"/>
                </a:solidFill>
                <a:latin typeface="Calibri"/>
                <a:ea typeface="DejaVu Sans"/>
              </a:rPr>
              <a:t>BTS AM1 – Lycée Antoine Roussin</a:t>
            </a:r>
            <a:endParaRPr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74480" y="1467360"/>
            <a:ext cx="11039040" cy="334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6000" b="1">
                <a:solidFill>
                  <a:srgbClr val="FFFFFF"/>
                </a:solidFill>
                <a:latin typeface="Bradley Hand ITC"/>
                <a:ea typeface="DejaVu Sans"/>
              </a:rPr>
              <a:t>THE VARIOUS FORMS OF FLEXIBLE ARRANGEMENTS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155520" y="-1081080"/>
            <a:ext cx="5265720" cy="226548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CustomShape 3"/>
          <p:cNvSpPr/>
          <p:nvPr/>
        </p:nvSpPr>
        <p:spPr>
          <a:xfrm>
            <a:off x="155520" y="-1081080"/>
            <a:ext cx="5265720" cy="226548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CustomShape 4"/>
          <p:cNvSpPr/>
          <p:nvPr/>
        </p:nvSpPr>
        <p:spPr>
          <a:xfrm>
            <a:off x="155520" y="-2247840"/>
            <a:ext cx="7047000" cy="46944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CustomShape 5"/>
          <p:cNvSpPr/>
          <p:nvPr/>
        </p:nvSpPr>
        <p:spPr>
          <a:xfrm>
            <a:off x="155520" y="-2201760"/>
            <a:ext cx="6904080" cy="459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/>
                                        <p:tgtEl>
                                          <p:spTgt spid="187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 1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0" y="792000"/>
            <a:ext cx="7848000" cy="532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520000" y="-72000"/>
            <a:ext cx="6912000" cy="100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dirty="0" err="1">
                <a:solidFill>
                  <a:srgbClr val="FFFFFF"/>
                </a:solidFill>
                <a:latin typeface="Bradley Hand ITC"/>
                <a:ea typeface="DejaVu Sans"/>
              </a:rPr>
              <a:t>What</a:t>
            </a:r>
            <a:r>
              <a:rPr lang="fr-FR" sz="3600" dirty="0">
                <a:solidFill>
                  <a:srgbClr val="FFFFFF"/>
                </a:solidFill>
                <a:latin typeface="Bradley Hand ITC"/>
                <a:ea typeface="DejaVu Sans"/>
              </a:rPr>
              <a:t> </a:t>
            </a:r>
            <a:r>
              <a:rPr lang="fr-FR" sz="3600" dirty="0" err="1">
                <a:solidFill>
                  <a:srgbClr val="FFFFFF"/>
                </a:solidFill>
                <a:latin typeface="Bradley Hand ITC"/>
                <a:ea typeface="DejaVu Sans"/>
              </a:rPr>
              <a:t>is</a:t>
            </a:r>
            <a:r>
              <a:rPr lang="fr-FR" sz="3600" dirty="0">
                <a:solidFill>
                  <a:srgbClr val="FFFFFF"/>
                </a:solidFill>
                <a:latin typeface="Bradley Hand ITC"/>
                <a:ea typeface="DejaVu Sans"/>
              </a:rPr>
              <a:t> </a:t>
            </a:r>
            <a:r>
              <a:rPr lang="fr-FR" sz="3600" b="1" dirty="0">
                <a:solidFill>
                  <a:srgbClr val="FFFFFF"/>
                </a:solidFill>
                <a:latin typeface="Bradley Hand ITC"/>
                <a:ea typeface="DejaVu Sans"/>
              </a:rPr>
              <a:t>full timing</a:t>
            </a:r>
            <a:r>
              <a:rPr lang="fr-FR" sz="3600" dirty="0">
                <a:solidFill>
                  <a:srgbClr val="FFFFFF"/>
                </a:solidFill>
                <a:latin typeface="Bradley Hand ITC"/>
                <a:ea typeface="DejaVu Sans"/>
              </a:rPr>
              <a:t>?</a:t>
            </a:r>
            <a:endParaRPr dirty="0"/>
          </a:p>
        </p:txBody>
      </p:sp>
      <p:sp>
        <p:nvSpPr>
          <p:cNvPr id="194" name="CustomShape 2"/>
          <p:cNvSpPr/>
          <p:nvPr/>
        </p:nvSpPr>
        <p:spPr>
          <a:xfrm>
            <a:off x="144000" y="1973880"/>
            <a:ext cx="11808000" cy="34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dirty="0"/>
          </a:p>
          <a:p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-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Around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35 to 40-hour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work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week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altogether</a:t>
            </a:r>
            <a:endParaRPr dirty="0"/>
          </a:p>
          <a:p>
            <a:endParaRPr dirty="0"/>
          </a:p>
          <a:p>
            <a:pPr>
              <a:buFontTx/>
              <a:buChar char="-"/>
            </a:pP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Concerns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more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than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¾ of offices</a:t>
            </a:r>
          </a:p>
          <a:p>
            <a:r>
              <a:rPr lang="fr-FR" sz="2400" b="1" dirty="0">
                <a:solidFill>
                  <a:srgbClr val="FFFFFF"/>
                </a:solidFill>
                <a:latin typeface="Calibri"/>
                <a:ea typeface="DejaVu Sans"/>
              </a:rPr>
              <a:t>    </a:t>
            </a:r>
          </a:p>
          <a:p>
            <a:r>
              <a:rPr lang="fr-FR" sz="2400" b="1" dirty="0">
                <a:solidFill>
                  <a:srgbClr val="FFFFFF"/>
                </a:solidFill>
                <a:latin typeface="Calibri"/>
                <a:ea typeface="DejaVu Sans"/>
              </a:rPr>
              <a:t>    </a:t>
            </a:r>
            <a:r>
              <a:rPr lang="fr-FR" sz="2400" b="1" u="sng" dirty="0">
                <a:solidFill>
                  <a:srgbClr val="FFFFFF"/>
                </a:solidFill>
                <a:latin typeface="Calibri"/>
                <a:ea typeface="DejaVu Sans"/>
              </a:rPr>
              <a:t>Main </a:t>
            </a:r>
            <a:r>
              <a:rPr lang="fr-FR" sz="2400" b="1" u="sng" dirty="0" err="1">
                <a:solidFill>
                  <a:srgbClr val="FFFFFF"/>
                </a:solidFill>
                <a:latin typeface="Calibri"/>
                <a:ea typeface="DejaVu Sans"/>
              </a:rPr>
              <a:t>Advantages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:  </a:t>
            </a:r>
            <a:r>
              <a:rPr lang="fr-FR" sz="2400" i="1" dirty="0">
                <a:solidFill>
                  <a:srgbClr val="FFFFFF"/>
                </a:solidFill>
                <a:latin typeface="Calibri"/>
                <a:ea typeface="DejaVu Sans"/>
              </a:rPr>
              <a:t>for </a:t>
            </a:r>
            <a:r>
              <a:rPr lang="fr-FR" sz="2400" i="1" dirty="0" err="1">
                <a:solidFill>
                  <a:srgbClr val="FFFFFF"/>
                </a:solidFill>
                <a:latin typeface="Calibri"/>
                <a:ea typeface="DejaVu Sans"/>
              </a:rPr>
              <a:t>employees</a:t>
            </a:r>
            <a:r>
              <a:rPr lang="fr-FR" sz="2400" i="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: full time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salary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and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benefits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guaranteed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,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offers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safety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 </a:t>
            </a:r>
          </a:p>
          <a:p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   and more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professional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career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  <a:ea typeface="DejaVu Sans"/>
              </a:rPr>
              <a:t>opportunities</a:t>
            </a:r>
            <a:r>
              <a:rPr lang="fr-FR" sz="2400" dirty="0">
                <a:solidFill>
                  <a:srgbClr val="FFFFFF"/>
                </a:solidFill>
                <a:latin typeface="Calibri"/>
                <a:ea typeface="DejaVu Sans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FFFFFF"/>
                </a:solidFill>
                <a:latin typeface="Calibri"/>
              </a:rPr>
              <a:t>                                        </a:t>
            </a:r>
            <a:r>
              <a:rPr lang="fr-FR" sz="2400" i="1" dirty="0">
                <a:solidFill>
                  <a:srgbClr val="FFFFFF"/>
                </a:solidFill>
                <a:latin typeface="Calibri"/>
              </a:rPr>
              <a:t>for </a:t>
            </a:r>
            <a:r>
              <a:rPr lang="fr-FR" sz="2400" i="1" dirty="0" err="1">
                <a:solidFill>
                  <a:srgbClr val="FFFFFF"/>
                </a:solidFill>
                <a:latin typeface="Calibri"/>
              </a:rPr>
              <a:t>employers</a:t>
            </a:r>
            <a:r>
              <a:rPr lang="fr-FR" sz="2400" i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Calibri"/>
              </a:rPr>
              <a:t>: </a:t>
            </a:r>
            <a:r>
              <a:rPr lang="fr-FR" sz="2400" dirty="0" err="1">
                <a:solidFill>
                  <a:srgbClr val="FFFFFF"/>
                </a:solidFill>
                <a:latin typeface="Calibri"/>
              </a:rPr>
              <a:t>fixed</a:t>
            </a:r>
            <a:r>
              <a:rPr lang="fr-FR" sz="24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alibri"/>
              </a:rPr>
              <a:t>schedules</a:t>
            </a:r>
            <a:r>
              <a:rPr lang="fr-FR" sz="2400" dirty="0">
                <a:solidFill>
                  <a:srgbClr val="FFFFFF"/>
                </a:solidFill>
                <a:latin typeface="Calibri"/>
              </a:rPr>
              <a:t> are </a:t>
            </a:r>
            <a:r>
              <a:rPr lang="fr-FR" sz="2400" dirty="0" err="1">
                <a:solidFill>
                  <a:srgbClr val="FFFFFF"/>
                </a:solidFill>
                <a:latin typeface="Calibri"/>
              </a:rPr>
              <a:t>easier</a:t>
            </a:r>
            <a:r>
              <a:rPr lang="fr-FR" sz="2400" dirty="0">
                <a:solidFill>
                  <a:srgbClr val="FFFFFF"/>
                </a:solidFill>
                <a:latin typeface="Calibri"/>
              </a:rPr>
              <a:t> to plane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94">
                                            <p:txEl>
                                              <p:pRg st="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685800" y="609480"/>
            <a:ext cx="10130040" cy="145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6600">
                <a:solidFill>
                  <a:srgbClr val="FFFFFF"/>
                </a:solidFill>
                <a:latin typeface="Bradley Hand ITC"/>
                <a:ea typeface="DejaVu Sans"/>
              </a:rPr>
              <a:t>What is part timing ?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685800" y="2142000"/>
            <a:ext cx="10130040" cy="364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407368" y="2492896"/>
            <a:ext cx="11882160" cy="26503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fr-FR" sz="2800" dirty="0">
                <a:solidFill>
                  <a:srgbClr val="FFFFFF"/>
                </a:solidFill>
                <a:latin typeface="Calibri"/>
                <a:ea typeface="Calibri"/>
              </a:rPr>
              <a:t>Part-time </a:t>
            </a:r>
            <a:r>
              <a:rPr lang="fr-FR" sz="2800" dirty="0" err="1">
                <a:solidFill>
                  <a:srgbClr val="FFFFFF"/>
                </a:solidFill>
                <a:latin typeface="Calibri"/>
                <a:ea typeface="Calibri"/>
              </a:rPr>
              <a:t>workers</a:t>
            </a:r>
            <a:r>
              <a:rPr lang="fr-FR" sz="28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fr-FR" sz="2800" dirty="0" err="1">
                <a:solidFill>
                  <a:srgbClr val="FFFFFF"/>
                </a:solidFill>
                <a:latin typeface="Calibri"/>
                <a:ea typeface="Calibri"/>
              </a:rPr>
              <a:t>work</a:t>
            </a:r>
            <a:r>
              <a:rPr lang="fr-FR" sz="28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fr-FR" sz="2800" dirty="0" err="1">
                <a:solidFill>
                  <a:srgbClr val="FFFFFF"/>
                </a:solidFill>
                <a:latin typeface="Calibri"/>
                <a:ea typeface="Calibri"/>
              </a:rPr>
              <a:t>fewer</a:t>
            </a:r>
            <a:r>
              <a:rPr lang="fr-FR" sz="28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lang="fr-FR" sz="2800" dirty="0" err="1">
                <a:solidFill>
                  <a:srgbClr val="FFFFFF"/>
                </a:solidFill>
                <a:latin typeface="Calibri"/>
                <a:ea typeface="Calibri"/>
              </a:rPr>
              <a:t>hours</a:t>
            </a:r>
            <a:r>
              <a:rPr lang="fr-FR" sz="2800" dirty="0">
                <a:solidFill>
                  <a:srgbClr val="FFFFFF"/>
                </a:solidFill>
                <a:latin typeface="Calibri"/>
                <a:ea typeface="Calibri"/>
              </a:rPr>
              <a:t> (15 to 30 per </a:t>
            </a:r>
            <a:r>
              <a:rPr lang="fr-FR" sz="2800" dirty="0" err="1">
                <a:solidFill>
                  <a:srgbClr val="FFFFFF"/>
                </a:solidFill>
                <a:latin typeface="Calibri"/>
                <a:ea typeface="Calibri"/>
              </a:rPr>
              <a:t>week</a:t>
            </a:r>
            <a:r>
              <a:rPr lang="fr-FR" sz="2800" dirty="0">
                <a:solidFill>
                  <a:srgbClr val="FFFFFF"/>
                </a:solidFill>
                <a:latin typeface="Calibri"/>
                <a:ea typeface="Calibri"/>
              </a:rPr>
              <a:t>) </a:t>
            </a:r>
            <a:r>
              <a:rPr lang="fr-FR" sz="2800" dirty="0" err="1">
                <a:solidFill>
                  <a:srgbClr val="FFFFFF"/>
                </a:solidFill>
                <a:latin typeface="Calibri"/>
                <a:ea typeface="Calibri"/>
              </a:rPr>
              <a:t>than</a:t>
            </a:r>
            <a:r>
              <a:rPr lang="fr-FR" sz="2800" dirty="0">
                <a:solidFill>
                  <a:srgbClr val="FFFFFF"/>
                </a:solidFill>
                <a:latin typeface="Calibri"/>
                <a:ea typeface="Calibri"/>
              </a:rPr>
              <a:t> full time </a:t>
            </a:r>
            <a:r>
              <a:rPr lang="fr-FR" sz="2800" dirty="0" err="1">
                <a:solidFill>
                  <a:srgbClr val="FFFFFF"/>
                </a:solidFill>
                <a:latin typeface="Calibri"/>
                <a:ea typeface="Calibri"/>
              </a:rPr>
              <a:t>workers</a:t>
            </a:r>
            <a:r>
              <a:rPr lang="fr-FR" sz="2800" dirty="0">
                <a:solidFill>
                  <a:srgbClr val="FFFFFF"/>
                </a:solidFill>
                <a:latin typeface="Calibri"/>
                <a:ea typeface="Calibri"/>
              </a:rPr>
              <a:t>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lvl="0"/>
            <a:r>
              <a:rPr lang="en-US" sz="2400" b="1" u="sng" dirty="0">
                <a:solidFill>
                  <a:srgbClr val="FFFFFF"/>
                </a:solidFill>
                <a:latin typeface="Calibri"/>
              </a:rPr>
              <a:t>Main Advantages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 :  Fewer hours at work mean more time with family and better work life balance, lighter workload</a:t>
            </a:r>
          </a:p>
          <a:p>
            <a:pPr lvl="0"/>
            <a:r>
              <a:rPr lang="en-US" sz="2400" b="1" u="sng" dirty="0">
                <a:solidFill>
                  <a:srgbClr val="FFFFFF"/>
                </a:solidFill>
                <a:latin typeface="Calibri"/>
              </a:rPr>
              <a:t>Main Disadvantages</a:t>
            </a:r>
            <a:r>
              <a:rPr lang="en-US" sz="2400" b="1" dirty="0">
                <a:solidFill>
                  <a:srgbClr val="FFFFFF"/>
                </a:solidFill>
                <a:latin typeface="Calibri"/>
              </a:rPr>
              <a:t> :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Employees want to do more in less time, they are stressed. Lower income. Fewer career opportunities.</a:t>
            </a:r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880" y="857160"/>
            <a:ext cx="9072360" cy="507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640" y="857160"/>
            <a:ext cx="5285880" cy="521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845280" y="609480"/>
            <a:ext cx="10130040" cy="145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>
                <a:solidFill>
                  <a:srgbClr val="FFFFFF"/>
                </a:solidFill>
                <a:latin typeface="Bradley Hand ITC"/>
                <a:ea typeface="DejaVu Sans"/>
              </a:rPr>
              <a:t>job sharing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685800" y="2142000"/>
            <a:ext cx="10130040" cy="364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809640" y="2000160"/>
            <a:ext cx="10215360" cy="463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Job sharing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is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a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work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arrangement in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which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two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people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work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part-time and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share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the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responsibilities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of one full-time job. </a:t>
            </a:r>
          </a:p>
          <a:p>
            <a:pPr>
              <a:lnSpc>
                <a:spcPct val="100000"/>
              </a:lnSpc>
            </a:pPr>
            <a:r>
              <a:rPr lang="en-US" sz="2400" b="1" u="sng" dirty="0">
                <a:solidFill>
                  <a:srgbClr val="FFFFFF"/>
                </a:solidFill>
                <a:latin typeface="Calibri"/>
              </a:rPr>
              <a:t>Main Advantages</a:t>
            </a:r>
            <a:r>
              <a:rPr lang="en-US" sz="2400" b="1" dirty="0">
                <a:solidFill>
                  <a:srgbClr val="FFFFFF"/>
                </a:solidFill>
                <a:latin typeface="Calibri"/>
              </a:rPr>
              <a:t> : </a:t>
            </a:r>
            <a:r>
              <a:rPr lang="en-US" sz="2400" i="1" dirty="0">
                <a:solidFill>
                  <a:srgbClr val="FFFFFF"/>
                </a:solidFill>
                <a:latin typeface="Calibri"/>
              </a:rPr>
              <a:t>For employers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: Possibility to retain talented workers who want flexible working arrangements, two skilled workers instead of one</a:t>
            </a:r>
          </a:p>
          <a:p>
            <a:pPr>
              <a:lnSpc>
                <a:spcPct val="100000"/>
              </a:lnSpc>
            </a:pPr>
            <a:r>
              <a:rPr lang="en-US" sz="2400" i="1" dirty="0">
                <a:solidFill>
                  <a:srgbClr val="FFFFFF"/>
                </a:solidFill>
                <a:latin typeface="Calibri"/>
              </a:rPr>
              <a:t>                                   For employees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 : Less stress, more motivation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Main disadvantages : </a:t>
            </a:r>
            <a:r>
              <a:rPr lang="en-US" sz="2400" i="1" dirty="0">
                <a:solidFill>
                  <a:srgbClr val="FFFFFF"/>
                </a:solidFill>
                <a:latin typeface="Calibri"/>
              </a:rPr>
              <a:t>For employers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:</a:t>
            </a:r>
            <a:r>
              <a:rPr lang="en-US" sz="24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can be more costly, not productive if both employees are not able to collaborate.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                                        </a:t>
            </a:r>
            <a:r>
              <a:rPr lang="en-US" sz="2400" i="1" dirty="0">
                <a:solidFill>
                  <a:srgbClr val="FFFFFF"/>
                </a:solidFill>
                <a:latin typeface="Calibri"/>
              </a:rPr>
              <a:t>For employees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: Can lead to failure and stress if both employees can’t work in collaboration.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738000" y="214200"/>
            <a:ext cx="10130040" cy="145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>
                <a:solidFill>
                  <a:srgbClr val="FFFFFF"/>
                </a:solidFill>
                <a:latin typeface="Bradley Hand ITC"/>
                <a:ea typeface="DejaVu Sans"/>
              </a:rPr>
              <a:t>Compressed scheduling</a:t>
            </a: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809640" y="1857240"/>
            <a:ext cx="10286640" cy="106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5" name="CustomShape 3"/>
          <p:cNvSpPr/>
          <p:nvPr/>
        </p:nvSpPr>
        <p:spPr>
          <a:xfrm>
            <a:off x="911424" y="2688522"/>
            <a:ext cx="10729192" cy="246867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It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offers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employees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the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opportunity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to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work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the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equivalent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of a standard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workweek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in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fewer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than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the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usual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number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of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days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. (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Working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4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days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instead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 of 5 for </a:t>
            </a:r>
            <a:r>
              <a:rPr lang="fr-FR" sz="2800" dirty="0" err="1">
                <a:solidFill>
                  <a:srgbClr val="FFFFFF"/>
                </a:solidFill>
                <a:latin typeface="Arial"/>
                <a:ea typeface="DejaVu Sans"/>
              </a:rPr>
              <a:t>example</a:t>
            </a:r>
            <a:r>
              <a:rPr lang="fr-FR" sz="2800" dirty="0">
                <a:solidFill>
                  <a:srgbClr val="FFFFFF"/>
                </a:solidFill>
                <a:latin typeface="Arial"/>
                <a:ea typeface="DejaVu Sans"/>
              </a:rPr>
              <a:t>)</a:t>
            </a:r>
          </a:p>
          <a:p>
            <a:pPr lvl="0"/>
            <a:r>
              <a:rPr lang="en-US" sz="2400" b="1" u="sng" dirty="0">
                <a:solidFill>
                  <a:srgbClr val="FFFFFF"/>
                </a:solidFill>
                <a:latin typeface="Calibri"/>
              </a:rPr>
              <a:t>Main Advantages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 : Employees can enjoy one full day off work, save on petrol</a:t>
            </a:r>
          </a:p>
          <a:p>
            <a:pPr lvl="0"/>
            <a:r>
              <a:rPr lang="en-US" sz="2400" b="1" u="sng" dirty="0">
                <a:solidFill>
                  <a:srgbClr val="FFFFFF"/>
                </a:solidFill>
                <a:latin typeface="Calibri"/>
              </a:rPr>
              <a:t>Main disadvantages</a:t>
            </a:r>
            <a:r>
              <a:rPr lang="en-US" sz="2400" b="1" dirty="0">
                <a:solidFill>
                  <a:srgbClr val="FFFFFF"/>
                </a:solidFill>
                <a:latin typeface="Calibri"/>
              </a:rPr>
              <a:t> :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Employees work more hours the rest of the week, it can be tiring and stressful.</a:t>
            </a:r>
            <a:endParaRPr lang="fr-FR" sz="2800" dirty="0">
              <a:solidFill>
                <a:srgbClr val="FFFFFF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2800" dirty="0">
              <a:solidFill>
                <a:srgbClr val="FFFFFF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0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4352" y="214200"/>
            <a:ext cx="2647440" cy="245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464</Words>
  <Application>Microsoft Office PowerPoint</Application>
  <PresentationFormat>Grand écran</PresentationFormat>
  <Paragraphs>70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Bradley Hand ITC</vt:lpstr>
      <vt:lpstr>Calibri</vt:lpstr>
      <vt:lpstr>DejaVu Sans</vt:lpstr>
      <vt:lpstr>StarSymbol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 ABOUKIR</dc:creator>
  <cp:lastModifiedBy>utilisateur</cp:lastModifiedBy>
  <cp:revision>9</cp:revision>
  <dcterms:modified xsi:type="dcterms:W3CDTF">2016-04-23T12:19:47Z</dcterms:modified>
</cp:coreProperties>
</file>