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déplacer la diapo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Cliquez pour modifier le format des notes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&lt;en-tête&gt;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&lt;date/heure&gt;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&lt;pied de page&gt;</a:t>
            </a:r>
          </a:p>
        </p:txBody>
      </p:sp>
      <p:sp>
        <p:nvSpPr>
          <p:cNvPr id="21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790081F7-3DDB-4F25-A4EA-644E93A7D2F2}" type="slidenum">
              <a:rPr lang="fr-FR" sz="1400" b="0" strike="noStrike" spc="-1">
                <a:latin typeface="Times New Roman"/>
              </a:rPr>
              <a:t>‹#›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88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B53BEF30-DD87-4C69-8626-67AFFD831F5D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19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BC583048-17A2-4686-8F39-FA9AF1FB710A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19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325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E625E1F9-3A45-4CF6-A10E-1A981E582F02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19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03115175-7323-41BE-884F-EB098404C341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B1E19DC7-A30B-4726-944A-94AAA96A274D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2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330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6570CD38-8F37-4E91-9296-8522C51BFB47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20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D130E1CD-A4B0-4572-87B8-9A30AC934FAE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AAC23C24-F6D2-4F67-B7EA-A2E8CF30562F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335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128BD2DD-4B7A-4195-ACF5-91D07F7570B6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21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34701A1F-629B-4884-A0D0-26ECF0EF8393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F641A29B-CB1D-4B77-876A-04DDEF6AB46F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3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340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41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FA98FF6B-6F0A-4CCC-89D3-E79DC4A98220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22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0990D9AE-E2D8-4EAE-A0A1-F4ACB160B096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3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74EF1DBA-DB5C-422B-87F4-9D81280F57A0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5840" y="744480"/>
            <a:ext cx="4965120" cy="3723480"/>
          </a:xfrm>
          <a:prstGeom prst="rect">
            <a:avLst/>
          </a:prstGeom>
        </p:spPr>
      </p:sp>
      <p:sp>
        <p:nvSpPr>
          <p:cNvPr id="345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46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396AEA86-0F16-47EC-BB4E-7D4102C2B0AC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23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 marL="214560" indent="-210600">
              <a:lnSpc>
                <a:spcPct val="100000"/>
              </a:lnSpc>
            </a:pPr>
            <a:fld id="{CC01C6B4-CA0B-4BE9-9A7D-3366BB1B1A35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3850200" y="9429480"/>
            <a:ext cx="2945160" cy="49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marL="222120" indent="-218520" algn="r">
              <a:lnSpc>
                <a:spcPct val="100000"/>
              </a:lnSpc>
            </a:pPr>
            <a:fld id="{E9B475A5-2C42-48EF-9BBC-0C18394780B3}" type="slidenum">
              <a:rPr lang="fr-FR" sz="1200" b="0" strike="noStrike" spc="-1">
                <a:solidFill>
                  <a:srgbClr val="000000"/>
                </a:solidFill>
                <a:latin typeface="Times New Roman"/>
                <a:ea typeface="MS PGothic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  <p:sp>
        <p:nvSpPr>
          <p:cNvPr id="349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</p:sp>
      <p:sp>
        <p:nvSpPr>
          <p:cNvPr id="350" name="CustomShape 4"/>
          <p:cNvSpPr/>
          <p:nvPr/>
        </p:nvSpPr>
        <p:spPr>
          <a:xfrm>
            <a:off x="679320" y="4716360"/>
            <a:ext cx="5439600" cy="4466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Attention aux périmètres de la CAES : arbitrage non finalisé entre académie et région académique</a:t>
            </a:r>
            <a:endParaRPr lang="fr-FR" sz="1200" b="0" strike="noStrike" spc="-1">
              <a:latin typeface="Arial"/>
            </a:endParaRPr>
          </a:p>
        </p:txBody>
      </p:sp>
      <p:sp>
        <p:nvSpPr>
          <p:cNvPr id="351" name="CustomShape 5"/>
          <p:cNvSpPr/>
          <p:nvPr/>
        </p:nvSpPr>
        <p:spPr>
          <a:xfrm>
            <a:off x="3850200" y="9429480"/>
            <a:ext cx="2946600" cy="4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</a:pPr>
            <a:fld id="{2551B8FD-6A97-4404-8A41-A8E016637D8A}" type="slidenum">
              <a:rPr lang="fr-FR" sz="1200" b="0" strike="noStrike" spc="-1">
                <a:solidFill>
                  <a:srgbClr val="000000"/>
                </a:solidFill>
                <a:latin typeface="Calibri"/>
                <a:ea typeface="MS PGothic"/>
              </a:rPr>
              <a:t>24</a:t>
            </a:fld>
            <a:endParaRPr lang="fr-FR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14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  <p:sp>
        <p:nvSpPr>
          <p:cNvPr id="6" name="CustomShape 1"/>
          <p:cNvSpPr/>
          <p:nvPr/>
        </p:nvSpPr>
        <p:spPr>
          <a:xfrm>
            <a:off x="8406000" y="6292440"/>
            <a:ext cx="260280" cy="260280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2"/>
          <p:cNvSpPr/>
          <p:nvPr/>
        </p:nvSpPr>
        <p:spPr>
          <a:xfrm>
            <a:off x="7343640" y="6225480"/>
            <a:ext cx="907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Image 3"/>
          <p:cNvPicPr/>
          <p:nvPr/>
        </p:nvPicPr>
        <p:blipFill>
          <a:blip r:embed="rId14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  <p:sp>
        <p:nvSpPr>
          <p:cNvPr id="42" name="Line 1"/>
          <p:cNvSpPr/>
          <p:nvPr/>
        </p:nvSpPr>
        <p:spPr>
          <a:xfrm>
            <a:off x="531000" y="113184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3" name="Line 2"/>
          <p:cNvSpPr/>
          <p:nvPr/>
        </p:nvSpPr>
        <p:spPr>
          <a:xfrm>
            <a:off x="539640" y="24372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4" name="CustomShape 3"/>
          <p:cNvSpPr/>
          <p:nvPr/>
        </p:nvSpPr>
        <p:spPr>
          <a:xfrm>
            <a:off x="7343640" y="6225480"/>
            <a:ext cx="907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000" b="0" strike="noStrike" cap="all" spc="-1">
                <a:solidFill>
                  <a:srgbClr val="E3C937"/>
                </a:solidFill>
                <a:latin typeface="Calibri"/>
                <a:ea typeface="DejaVu Sans"/>
              </a:rPr>
              <a:t>16/12/2018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  <p:sp>
        <p:nvSpPr>
          <p:cNvPr id="45" name="Line 4"/>
          <p:cNvSpPr/>
          <p:nvPr/>
        </p:nvSpPr>
        <p:spPr>
          <a:xfrm>
            <a:off x="5970960" y="6408720"/>
            <a:ext cx="1372680" cy="360"/>
          </a:xfrm>
          <a:prstGeom prst="line">
            <a:avLst/>
          </a:prstGeom>
          <a:ln w="28440">
            <a:solidFill>
              <a:srgbClr val="E3C937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6" name="CustomShape 5"/>
          <p:cNvSpPr/>
          <p:nvPr/>
        </p:nvSpPr>
        <p:spPr>
          <a:xfrm>
            <a:off x="8406000" y="6292440"/>
            <a:ext cx="260280" cy="2602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3"/>
          <p:cNvPicPr/>
          <p:nvPr/>
        </p:nvPicPr>
        <p:blipFill>
          <a:blip r:embed="rId14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  <p:sp>
        <p:nvSpPr>
          <p:cNvPr id="86" name="Line 1"/>
          <p:cNvSpPr/>
          <p:nvPr/>
        </p:nvSpPr>
        <p:spPr>
          <a:xfrm>
            <a:off x="531000" y="113184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7" name="Line 2"/>
          <p:cNvSpPr/>
          <p:nvPr/>
        </p:nvSpPr>
        <p:spPr>
          <a:xfrm>
            <a:off x="539640" y="24372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7343640" y="6225480"/>
            <a:ext cx="907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000" b="0" strike="noStrike" cap="all" spc="-1">
                <a:solidFill>
                  <a:srgbClr val="E3C937"/>
                </a:solidFill>
                <a:latin typeface="Calibri"/>
                <a:ea typeface="DejaVu Sans"/>
              </a:rPr>
              <a:t>16/12/2018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  <p:sp>
        <p:nvSpPr>
          <p:cNvPr id="89" name="Line 4"/>
          <p:cNvSpPr/>
          <p:nvPr/>
        </p:nvSpPr>
        <p:spPr>
          <a:xfrm>
            <a:off x="5970960" y="6408720"/>
            <a:ext cx="1372680" cy="360"/>
          </a:xfrm>
          <a:prstGeom prst="line">
            <a:avLst/>
          </a:prstGeom>
          <a:ln w="28440">
            <a:solidFill>
              <a:srgbClr val="E3C937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0" name="CustomShape 5"/>
          <p:cNvSpPr/>
          <p:nvPr/>
        </p:nvSpPr>
        <p:spPr>
          <a:xfrm>
            <a:off x="8406000" y="6292440"/>
            <a:ext cx="260280" cy="2602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Image 3"/>
          <p:cNvPicPr/>
          <p:nvPr/>
        </p:nvPicPr>
        <p:blipFill>
          <a:blip r:embed="rId14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  <p:sp>
        <p:nvSpPr>
          <p:cNvPr id="130" name="Line 1"/>
          <p:cNvSpPr/>
          <p:nvPr/>
        </p:nvSpPr>
        <p:spPr>
          <a:xfrm>
            <a:off x="531000" y="113184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1" name="Line 2"/>
          <p:cNvSpPr/>
          <p:nvPr/>
        </p:nvSpPr>
        <p:spPr>
          <a:xfrm>
            <a:off x="539640" y="243720"/>
            <a:ext cx="8055360" cy="360"/>
          </a:xfrm>
          <a:prstGeom prst="line">
            <a:avLst/>
          </a:prstGeom>
          <a:ln w="19080">
            <a:solidFill>
              <a:srgbClr val="FF0000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2" name="CustomShape 3"/>
          <p:cNvSpPr/>
          <p:nvPr/>
        </p:nvSpPr>
        <p:spPr>
          <a:xfrm>
            <a:off x="7343640" y="6225480"/>
            <a:ext cx="9079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ts val="1321"/>
              </a:lnSpc>
            </a:pPr>
            <a:r>
              <a:rPr lang="fr-FR" sz="1000" b="0" strike="noStrike" cap="all" spc="-1">
                <a:solidFill>
                  <a:srgbClr val="E3C937"/>
                </a:solidFill>
                <a:latin typeface="Calibri"/>
                <a:ea typeface="DejaVu Sans"/>
              </a:rPr>
              <a:t>16/12/2018</a:t>
            </a:r>
            <a:endParaRPr lang="fr-FR" sz="1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000" b="0" strike="noStrike" spc="-1">
              <a:latin typeface="Arial"/>
            </a:endParaRPr>
          </a:p>
        </p:txBody>
      </p:sp>
      <p:sp>
        <p:nvSpPr>
          <p:cNvPr id="133" name="Line 4"/>
          <p:cNvSpPr/>
          <p:nvPr/>
        </p:nvSpPr>
        <p:spPr>
          <a:xfrm>
            <a:off x="5970960" y="6408720"/>
            <a:ext cx="1372680" cy="360"/>
          </a:xfrm>
          <a:prstGeom prst="line">
            <a:avLst/>
          </a:prstGeom>
          <a:ln w="28440">
            <a:solidFill>
              <a:srgbClr val="E3C937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5"/>
          <p:cNvSpPr/>
          <p:nvPr/>
        </p:nvSpPr>
        <p:spPr>
          <a:xfrm>
            <a:off x="8406000" y="6292440"/>
            <a:ext cx="260280" cy="26028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5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texte-titre</a:t>
            </a: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Aria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Image 11"/>
          <p:cNvPicPr/>
          <p:nvPr/>
        </p:nvPicPr>
        <p:blipFill>
          <a:blip r:embed="rId14"/>
          <a:stretch/>
        </p:blipFill>
        <p:spPr>
          <a:xfrm>
            <a:off x="-23400" y="0"/>
            <a:ext cx="9160560" cy="6869880"/>
          </a:xfrm>
          <a:prstGeom prst="rect">
            <a:avLst/>
          </a:prstGeom>
          <a:ln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body"/>
          </p:nvPr>
        </p:nvSpPr>
        <p:spPr>
          <a:xfrm>
            <a:off x="323640" y="1220400"/>
            <a:ext cx="8442360" cy="4896000"/>
          </a:xfrm>
          <a:prstGeom prst="rect">
            <a:avLst/>
          </a:prstGeom>
        </p:spPr>
        <p:txBody>
          <a:bodyPr lIns="90000" tIns="1080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r>
              <a:t/>
            </a:r>
            <a:br/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puis disposer l’image en arrière plan </a:t>
            </a:r>
            <a:r>
              <a:t/>
            </a:r>
            <a:br/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r>
              <a:t/>
            </a:r>
            <a:br/>
            <a:r>
              <a:rPr lang="fr-FR" sz="1800" b="0" strike="noStrike" cap="all" spc="-1">
                <a:solidFill>
                  <a:srgbClr val="000000"/>
                </a:solidFill>
                <a:latin typeface="Arial"/>
              </a:rPr>
              <a:t>Mettre à l’arrière plan)</a:t>
            </a:r>
            <a:endParaRPr lang="fr-FR" sz="1800" b="0" strike="noStrike" spc="-1">
              <a:solidFill>
                <a:srgbClr val="0C5076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title"/>
          </p:nvPr>
        </p:nvSpPr>
        <p:spPr>
          <a:xfrm>
            <a:off x="827640" y="1220400"/>
            <a:ext cx="7560360" cy="4896000"/>
          </a:xfrm>
          <a:prstGeom prst="rect">
            <a:avLst/>
          </a:prstGeom>
        </p:spPr>
        <p:txBody>
          <a:bodyPr lIns="0" tIns="0" rIns="0" bIns="360000" anchor="ctr">
            <a:noAutofit/>
          </a:bodyPr>
          <a:lstStyle/>
          <a:p>
            <a:pPr marL="396000" indent="-395640">
              <a:lnSpc>
                <a:spcPct val="90000"/>
              </a:lnSpc>
              <a:buClr>
                <a:srgbClr val="0C5076"/>
              </a:buClr>
              <a:buFont typeface="Arial"/>
              <a:buAutoNum type="arabicPeriod"/>
            </a:pPr>
            <a:r>
              <a:rPr lang="fr-FR" sz="3250" b="1" strike="noStrike" spc="-1">
                <a:solidFill>
                  <a:srgbClr val="0C5076"/>
                </a:solidFill>
                <a:latin typeface="Arial"/>
              </a:rPr>
              <a:t>Titre</a:t>
            </a:r>
            <a:endParaRPr lang="fr-FR" sz="32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dt"/>
          </p:nvPr>
        </p:nvSpPr>
        <p:spPr>
          <a:xfrm>
            <a:off x="6419160" y="6377760"/>
            <a:ext cx="1169640" cy="4795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FB186FF-4FC0-466F-8EF8-AFABAB96233D}" type="datetime1">
              <a:rPr lang="fr-FR" sz="750" b="0" strike="noStrike" cap="all" spc="-1">
                <a:solidFill>
                  <a:srgbClr val="000000"/>
                </a:solidFill>
                <a:latin typeface="Arial"/>
              </a:rPr>
              <a:t>02/12/20</a:t>
            </a:fld>
            <a:endParaRPr lang="fr-FR" sz="750" b="0" strike="noStrike" spc="-1"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sldNum"/>
          </p:nvPr>
        </p:nvSpPr>
        <p:spPr>
          <a:xfrm>
            <a:off x="7596360" y="6377760"/>
            <a:ext cx="1169640" cy="47952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fld id="{FBFDB817-7955-4C52-BA92-C9F6651FD1C0}" type="slidenum">
              <a:rPr lang="fr-FR" sz="1600" b="0" strike="noStrike" spc="-1">
                <a:solidFill>
                  <a:srgbClr val="FF0000"/>
                </a:solidFill>
                <a:latin typeface="Arial"/>
              </a:rPr>
              <a:t>‹#›</a:t>
            </a:fld>
            <a:endParaRPr lang="fr-FR" sz="16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 4"/>
          <p:cNvPicPr/>
          <p:nvPr/>
        </p:nvPicPr>
        <p:blipFill>
          <a:blip r:embed="rId2"/>
          <a:stretch/>
        </p:blipFill>
        <p:spPr>
          <a:xfrm>
            <a:off x="0" y="-304920"/>
            <a:ext cx="9228240" cy="6919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524520" y="288000"/>
            <a:ext cx="8259120" cy="81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8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LA rubrique «Activités et centres d’intérêts»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223E2F76-FFFB-4852-BD17-E75481C5772B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10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553680" y="1603800"/>
            <a:ext cx="8158680" cy="40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8500" lnSpcReduction="10000"/>
          </a:bodyPr>
          <a:lstStyle/>
          <a:p>
            <a:pPr algn="just">
              <a:lnSpc>
                <a:spcPct val="100000"/>
              </a:lnSpc>
              <a:spcBef>
                <a:spcPts val="1020"/>
              </a:spcBef>
            </a:pPr>
            <a:endParaRPr lang="fr-FR" sz="18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Expérience d’encadrement ou d’animation </a:t>
            </a:r>
            <a:endParaRPr lang="fr-FR" sz="50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Engagement civique, associatif </a:t>
            </a:r>
            <a:endParaRPr lang="fr-FR" sz="50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Expériences professionnelles ou stages</a:t>
            </a:r>
            <a:endParaRPr lang="fr-FR" sz="50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10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5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Pratiques sportives et culturelles </a:t>
            </a:r>
            <a:endParaRPr lang="fr-FR" sz="5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20"/>
              </a:spcBef>
            </a:pPr>
            <a:endParaRPr lang="fr-FR" sz="5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20"/>
              </a:spcBef>
            </a:pPr>
            <a:r>
              <a:rPr lang="fr-FR" sz="5000" b="1" strike="noStrike" spc="-1">
                <a:solidFill>
                  <a:srgbClr val="3D566E"/>
                </a:solidFill>
                <a:latin typeface="Calibri"/>
                <a:ea typeface="DejaVu Sans"/>
              </a:rPr>
              <a:t>Cette rubrique est facultative, mais c’est un atout pour votre dossier.</a:t>
            </a:r>
            <a:endParaRPr lang="fr-FR" sz="5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r>
              <a:rPr lang="fr-FR" sz="56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              </a:t>
            </a:r>
            <a:endParaRPr lang="fr-FR" sz="5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6BE93200-9172-46B3-A9C6-5C10FA817154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11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8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LA rubrique « préférence et autres projets »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513360" y="1641600"/>
            <a:ext cx="8158680" cy="431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2000" b="1" strike="noStrike" spc="-1" dirty="0">
                <a:solidFill>
                  <a:srgbClr val="FF0000"/>
                </a:solidFill>
                <a:latin typeface="Calibri"/>
                <a:ea typeface="DejaVu Sans"/>
              </a:rPr>
              <a:t>Cette rubrique est composée de 2 parties obligatoires :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fr-FR" sz="2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-"/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Une partie sur vos préférences entre les vœux formulés ou pour un domaine particulier. </a:t>
            </a:r>
            <a:endParaRPr lang="fr-FR" sz="20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60"/>
              </a:spcBef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 </a:t>
            </a:r>
            <a:endParaRPr lang="fr-FR" sz="2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Lucida Grande"/>
              <a:buChar char="-"/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Une partie où le candidat indique s’il a formulé des vœux dans des formations hors </a:t>
            </a:r>
            <a:r>
              <a:rPr lang="fr-FR" sz="2000" b="0" strike="noStrike" spc="-1" dirty="0" err="1">
                <a:solidFill>
                  <a:srgbClr val="3D566E"/>
                </a:solidFill>
                <a:latin typeface="Calibri"/>
                <a:ea typeface="DejaVu Sans"/>
              </a:rPr>
              <a:t>Parcoursup</a:t>
            </a: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. 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2000" b="1" u="sng" strike="noStrike" spc="-1" dirty="0">
                <a:solidFill>
                  <a:srgbClr val="3D566E"/>
                </a:solidFill>
                <a:uFillTx/>
                <a:latin typeface="Calibri"/>
                <a:ea typeface="DejaVu Sans"/>
              </a:rPr>
              <a:t>IMPORTANT : ces informations ne sont pas transmises aux établissements.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Elles seront utiles pour les commissions académiques </a:t>
            </a:r>
            <a:r>
              <a:rPr lang="fr-FR" sz="2000" b="0" strike="noStrike" spc="-1" dirty="0" smtClean="0">
                <a:solidFill>
                  <a:srgbClr val="3D566E"/>
                </a:solidFill>
                <a:latin typeface="Calibri"/>
                <a:ea typeface="DejaVu Sans"/>
              </a:rPr>
              <a:t>qui </a:t>
            </a:r>
            <a:r>
              <a:rPr lang="fr-FR" sz="2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accompagnent les candidats n’ayant pas reçu de proposition  d’admission.</a:t>
            </a: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L’examen des vœux par les établissements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426600" y="1597320"/>
            <a:ext cx="8422920" cy="403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001"/>
              </a:spcBef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 dossier du lycéen comporte, pour chaque formation demandée :</a:t>
            </a:r>
            <a:r>
              <a:rPr lang="fr-FR" sz="80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Le projet de formation motivé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Les bulletins de 1ère et terminale (1</a:t>
            </a:r>
            <a:r>
              <a:rPr lang="fr-FR" sz="8000" b="0" strike="noStrike" spc="-1" baseline="30000" dirty="0">
                <a:solidFill>
                  <a:srgbClr val="3D566E"/>
                </a:solidFill>
                <a:latin typeface="Calibri"/>
                <a:ea typeface="DejaVu Sans"/>
              </a:rPr>
              <a:t>er</a:t>
            </a: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et 2</a:t>
            </a:r>
            <a:r>
              <a:rPr lang="fr-FR" sz="8000" b="0" strike="noStrike" spc="-1" baseline="30000" dirty="0">
                <a:solidFill>
                  <a:srgbClr val="3D566E"/>
                </a:solidFill>
                <a:latin typeface="Calibri"/>
                <a:ea typeface="DejaVu Sans"/>
              </a:rPr>
              <a:t>ème</a:t>
            </a: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trimestre) et les notes aux épreuves communes, aux épreuves de français et des 2 enseignements de spécialité 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La rubrique « Activités et centres d’intérêt » </a:t>
            </a: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1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La fiche Avenir renseignée par le lycée</a:t>
            </a:r>
            <a:endParaRPr lang="fr-FR" sz="8000" b="0" strike="noStrike" spc="-1" dirty="0">
              <a:latin typeface="Arial"/>
            </a:endParaRPr>
          </a:p>
          <a:p>
            <a:pPr marL="285840" indent="-284760">
              <a:lnSpc>
                <a:spcPct val="100000"/>
              </a:lnSpc>
            </a:pPr>
            <a:r>
              <a:rPr lang="fr-FR" sz="80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(appréciations du professeur principal et avis du chef d’établissement)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00"/>
              </a:spcBef>
            </a:pPr>
            <a:endParaRPr lang="fr-FR" sz="6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lang="fr-FR" sz="6200" b="0" strike="noStrike" spc="-1" dirty="0"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FE33271B-84E5-46A1-8D63-D3E6876EAC95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12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7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MOBILITE GEOGRAPHIQUE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26600" y="1498320"/>
            <a:ext cx="8044560" cy="40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60" algn="just">
              <a:lnSpc>
                <a:spcPct val="100000"/>
              </a:lnSpc>
              <a:spcBef>
                <a:spcPts val="320"/>
              </a:spcBef>
            </a:pPr>
            <a:r>
              <a:rPr lang="fr-FR" sz="2000" b="1" strike="noStrike" spc="-1">
                <a:solidFill>
                  <a:srgbClr val="CE181E"/>
                </a:solidFill>
                <a:latin typeface="Calibri"/>
                <a:ea typeface="DejaVu Sans"/>
              </a:rPr>
              <a:t>Pour les formations sélectives (CPGE, BTS, BUT, écoles, IFSI, EFTS…)</a:t>
            </a:r>
            <a:endParaRPr lang="fr-FR" sz="2000" b="0" strike="noStrike" spc="-1">
              <a:latin typeface="Arial"/>
            </a:endParaRPr>
          </a:p>
          <a:p>
            <a:pPr marL="736920" algn="just">
              <a:lnSpc>
                <a:spcPct val="100000"/>
              </a:lnSpc>
              <a:spcBef>
                <a:spcPts val="320"/>
              </a:spcBef>
            </a:pPr>
            <a:endParaRPr lang="fr-FR" sz="2000" b="0" strike="noStrike" spc="-1">
              <a:latin typeface="Arial"/>
            </a:endParaRPr>
          </a:p>
          <a:p>
            <a:pPr marL="736920" algn="just">
              <a:lnSpc>
                <a:spcPct val="100000"/>
              </a:lnSpc>
              <a:spcBef>
                <a:spcPts val="320"/>
              </a:spcBef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- Pas de priorité géographique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320"/>
              </a:spcBef>
            </a:pPr>
            <a:r>
              <a:rPr lang="fr-FR" sz="2000" b="1" strike="noStrike" spc="-1">
                <a:solidFill>
                  <a:srgbClr val="CE181E"/>
                </a:solidFill>
                <a:latin typeface="Calibri"/>
                <a:ea typeface="DejaVu Sans"/>
              </a:rPr>
              <a:t>Pour les formations non sélectives (licences et PASS)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2000" b="0" strike="noStrike" spc="-1">
              <a:latin typeface="Arial"/>
            </a:endParaRPr>
          </a:p>
          <a:p>
            <a:pPr marL="914400" lvl="2" indent="-176760" algn="just">
              <a:lnSpc>
                <a:spcPct val="100000"/>
              </a:lnSpc>
              <a:spcBef>
                <a:spcPts val="320"/>
              </a:spcBef>
              <a:buClr>
                <a:srgbClr val="3D566E"/>
              </a:buClr>
              <a:buFont typeface="Lucida Grande"/>
              <a:buChar char="-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Priorité pour les élèves du secteur</a:t>
            </a:r>
            <a:endParaRPr lang="fr-FR" sz="2000" b="0" strike="noStrike" spc="-1">
              <a:latin typeface="Arial"/>
            </a:endParaRPr>
          </a:p>
          <a:p>
            <a:pPr marL="914400" lvl="2" indent="-176760" algn="just">
              <a:lnSpc>
                <a:spcPct val="100000"/>
              </a:lnSpc>
              <a:spcBef>
                <a:spcPts val="320"/>
              </a:spcBef>
              <a:buClr>
                <a:srgbClr val="3D566E"/>
              </a:buClr>
              <a:buFont typeface="Lucida Grande"/>
              <a:buChar char="-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Un pourcentage de candidats hors secteur géographique est fixé pour chaque université. </a:t>
            </a:r>
            <a:endParaRPr lang="fr-FR" sz="2000" b="0" strike="noStrike" spc="-1">
              <a:latin typeface="Arial"/>
            </a:endParaRPr>
          </a:p>
          <a:p>
            <a:pPr marL="914400" lvl="2" indent="-176760" algn="just">
              <a:lnSpc>
                <a:spcPct val="100000"/>
              </a:lnSpc>
              <a:spcBef>
                <a:spcPts val="320"/>
              </a:spcBef>
              <a:buClr>
                <a:srgbClr val="3D566E"/>
              </a:buClr>
              <a:buFont typeface="Lucida Grande"/>
              <a:buChar char="-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Pour les licences qui n’existent pas à La Réunion, les lycéens sont considérés comme « résidant dans l’académie » où se situe la licence demandée.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00"/>
              </a:spcBef>
            </a:pP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5E92D09D-2CA1-4E91-BDFD-06D60B2DF8DA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13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426600" y="78480"/>
            <a:ext cx="853092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0" strike="noStrike" cap="all" spc="-1">
                <a:solidFill>
                  <a:srgbClr val="3D566E"/>
                </a:solidFill>
                <a:latin typeface="Calibri"/>
                <a:ea typeface="Microsoft YaHei"/>
              </a:rPr>
              <a:t>Phase d’admission : </a:t>
            </a:r>
            <a:r>
              <a:rPr lang="fr-FR" sz="3000" b="1" strike="noStrike" spc="-1">
                <a:solidFill>
                  <a:srgbClr val="3D566E"/>
                </a:solidFill>
                <a:latin typeface="Calibri"/>
                <a:ea typeface="DejaVu Sans"/>
              </a:rPr>
              <a:t>27 mai – 16 juillet 2021</a:t>
            </a: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61" name="CustomShape 2"/>
          <p:cNvSpPr/>
          <p:nvPr/>
        </p:nvSpPr>
        <p:spPr>
          <a:xfrm>
            <a:off x="217800" y="1301760"/>
            <a:ext cx="8494920" cy="4977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261"/>
              </a:spcBef>
            </a:pPr>
            <a:endParaRPr lang="fr-FR" sz="18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1" strike="noStrike" spc="-1">
                <a:solidFill>
                  <a:srgbClr val="F28E65"/>
                </a:solidFill>
                <a:latin typeface="Calibri"/>
                <a:ea typeface="DejaVu Sans"/>
              </a:rPr>
              <a:t> </a:t>
            </a:r>
            <a:r>
              <a:rPr lang="fr-FR" sz="2300" b="1" strike="noStrike" spc="-1">
                <a:solidFill>
                  <a:srgbClr val="CE181E"/>
                </a:solidFill>
                <a:latin typeface="Calibri"/>
                <a:ea typeface="DejaVu Sans"/>
              </a:rPr>
              <a:t>Le 27 mai 2021 :</a:t>
            </a:r>
            <a:r>
              <a:rPr lang="fr-FR" sz="2300" b="1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fr-FR" sz="2300" b="0" strike="noStrike" spc="-1">
                <a:solidFill>
                  <a:srgbClr val="254061"/>
                </a:solidFill>
                <a:latin typeface="Calibri"/>
                <a:ea typeface="DejaVu Sans"/>
              </a:rPr>
              <a:t>le lycéen reçoit les réponses des établissements pour chaque vœu.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01"/>
              </a:spcBef>
            </a:pPr>
            <a:endParaRPr lang="fr-FR" sz="23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0" strike="noStrike" spc="-1">
                <a:solidFill>
                  <a:srgbClr val="254061"/>
                </a:solidFill>
                <a:latin typeface="Calibri"/>
                <a:ea typeface="DejaVu Sans"/>
              </a:rPr>
              <a:t> Il doit répondre à TOUTES  les propositions d’admission, en respectant les délais indiqués.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0" strike="noStrike" spc="-1">
                <a:solidFill>
                  <a:srgbClr val="F28E65"/>
                </a:solidFill>
                <a:latin typeface="Calibri"/>
                <a:ea typeface="DejaVu Sans"/>
              </a:rPr>
              <a:t> </a:t>
            </a:r>
            <a:r>
              <a:rPr lang="fr-FR" sz="2300" b="0" strike="noStrike" spc="-1">
                <a:solidFill>
                  <a:srgbClr val="254061"/>
                </a:solidFill>
                <a:latin typeface="Calibri"/>
                <a:ea typeface="DejaVu Sans"/>
              </a:rPr>
              <a:t>Pour ses vœux en attente, il reçoit ensuite des propositions d’admission au fur et à mesure</a:t>
            </a:r>
            <a:r>
              <a:rPr lang="fr-FR" sz="2300" b="0" strike="noStrike" spc="-1">
                <a:solidFill>
                  <a:srgbClr val="3D566E"/>
                </a:solidFill>
                <a:latin typeface="Calibri"/>
                <a:ea typeface="DejaVu Sans"/>
              </a:rPr>
              <a:t>. </a:t>
            </a:r>
            <a:r>
              <a:rPr lang="fr-FR" sz="2300" b="1" strike="noStrike" spc="-1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8336211B-3211-4169-AD49-4F9AD55E97D4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14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les réponses POSSIBLES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532440" y="1153800"/>
            <a:ext cx="8566920" cy="98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59"/>
              </a:spcBef>
            </a:pPr>
            <a:endParaRPr lang="fr-FR" sz="18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5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1" strike="noStrike" spc="-1">
                <a:solidFill>
                  <a:srgbClr val="3D566E"/>
                </a:solidFill>
                <a:latin typeface="Calibri"/>
                <a:ea typeface="DejaVu Sans"/>
              </a:rPr>
              <a:t>Formation sélective (BTS, BUT, CPGE, IFSI, écoles, …) : </a:t>
            </a: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300" b="0" strike="noStrike" spc="-1">
              <a:latin typeface="Arial"/>
            </a:endParaRPr>
          </a:p>
        </p:txBody>
      </p:sp>
      <p:sp>
        <p:nvSpPr>
          <p:cNvPr id="265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048C8966-64FE-4D23-BC16-EAF13D1B9361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15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66" name="CustomShape 4"/>
          <p:cNvSpPr/>
          <p:nvPr/>
        </p:nvSpPr>
        <p:spPr>
          <a:xfrm>
            <a:off x="1351080" y="2447640"/>
            <a:ext cx="2656440" cy="32436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67" name="CustomShape 5"/>
          <p:cNvSpPr/>
          <p:nvPr/>
        </p:nvSpPr>
        <p:spPr>
          <a:xfrm>
            <a:off x="1357200" y="2963520"/>
            <a:ext cx="2656440" cy="32292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En attente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68" name="CustomShape 6"/>
          <p:cNvSpPr/>
          <p:nvPr/>
        </p:nvSpPr>
        <p:spPr>
          <a:xfrm>
            <a:off x="2490840" y="2712600"/>
            <a:ext cx="7052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69" name="CustomShape 7"/>
          <p:cNvSpPr/>
          <p:nvPr/>
        </p:nvSpPr>
        <p:spPr>
          <a:xfrm>
            <a:off x="4135320" y="251892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0" name="CustomShape 8"/>
          <p:cNvSpPr/>
          <p:nvPr/>
        </p:nvSpPr>
        <p:spPr>
          <a:xfrm>
            <a:off x="4919760" y="248904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accepte la proposition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1" name="CustomShape 9"/>
          <p:cNvSpPr/>
          <p:nvPr/>
        </p:nvSpPr>
        <p:spPr>
          <a:xfrm>
            <a:off x="1282680" y="2142720"/>
            <a:ext cx="28072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Réponse donnée au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2" name="CustomShape 10"/>
          <p:cNvSpPr/>
          <p:nvPr/>
        </p:nvSpPr>
        <p:spPr>
          <a:xfrm>
            <a:off x="1357200" y="3468240"/>
            <a:ext cx="2656440" cy="32292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Non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3" name="CustomShape 11"/>
          <p:cNvSpPr/>
          <p:nvPr/>
        </p:nvSpPr>
        <p:spPr>
          <a:xfrm>
            <a:off x="2490840" y="3217680"/>
            <a:ext cx="7052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4" name="CustomShape 12"/>
          <p:cNvSpPr/>
          <p:nvPr/>
        </p:nvSpPr>
        <p:spPr>
          <a:xfrm>
            <a:off x="5492160" y="2161800"/>
            <a:ext cx="21945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Choix du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5" name="CustomShape 13"/>
          <p:cNvSpPr/>
          <p:nvPr/>
        </p:nvSpPr>
        <p:spPr>
          <a:xfrm>
            <a:off x="4135320" y="301428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6" name="CustomShape 14"/>
          <p:cNvSpPr/>
          <p:nvPr/>
        </p:nvSpPr>
        <p:spPr>
          <a:xfrm>
            <a:off x="4919760" y="297468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maintient le vœu en attente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7" name="CustomShape 15"/>
          <p:cNvSpPr/>
          <p:nvPr/>
        </p:nvSpPr>
        <p:spPr>
          <a:xfrm>
            <a:off x="1360440" y="4529160"/>
            <a:ext cx="2656440" cy="32436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 (proposition d’admission)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8" name="CustomShape 16"/>
          <p:cNvSpPr/>
          <p:nvPr/>
        </p:nvSpPr>
        <p:spPr>
          <a:xfrm>
            <a:off x="1366920" y="5045040"/>
            <a:ext cx="2656440" cy="32292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OUI-SI 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79" name="CustomShape 17"/>
          <p:cNvSpPr/>
          <p:nvPr/>
        </p:nvSpPr>
        <p:spPr>
          <a:xfrm>
            <a:off x="2500200" y="4794120"/>
            <a:ext cx="7052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0" name="CustomShape 18"/>
          <p:cNvSpPr/>
          <p:nvPr/>
        </p:nvSpPr>
        <p:spPr>
          <a:xfrm>
            <a:off x="4145040" y="460044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1" name="CustomShape 19"/>
          <p:cNvSpPr/>
          <p:nvPr/>
        </p:nvSpPr>
        <p:spPr>
          <a:xfrm>
            <a:off x="1292400" y="4233960"/>
            <a:ext cx="28072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Réponse donnée au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2" name="CustomShape 20"/>
          <p:cNvSpPr/>
          <p:nvPr/>
        </p:nvSpPr>
        <p:spPr>
          <a:xfrm>
            <a:off x="1366920" y="5549760"/>
            <a:ext cx="2656440" cy="32292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En attente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3" name="CustomShape 21"/>
          <p:cNvSpPr/>
          <p:nvPr/>
        </p:nvSpPr>
        <p:spPr>
          <a:xfrm>
            <a:off x="2500200" y="5299200"/>
            <a:ext cx="70524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ou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4" name="CustomShape 22"/>
          <p:cNvSpPr/>
          <p:nvPr/>
        </p:nvSpPr>
        <p:spPr>
          <a:xfrm>
            <a:off x="5140440" y="4253040"/>
            <a:ext cx="219456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Choix du futur étudiant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85" name="CustomShape 23"/>
          <p:cNvSpPr/>
          <p:nvPr/>
        </p:nvSpPr>
        <p:spPr>
          <a:xfrm>
            <a:off x="4145040" y="509580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6" name="CustomShape 24"/>
          <p:cNvSpPr/>
          <p:nvPr/>
        </p:nvSpPr>
        <p:spPr>
          <a:xfrm>
            <a:off x="4135320" y="5600880"/>
            <a:ext cx="670320" cy="205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D566E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7" name="CustomShape 25"/>
          <p:cNvSpPr/>
          <p:nvPr/>
        </p:nvSpPr>
        <p:spPr>
          <a:xfrm>
            <a:off x="417240" y="3884400"/>
            <a:ext cx="8158680" cy="48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7840" indent="-17676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400" b="1" strike="noStrike" spc="-1">
                <a:solidFill>
                  <a:srgbClr val="3D566E"/>
                </a:solidFill>
                <a:latin typeface="Calibri"/>
                <a:ea typeface="DejaVu Sans"/>
              </a:rPr>
              <a:t>Formation non sélective (licences, PASS) : 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288" name="CustomShape 26"/>
          <p:cNvSpPr/>
          <p:nvPr/>
        </p:nvSpPr>
        <p:spPr>
          <a:xfrm>
            <a:off x="2500200" y="6153120"/>
            <a:ext cx="5838480" cy="522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89" name="CustomShape 27"/>
          <p:cNvSpPr/>
          <p:nvPr/>
        </p:nvSpPr>
        <p:spPr>
          <a:xfrm>
            <a:off x="2700360" y="6026040"/>
            <a:ext cx="557892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0" name="CustomShape 28"/>
          <p:cNvSpPr/>
          <p:nvPr/>
        </p:nvSpPr>
        <p:spPr>
          <a:xfrm>
            <a:off x="4933800" y="453384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accepte la proposition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1" name="CustomShape 29"/>
          <p:cNvSpPr/>
          <p:nvPr/>
        </p:nvSpPr>
        <p:spPr>
          <a:xfrm>
            <a:off x="4958640" y="502668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accepte la proposition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2" name="CustomShape 30"/>
          <p:cNvSpPr/>
          <p:nvPr/>
        </p:nvSpPr>
        <p:spPr>
          <a:xfrm>
            <a:off x="4944600" y="5508720"/>
            <a:ext cx="3418920" cy="322920"/>
          </a:xfrm>
          <a:prstGeom prst="roundRect">
            <a:avLst>
              <a:gd name="adj" fmla="val 16667"/>
            </a:avLst>
          </a:prstGeom>
          <a:solidFill>
            <a:srgbClr val="F28E65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3D566E"/>
                </a:solidFill>
                <a:latin typeface="Calibri"/>
                <a:ea typeface="DejaVu Sans"/>
              </a:rPr>
              <a:t>Il maintient le vœu en attente ou y renonce</a:t>
            </a:r>
            <a:endParaRPr lang="fr-FR" sz="1400" b="0" strike="noStrike" spc="-1">
              <a:latin typeface="Arial"/>
            </a:endParaRPr>
          </a:p>
        </p:txBody>
      </p:sp>
      <p:sp>
        <p:nvSpPr>
          <p:cNvPr id="293" name="CustomShape 31"/>
          <p:cNvSpPr/>
          <p:nvPr/>
        </p:nvSpPr>
        <p:spPr>
          <a:xfrm>
            <a:off x="1351080" y="4556520"/>
            <a:ext cx="2656440" cy="324360"/>
          </a:xfrm>
          <a:prstGeom prst="roundRect">
            <a:avLst>
              <a:gd name="adj" fmla="val 16667"/>
            </a:avLst>
          </a:prstGeom>
          <a:solidFill>
            <a:srgbClr val="51BAAA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400" b="1" strike="noStrike" spc="-1">
                <a:solidFill>
                  <a:srgbClr val="FFFFFF"/>
                </a:solidFill>
                <a:latin typeface="Calibri"/>
                <a:ea typeface="DejaVu Sans"/>
              </a:rPr>
              <a:t>OUI </a:t>
            </a:r>
            <a:endParaRPr lang="fr-FR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700" b="0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Comment répondre aux propositions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288360" y="1293480"/>
            <a:ext cx="8638920" cy="484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lnSpcReduction="10000"/>
          </a:bodyPr>
          <a:lstStyle/>
          <a:p>
            <a:pPr marL="177840" indent="-1767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600" b="1" strike="noStrike" spc="-1">
                <a:solidFill>
                  <a:srgbClr val="3D566E"/>
                </a:solidFill>
                <a:latin typeface="Calibri"/>
                <a:ea typeface="DejaVu Sans"/>
              </a:rPr>
              <a:t> Le lycéen reçoit une seule proposition d’admission et il a des vœux en attente</a:t>
            </a:r>
            <a:endParaRPr lang="fr-FR" sz="2600" b="0" strike="noStrike" spc="-1">
              <a:latin typeface="Arial"/>
            </a:endParaRPr>
          </a:p>
          <a:p>
            <a:pPr marL="627120" lvl="1" indent="-16884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Soit il </a:t>
            </a:r>
            <a:r>
              <a:rPr lang="fr-FR" sz="2100" b="1" strike="noStrike" spc="-1">
                <a:solidFill>
                  <a:srgbClr val="CE181E"/>
                </a:solidFill>
                <a:latin typeface="Calibri"/>
                <a:ea typeface="DejaVu Sans"/>
              </a:rPr>
              <a:t>accepte</a:t>
            </a: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 la proposition (ou y renonce) et indique les vœux en attente qu’il souhaite conserver.</a:t>
            </a:r>
            <a:endParaRPr lang="fr-FR" sz="2100" b="0" strike="noStrike" spc="-1">
              <a:latin typeface="Arial"/>
            </a:endParaRPr>
          </a:p>
          <a:p>
            <a:pPr marL="627120" lvl="1" indent="-16884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Soit il </a:t>
            </a:r>
            <a:r>
              <a:rPr lang="fr-FR" sz="2100" b="1" strike="noStrike" spc="-1">
                <a:solidFill>
                  <a:srgbClr val="CE181E"/>
                </a:solidFill>
                <a:latin typeface="Calibri"/>
                <a:ea typeface="DejaVu Sans"/>
              </a:rPr>
              <a:t>accepte définitivement</a:t>
            </a:r>
            <a:r>
              <a:rPr lang="fr-FR" sz="2100" b="0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la proposition, cela signifie qu’il renonce à tous ses autres vœux.</a:t>
            </a: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600" b="1" strike="noStrike" spc="-1">
                <a:solidFill>
                  <a:srgbClr val="3D566E"/>
                </a:solidFill>
                <a:latin typeface="Calibri"/>
                <a:ea typeface="DejaVu Sans"/>
              </a:rPr>
              <a:t> Le lycéen reçoit plusieurs propositions d’admission et il a des vœux en attente</a:t>
            </a:r>
            <a:endParaRPr lang="fr-FR" sz="2600" b="0" strike="noStrike" spc="-1">
              <a:latin typeface="Arial"/>
            </a:endParaRPr>
          </a:p>
          <a:p>
            <a:pPr marL="627120" lvl="1" indent="-16884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Il doit  faire un choix en </a:t>
            </a:r>
            <a:r>
              <a:rPr lang="fr-FR" sz="2100" b="1" strike="noStrike" spc="-1">
                <a:solidFill>
                  <a:srgbClr val="CE181E"/>
                </a:solidFill>
                <a:latin typeface="Calibri"/>
                <a:ea typeface="DejaVu Sans"/>
              </a:rPr>
              <a:t>acceptant une seule proposition</a:t>
            </a:r>
            <a:r>
              <a:rPr lang="fr-FR" sz="2100" b="0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et renoncer aux autres.</a:t>
            </a:r>
            <a:endParaRPr lang="fr-FR" sz="2100" b="0" strike="noStrike" spc="-1">
              <a:latin typeface="Arial"/>
            </a:endParaRPr>
          </a:p>
          <a:p>
            <a:pPr marL="627120" lvl="1" indent="-16884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il indique les vœux en attente qu’il souhaite conserver.</a:t>
            </a:r>
            <a:endParaRPr lang="fr-FR" sz="2100" b="0" strike="noStrike" spc="-1">
              <a:latin typeface="Arial"/>
            </a:endParaRPr>
          </a:p>
          <a:p>
            <a:pPr marL="627120" lvl="1" indent="-16884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Font typeface="Arial"/>
              <a:buChar char="•"/>
            </a:pP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S’il </a:t>
            </a:r>
            <a:r>
              <a:rPr lang="fr-FR" sz="2100" b="1" strike="noStrike" spc="-1">
                <a:solidFill>
                  <a:srgbClr val="CE181E"/>
                </a:solidFill>
                <a:latin typeface="Calibri"/>
                <a:ea typeface="DejaVu Sans"/>
              </a:rPr>
              <a:t>accepte définitivement</a:t>
            </a:r>
            <a:r>
              <a:rPr lang="fr-FR" sz="2100" b="0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r>
              <a:rPr lang="fr-FR" sz="2100" b="0" strike="noStrike" spc="-1">
                <a:solidFill>
                  <a:srgbClr val="3D566E"/>
                </a:solidFill>
                <a:latin typeface="Calibri"/>
                <a:ea typeface="DejaVu Sans"/>
              </a:rPr>
              <a:t>la proposition, cela signifie qu’il renonce à tous ses autres vœux.</a:t>
            </a: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>
              <a:latin typeface="Arial"/>
            </a:endParaRPr>
          </a:p>
        </p:txBody>
      </p:sp>
      <p:sp>
        <p:nvSpPr>
          <p:cNvPr id="296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4F582E4F-3387-4CB5-84A8-2054B3188136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16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ts val="2801"/>
              </a:lnSpc>
            </a:pPr>
            <a:r>
              <a:rPr lang="fr-FR" sz="2700" b="0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Comment répondre aux propositions </a:t>
            </a:r>
            <a:endParaRPr lang="fr-FR" sz="2700" b="0" strike="noStrike" spc="-1">
              <a:latin typeface="Arial"/>
            </a:endParaRPr>
          </a:p>
        </p:txBody>
      </p:sp>
      <p:sp>
        <p:nvSpPr>
          <p:cNvPr id="298" name="CustomShape 2"/>
          <p:cNvSpPr/>
          <p:nvPr/>
        </p:nvSpPr>
        <p:spPr>
          <a:xfrm>
            <a:off x="288360" y="1507680"/>
            <a:ext cx="8638920" cy="459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177840" indent="-1767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6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 lycéen ne reçoit que des réponses « en attente »</a:t>
            </a:r>
            <a:endParaRPr lang="fr-FR" sz="2600" b="0" strike="noStrike" spc="-1" dirty="0">
              <a:latin typeface="Arial"/>
            </a:endParaRPr>
          </a:p>
          <a:p>
            <a:pPr marL="627120" lvl="1" indent="-16884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21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Il consulte les indicateurs pour chaque vœu: </a:t>
            </a:r>
            <a:endParaRPr lang="fr-FR" sz="2100" b="0" strike="noStrike" spc="-1" dirty="0">
              <a:latin typeface="Arial"/>
            </a:endParaRPr>
          </a:p>
          <a:p>
            <a:pPr marL="457560">
              <a:lnSpc>
                <a:spcPct val="100000"/>
              </a:lnSpc>
              <a:spcBef>
                <a:spcPts val="420"/>
              </a:spcBef>
            </a:pPr>
            <a:r>
              <a:rPr lang="fr-FR" sz="21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- son rang dans la liste d’attente et le nombre de candidats en attente</a:t>
            </a:r>
            <a:endParaRPr lang="fr-FR" sz="2100" b="0" strike="noStrike" spc="-1" dirty="0">
              <a:latin typeface="Arial"/>
            </a:endParaRPr>
          </a:p>
          <a:p>
            <a:pPr marL="457560">
              <a:lnSpc>
                <a:spcPct val="100000"/>
              </a:lnSpc>
              <a:spcBef>
                <a:spcPts val="420"/>
              </a:spcBef>
            </a:pPr>
            <a:r>
              <a:rPr lang="fr-FR" sz="21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- le rang du dernier candidat admis en 2020 </a:t>
            </a: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fr-FR" sz="2100" b="0" strike="noStrike" spc="-1" dirty="0">
              <a:latin typeface="Arial"/>
            </a:endParaRPr>
          </a:p>
          <a:p>
            <a:pPr marL="627120" lvl="1" indent="-168840">
              <a:lnSpc>
                <a:spcPct val="100000"/>
              </a:lnSpc>
              <a:spcBef>
                <a:spcPts val="42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21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des places vont se libérer au fur et à mesure.</a:t>
            </a: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1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6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 lycéen ne reçoit que des réponses négatives </a:t>
            </a:r>
            <a:endParaRPr lang="fr-FR" sz="2600" b="0" strike="noStrike" spc="-1" dirty="0">
              <a:latin typeface="Arial"/>
            </a:endParaRPr>
          </a:p>
          <a:p>
            <a:pPr marL="458280" lvl="1" algn="just">
              <a:lnSpc>
                <a:spcPct val="100000"/>
              </a:lnSpc>
              <a:spcBef>
                <a:spcPts val="519"/>
              </a:spcBef>
              <a:buClr>
                <a:srgbClr val="FF0000"/>
              </a:buClr>
            </a:pPr>
            <a:r>
              <a:rPr lang="fr-FR" sz="21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Il peut formuler de nouveaux vœux en phase complémentaire à partir du 16 juin 2021. </a:t>
            </a: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19"/>
              </a:spcBef>
            </a:pP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100" b="0" strike="noStrike" spc="-1" dirty="0">
              <a:latin typeface="Arial"/>
            </a:endParaRPr>
          </a:p>
        </p:txBody>
      </p:sp>
      <p:sp>
        <p:nvSpPr>
          <p:cNvPr id="299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03440BBC-AA38-444A-B462-39B7BF69436F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17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LA PHASE COMPLÉMENTAIRE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340920" y="1347120"/>
            <a:ext cx="8363880" cy="472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800" b="0" strike="noStrike" spc="-1" dirty="0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2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r>
              <a:rPr lang="fr-FR" sz="22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Du 16 juin au 16 septembre 2021</a:t>
            </a:r>
            <a:r>
              <a:rPr lang="fr-FR" sz="2200" b="0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:</a:t>
            </a: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2200" b="0" strike="noStrike" spc="-1" dirty="0">
              <a:latin typeface="Arial"/>
            </a:endParaRPr>
          </a:p>
          <a:p>
            <a:pPr marL="108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</a:pP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Les lycéens peuvent </a:t>
            </a:r>
            <a:r>
              <a:rPr lang="fr-FR" sz="2200" b="0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formuler jusqu’à </a:t>
            </a:r>
            <a:r>
              <a:rPr lang="fr-FR" sz="2200" b="1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10 nouveaux vœux </a:t>
            </a:r>
            <a:r>
              <a:rPr lang="fr-FR" sz="2200" b="0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dans des formations ayant des places disponibles.</a:t>
            </a: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2200" b="0" strike="noStrike" spc="-1" dirty="0">
              <a:latin typeface="Arial"/>
            </a:endParaRPr>
          </a:p>
          <a:p>
            <a:pPr marL="177840" indent="-17676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2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r>
              <a:rPr lang="fr-FR" sz="22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A partir du 2 juillet:</a:t>
            </a:r>
            <a:r>
              <a:rPr lang="fr-FR" sz="2200" b="1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2200" b="0" strike="noStrike" spc="-1" dirty="0">
              <a:latin typeface="Arial"/>
            </a:endParaRPr>
          </a:p>
          <a:p>
            <a:pPr marL="1080" algn="just">
              <a:lnSpc>
                <a:spcPct val="100000"/>
              </a:lnSpc>
              <a:spcBef>
                <a:spcPts val="380"/>
              </a:spcBef>
              <a:buClr>
                <a:srgbClr val="FF0000"/>
              </a:buClr>
            </a:pP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Les lycéens peuvent solliciter</a:t>
            </a:r>
            <a:r>
              <a:rPr lang="fr-FR" sz="2200" b="1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 l’accompagnement de la Commission d’Accès à l’Enseignement Supérieur (CAES) </a:t>
            </a:r>
            <a:r>
              <a:rPr lang="fr-FR" sz="2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: elle étudie les dossiers et aide les candidats à trouver une formation au plus près de leur projet en fonction des places disponibles.</a:t>
            </a:r>
            <a:endParaRPr lang="fr-FR" sz="2200" b="0" strike="noStrike" spc="-1" dirty="0">
              <a:latin typeface="Arial"/>
            </a:endParaRPr>
          </a:p>
        </p:txBody>
      </p:sp>
      <p:sp>
        <p:nvSpPr>
          <p:cNvPr id="302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12235157-2326-48F4-846E-2C8F50CF4211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18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5" name="CustomShape 3"/>
          <p:cNvSpPr/>
          <p:nvPr/>
        </p:nvSpPr>
        <p:spPr>
          <a:xfrm>
            <a:off x="541440" y="1617840"/>
            <a:ext cx="7782840" cy="42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2400" b="1" strike="noStrike" spc="-1">
                <a:solidFill>
                  <a:srgbClr val="EB613D"/>
                </a:solidFill>
                <a:latin typeface="Arial"/>
                <a:ea typeface="MS PGothic"/>
              </a:rPr>
              <a:t>•</a:t>
            </a:r>
            <a:r>
              <a:rPr lang="fr-FR" sz="2400" b="1" strike="noStrike" spc="-1">
                <a:solidFill>
                  <a:srgbClr val="CE181E"/>
                </a:solidFill>
                <a:latin typeface="Arial"/>
                <a:ea typeface="MS PGothic"/>
              </a:rPr>
              <a:t> Le 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DSE (Dossier Social Etudiant)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- Demande de 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bourse nationale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sur critères sociaux 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et/ou de 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logement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 en résidence universitaire. 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- Pour des études à La Réunion ou en métropole.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Wingdings"/>
                <a:ea typeface="MS PGothic"/>
              </a:rPr>
              <a:t>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Inscriptions du </a:t>
            </a:r>
            <a:r>
              <a:rPr lang="fr-FR" sz="2400" b="1" i="1" strike="noStrike" spc="-1">
                <a:solidFill>
                  <a:srgbClr val="CE181E"/>
                </a:solidFill>
                <a:latin typeface="Calibri"/>
                <a:ea typeface="MS PGothic"/>
              </a:rPr>
              <a:t>20 janvier au 15 mai 2021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sur le site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r>
              <a:rPr lang="fr-FR" sz="2400" b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www.messervices.etudiant.gouv.fr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MS PGothic"/>
              </a:rPr>
              <a:t> </a:t>
            </a: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Le calendrier 2021 en trois etapes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462600" y="1281240"/>
            <a:ext cx="8033040" cy="4406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79500" lnSpcReduction="20000"/>
          </a:bodyPr>
          <a:lstStyle/>
          <a:p>
            <a:pPr>
              <a:lnSpc>
                <a:spcPct val="100000"/>
              </a:lnSpc>
              <a:spcBef>
                <a:spcPts val="1281"/>
              </a:spcBef>
            </a:pPr>
            <a:endParaRPr lang="fr-FR" sz="18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1" strike="noStrike" spc="-1" dirty="0">
                <a:solidFill>
                  <a:srgbClr val="C9211E"/>
                </a:solidFill>
                <a:latin typeface="Calibri"/>
                <a:ea typeface="DejaVu Sans"/>
              </a:rPr>
              <a:t> Novembre 2020 – janvier 2021:</a:t>
            </a:r>
            <a:endParaRPr lang="fr-FR" sz="23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r>
              <a:rPr lang="fr-FR" sz="23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Je m’informe et découvre les formations.</a:t>
            </a:r>
            <a:endParaRPr lang="fr-FR" sz="23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r>
              <a:rPr lang="fr-FR" sz="23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Ouverture de </a:t>
            </a:r>
            <a:r>
              <a:rPr lang="fr-FR" sz="2300" b="0" strike="noStrike" spc="-1" dirty="0" err="1">
                <a:solidFill>
                  <a:srgbClr val="17375E"/>
                </a:solidFill>
                <a:latin typeface="Calibri"/>
                <a:ea typeface="DejaVu Sans"/>
              </a:rPr>
              <a:t>Parcoursup</a:t>
            </a:r>
            <a:r>
              <a:rPr lang="fr-FR" sz="2300" b="0" strike="noStrike" spc="-1" dirty="0">
                <a:solidFill>
                  <a:srgbClr val="17375E"/>
                </a:solidFill>
                <a:latin typeface="Calibri"/>
                <a:ea typeface="DejaVu Sans"/>
              </a:rPr>
              <a:t> le </a:t>
            </a:r>
            <a:r>
              <a:rPr lang="fr-FR" sz="23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21 décembre</a:t>
            </a:r>
            <a:endParaRPr lang="fr-FR" sz="23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endParaRPr lang="fr-FR" sz="23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 20 janvier au 8 avril:</a:t>
            </a:r>
            <a:endParaRPr lang="fr-FR" sz="23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r>
              <a:rPr lang="fr-FR" sz="2300" b="0" strike="noStrike" spc="-1" dirty="0">
                <a:solidFill>
                  <a:srgbClr val="1F497D"/>
                </a:solidFill>
                <a:latin typeface="Calibri"/>
                <a:ea typeface="DejaVu Sans"/>
              </a:rPr>
              <a:t>Je formule mes vœux et je finalise mon dossier.</a:t>
            </a:r>
            <a:endParaRPr lang="fr-FR" sz="23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r>
              <a:rPr lang="fr-FR" sz="23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11 mars : </a:t>
            </a:r>
            <a:r>
              <a:rPr lang="fr-FR" sz="2300" b="0" strike="noStrike" spc="-1" dirty="0">
                <a:solidFill>
                  <a:srgbClr val="1F497D"/>
                </a:solidFill>
                <a:latin typeface="Calibri"/>
                <a:ea typeface="DejaVu Sans"/>
              </a:rPr>
              <a:t>Date limite pour formuler les vœux </a:t>
            </a:r>
            <a:endParaRPr lang="fr-FR" sz="23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endParaRPr lang="fr-FR" sz="23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3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 27 mai au 16 juillet:</a:t>
            </a:r>
            <a:endParaRPr lang="fr-FR" sz="23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r>
              <a:rPr lang="fr-FR" sz="2300" b="0" strike="noStrike" spc="-1" dirty="0">
                <a:solidFill>
                  <a:srgbClr val="1F497D"/>
                </a:solidFill>
                <a:latin typeface="Calibri"/>
                <a:ea typeface="DejaVu Sans"/>
              </a:rPr>
              <a:t>Je reçois les réponses des formations et je décide.</a:t>
            </a:r>
            <a:endParaRPr lang="fr-FR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lang="fr-FR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lang="fr-FR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CustomShape 3"/>
          <p:cNvSpPr/>
          <p:nvPr/>
        </p:nvSpPr>
        <p:spPr>
          <a:xfrm>
            <a:off x="503280" y="1368360"/>
            <a:ext cx="7782840" cy="44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strike="noStrike" spc="-1">
                <a:solidFill>
                  <a:srgbClr val="EB613D"/>
                </a:solidFill>
                <a:latin typeface="Calibri"/>
                <a:ea typeface="MS PGothic"/>
              </a:rPr>
              <a:t> 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La Bourse départementale</a:t>
            </a:r>
            <a:r>
              <a:rPr lang="fr-FR" sz="2400" b="1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Bourse attribuée sur critères sociaux pour des études à La Réunion, en métropole ou dans l’Union Européenne.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Wingdings"/>
                <a:ea typeface="MS PGothic"/>
              </a:rPr>
              <a:t>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Dossier à remplir entre </a:t>
            </a:r>
            <a:r>
              <a:rPr lang="fr-FR" sz="2400" b="1" i="1" strike="noStrike" spc="-1">
                <a:solidFill>
                  <a:srgbClr val="CE181E"/>
                </a:solidFill>
                <a:latin typeface="Calibri"/>
                <a:ea typeface="MS PGothic"/>
              </a:rPr>
              <a:t>avril et octobre 2021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sur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r>
              <a:rPr lang="fr-FR" sz="2400" b="0" i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 </a:t>
            </a:r>
            <a:r>
              <a:rPr lang="fr-FR" sz="2400" b="1" i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http://net-bourses.cg974.fr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MS PGothic"/>
              </a:rPr>
              <a:t> </a:t>
            </a: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1" name="CustomShape 3"/>
          <p:cNvSpPr/>
          <p:nvPr/>
        </p:nvSpPr>
        <p:spPr>
          <a:xfrm>
            <a:off x="503280" y="1368360"/>
            <a:ext cx="7782840" cy="4488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800" b="1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Les aides de la Région Réunion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Aides pour des études en métropole ou à La Réunion: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API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 pour la Première Installation</a:t>
            </a: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APE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 au Premier Equipement</a:t>
            </a: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AFI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Aide aux Frais d’Inscription</a:t>
            </a:r>
            <a:endParaRPr lang="fr-FR" sz="2400" b="0" strike="noStrike" spc="-1">
              <a:latin typeface="Arial"/>
            </a:endParaRPr>
          </a:p>
          <a:p>
            <a:pPr indent="-215640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BRESM :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bourse régionale d’études supérieures en mobilité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Dossiers à remplir à partir du mois de Juin sur </a:t>
            </a:r>
            <a:r>
              <a:rPr lang="fr-FR" sz="2400" b="1" i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www.regionreunion.fr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  <a:ea typeface="MS PGothic"/>
              </a:rPr>
              <a:t> </a:t>
            </a: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4" name="CustomShape 3"/>
          <p:cNvSpPr/>
          <p:nvPr/>
        </p:nvSpPr>
        <p:spPr>
          <a:xfrm>
            <a:off x="500040" y="1285920"/>
            <a:ext cx="7782840" cy="42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1" i="1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Le</a:t>
            </a:r>
            <a:r>
              <a:rPr lang="fr-FR" sz="2400" b="1" i="1" strike="noStrike" spc="-1">
                <a:solidFill>
                  <a:srgbClr val="CE181E"/>
                </a:solidFill>
                <a:latin typeface="Calibri"/>
                <a:ea typeface="MS PGothic"/>
              </a:rPr>
              <a:t> 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Passeport mobilité</a:t>
            </a:r>
            <a:r>
              <a:rPr lang="fr-FR" sz="2400" b="0" strike="noStrike" spc="-1">
                <a:solidFill>
                  <a:srgbClr val="FF0000"/>
                </a:solidFill>
                <a:latin typeface="Calibri"/>
                <a:ea typeface="MS PGothic"/>
              </a:rPr>
              <a:t> 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- Prise en charge d’un 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billet d’avion AR par an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pour des études en métropole ou à l’étranger.</a:t>
            </a:r>
            <a:endParaRPr lang="fr-FR" sz="2400" b="0" strike="noStrike" spc="-1">
              <a:latin typeface="Arial"/>
            </a:endParaRPr>
          </a:p>
          <a:p>
            <a:pPr indent="-215640" algn="just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 Pour une formation n’existant pas à La Réunion</a:t>
            </a:r>
            <a:endParaRPr lang="fr-FR" sz="2400" b="0" strike="noStrike" spc="-1">
              <a:latin typeface="Arial"/>
            </a:endParaRPr>
          </a:p>
          <a:p>
            <a:pPr indent="-215640" algn="just">
              <a:lnSpc>
                <a:spcPct val="100000"/>
              </a:lnSpc>
              <a:buClr>
                <a:srgbClr val="254061"/>
              </a:buClr>
              <a:buFont typeface="StarSymbol"/>
              <a:buChar char="-"/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 Ou si la formation existe à la Réunion, à condition que l’élève soit « refusé » ou « en attente » sur son vœu à la Réunion.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- Sous conditions de ressources</a:t>
            </a: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400" b="0" strike="noStrike" spc="-1">
                <a:solidFill>
                  <a:srgbClr val="254061"/>
                </a:solidFill>
                <a:latin typeface="Wingdings"/>
                <a:ea typeface="MS PGothic"/>
              </a:rPr>
              <a:t></a:t>
            </a:r>
            <a:r>
              <a:rPr lang="fr-FR" sz="2400" b="0" i="1" strike="noStrike" spc="-1">
                <a:solidFill>
                  <a:srgbClr val="254061"/>
                </a:solidFill>
                <a:latin typeface="Calibri"/>
                <a:ea typeface="MS PGothic"/>
              </a:rPr>
              <a:t>Demande sur </a:t>
            </a:r>
            <a:r>
              <a:rPr lang="fr-FR" sz="2400" b="1" i="1" u="sng" strike="noStrike" spc="-1">
                <a:solidFill>
                  <a:srgbClr val="254061"/>
                </a:solidFill>
                <a:uFillTx/>
                <a:latin typeface="Calibri"/>
                <a:ea typeface="MS PGothic"/>
              </a:rPr>
              <a:t>http://pme.ladom.fr</a:t>
            </a:r>
            <a:endParaRPr lang="fr-FR" sz="24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AIDES FINANCIERES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7" name="CustomShape 3"/>
          <p:cNvSpPr/>
          <p:nvPr/>
        </p:nvSpPr>
        <p:spPr>
          <a:xfrm>
            <a:off x="500040" y="1285920"/>
            <a:ext cx="7782840" cy="4201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400" b="1" strike="noStrike" spc="-1">
                <a:solidFill>
                  <a:srgbClr val="3D566E"/>
                </a:solidFill>
                <a:latin typeface="Calibri"/>
                <a:ea typeface="MS PGothic"/>
              </a:rPr>
              <a:t> </a:t>
            </a:r>
            <a:r>
              <a:rPr lang="fr-FR" sz="2400" b="1" strike="noStrike" spc="-1">
                <a:solidFill>
                  <a:srgbClr val="CE181E"/>
                </a:solidFill>
                <a:latin typeface="Calibri"/>
                <a:ea typeface="MS PGothic"/>
              </a:rPr>
              <a:t>Aide à la mobilité:</a:t>
            </a:r>
            <a:endParaRPr lang="fr-FR" sz="2400" b="0" strike="noStrike" spc="-1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</a:pPr>
            <a:endParaRPr lang="fr-FR" sz="2400" b="0" strike="noStrike" spc="-1">
              <a:latin typeface="Arial"/>
            </a:endParaRPr>
          </a:p>
          <a:p>
            <a:pPr marL="360" algn="just">
              <a:lnSpc>
                <a:spcPct val="100000"/>
              </a:lnSpc>
              <a:spcBef>
                <a:spcPts val="320"/>
              </a:spcBef>
            </a:pP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Les élèves bénéficiaires d’une bourse nationale de lycée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peuvent bénéficier d’une</a:t>
            </a:r>
            <a:r>
              <a:rPr lang="fr-FR" sz="2400" b="1" strike="noStrike" spc="-1">
                <a:solidFill>
                  <a:srgbClr val="254061"/>
                </a:solidFill>
                <a:latin typeface="Calibri"/>
                <a:ea typeface="MS PGothic"/>
              </a:rPr>
              <a:t> aide  à la mobilité (500 € versés à la rentrée) </a:t>
            </a:r>
            <a:r>
              <a:rPr lang="fr-FR" sz="2400" b="0" strike="noStrike" spc="-1">
                <a:solidFill>
                  <a:srgbClr val="254061"/>
                </a:solidFill>
                <a:latin typeface="Calibri"/>
                <a:ea typeface="MS PGothic"/>
              </a:rPr>
              <a:t>s’ils choisissent une formation située dans une autre académie.</a:t>
            </a:r>
            <a:endParaRPr lang="fr-FR" sz="2400" b="0" strike="noStrike" spc="-1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320"/>
              </a:spcBef>
            </a:pPr>
            <a:endParaRPr lang="fr-FR" sz="2400" b="0" strike="noStrike" spc="-1">
              <a:latin typeface="Arial"/>
            </a:endParaRPr>
          </a:p>
          <a:p>
            <a:pPr marL="360" algn="ctr">
              <a:lnSpc>
                <a:spcPct val="100000"/>
              </a:lnSpc>
              <a:spcBef>
                <a:spcPts val="320"/>
              </a:spcBef>
            </a:pPr>
            <a:r>
              <a:rPr lang="fr-FR" sz="2400" b="1" strike="noStrike" spc="-1">
                <a:solidFill>
                  <a:srgbClr val="3D566E"/>
                </a:solidFill>
                <a:latin typeface="Calibri"/>
                <a:ea typeface="MS PGothic"/>
              </a:rPr>
              <a:t>http://amp.etudiant.gouv.fr </a:t>
            </a:r>
            <a:endParaRPr lang="fr-FR" sz="24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444600" y="77760"/>
            <a:ext cx="7879680" cy="1286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000" b="1" strike="noStrike" spc="-1">
                <a:solidFill>
                  <a:srgbClr val="254061"/>
                </a:solidFill>
                <a:latin typeface="Calibri"/>
                <a:ea typeface="MS PGothic"/>
              </a:rPr>
              <a:t>PERMANENCES PSY-EN</a:t>
            </a:r>
            <a:r>
              <a:rPr lang="fr-FR" sz="3000" b="0" strike="noStrike" spc="-1">
                <a:solidFill>
                  <a:srgbClr val="254061"/>
                </a:solidFill>
                <a:latin typeface="Calibri"/>
                <a:ea typeface="MS PGothic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319" name="CustomShape 2"/>
          <p:cNvSpPr/>
          <p:nvPr/>
        </p:nvSpPr>
        <p:spPr>
          <a:xfrm>
            <a:off x="8132760" y="6146640"/>
            <a:ext cx="450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CustomShape 3"/>
          <p:cNvSpPr/>
          <p:nvPr/>
        </p:nvSpPr>
        <p:spPr>
          <a:xfrm>
            <a:off x="541440" y="1295280"/>
            <a:ext cx="7782840" cy="3888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just">
              <a:lnSpc>
                <a:spcPct val="100000"/>
              </a:lnSpc>
            </a:pPr>
            <a:endParaRPr lang="fr-FR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800" b="1" strike="noStrike" spc="-1" dirty="0">
                <a:solidFill>
                  <a:srgbClr val="CE181E"/>
                </a:solidFill>
                <a:latin typeface="Calibri"/>
                <a:ea typeface="MS PGothic"/>
              </a:rPr>
              <a:t>- </a:t>
            </a:r>
            <a:r>
              <a:rPr lang="fr-FR" sz="2800" b="0" strike="noStrike" spc="-1" dirty="0">
                <a:solidFill>
                  <a:srgbClr val="CE181E"/>
                </a:solidFill>
                <a:latin typeface="Calibri"/>
                <a:ea typeface="MS PGothic"/>
              </a:rPr>
              <a:t>Au lycée, avec Mme Garry:</a:t>
            </a:r>
            <a:r>
              <a:rPr lang="fr-FR" sz="2800" b="0" strike="noStrike" spc="-1" dirty="0">
                <a:solidFill>
                  <a:srgbClr val="FF0000"/>
                </a:solidFill>
                <a:latin typeface="Calibri"/>
                <a:ea typeface="MS PGothic"/>
              </a:rPr>
              <a:t> </a:t>
            </a:r>
            <a:endParaRPr lang="fr-FR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le lundi après-midi et le jeudi matin, en prenant RV à la vie scolaire.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 dirty="0">
                <a:solidFill>
                  <a:srgbClr val="CE181E"/>
                </a:solidFill>
                <a:latin typeface="Calibri"/>
                <a:ea typeface="MS PGothic"/>
              </a:rPr>
              <a:t>-  Au CIO de St Benoît, </a:t>
            </a:r>
            <a:r>
              <a:rPr lang="fr-FR" sz="2800" b="0" strike="noStrike" spc="-1" dirty="0" smtClean="0">
                <a:solidFill>
                  <a:srgbClr val="CE181E"/>
                </a:solidFill>
                <a:latin typeface="Calibri"/>
                <a:ea typeface="MS PGothic"/>
              </a:rPr>
              <a:t>s</a:t>
            </a:r>
            <a:r>
              <a:rPr lang="bn-IN" sz="2800" strike="noStrike" spc="-1" dirty="0" smtClean="0">
                <a:solidFill>
                  <a:srgbClr val="CE181E"/>
                </a:solidFill>
                <a:latin typeface="Calibri"/>
                <a:ea typeface="MS PGothic"/>
                <a:cs typeface="Calibri"/>
              </a:rPr>
              <a:t>ur</a:t>
            </a:r>
            <a:r>
              <a:rPr lang="fr-FR" sz="2800" b="0" strike="noStrike" spc="-1" dirty="0" smtClean="0">
                <a:solidFill>
                  <a:srgbClr val="CE181E"/>
                </a:solidFill>
                <a:latin typeface="Calibri"/>
                <a:ea typeface="MS PGothic"/>
              </a:rPr>
              <a:t> </a:t>
            </a:r>
            <a:r>
              <a:rPr lang="fr-FR" sz="2800" b="0" strike="noStrike" spc="-1" dirty="0">
                <a:solidFill>
                  <a:srgbClr val="CE181E"/>
                </a:solidFill>
                <a:latin typeface="Calibri"/>
                <a:ea typeface="MS PGothic"/>
              </a:rPr>
              <a:t>rendez-vous:</a:t>
            </a:r>
            <a:endParaRPr lang="fr-FR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21 rue Lucien </a:t>
            </a:r>
            <a:r>
              <a:rPr lang="fr-FR" sz="2600" b="0" strike="noStrike" spc="-1" dirty="0" err="1">
                <a:solidFill>
                  <a:srgbClr val="254061"/>
                </a:solidFill>
                <a:latin typeface="Calibri"/>
                <a:ea typeface="MS PGothic"/>
              </a:rPr>
              <a:t>Duchemann</a:t>
            </a: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, 02 62 50 12 17</a:t>
            </a: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600" strike="noStrike" spc="-1" dirty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Du </a:t>
            </a:r>
            <a:r>
              <a:rPr lang="bn-IN" sz="2600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lun</a:t>
            </a:r>
            <a:r>
              <a:rPr lang="fr-FR" sz="2600" strike="noStrike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di </a:t>
            </a:r>
            <a:r>
              <a:rPr lang="fr-FR" sz="2600" strike="noStrike" spc="-1" dirty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au vendredi de 8h à 16h, </a:t>
            </a:r>
            <a:r>
              <a:rPr lang="bn-IN" sz="2600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sauf le</a:t>
            </a:r>
            <a:r>
              <a:rPr lang="fr-FR" sz="2600" strike="noStrike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 </a:t>
            </a:r>
            <a:r>
              <a:rPr lang="fr-FR" sz="2600" strike="noStrike" spc="-1" dirty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lundi </a:t>
            </a:r>
            <a:r>
              <a:rPr lang="bn-IN" sz="2600" spc="-1" dirty="0" smtClean="0">
                <a:solidFill>
                  <a:srgbClr val="254061"/>
                </a:solidFill>
                <a:latin typeface="Calibri"/>
                <a:ea typeface="MS PGothic"/>
                <a:cs typeface="Calibri"/>
              </a:rPr>
              <a:t>matin</a:t>
            </a:r>
            <a:endParaRPr lang="fr-FR" sz="2600" strike="noStrike" spc="-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fr-FR" sz="2600" b="0" strike="noStrike" spc="-1" dirty="0">
                <a:solidFill>
                  <a:srgbClr val="254061"/>
                </a:solidFill>
                <a:latin typeface="Calibri"/>
                <a:ea typeface="MS PGothic"/>
              </a:rPr>
              <a:t>Pendant les vacances, du lundi au vendredi de 9h à 15h</a:t>
            </a:r>
            <a:endParaRPr lang="fr-FR" sz="2600" b="0" strike="noStrike" spc="-1" dirty="0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  <a:p>
            <a:pPr marL="457200" indent="-172440"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  <a:p>
            <a:pPr marL="176040" indent="-172440"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374"/>
              </a:spcBef>
            </a:pPr>
            <a:endParaRPr lang="fr-FR" sz="2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Image 1"/>
          <p:cNvPicPr/>
          <p:nvPr/>
        </p:nvPicPr>
        <p:blipFill>
          <a:blip r:embed="rId2"/>
          <a:stretch/>
        </p:blipFill>
        <p:spPr>
          <a:xfrm>
            <a:off x="0" y="0"/>
            <a:ext cx="9136800" cy="685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Preparer son projet d’ORIENTATION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62600" y="1281240"/>
            <a:ext cx="8386920" cy="48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fr-FR" sz="1800" b="1" strike="noStrike" spc="-1">
                <a:solidFill>
                  <a:srgbClr val="F28E65"/>
                </a:solidFill>
                <a:latin typeface="Arial"/>
                <a:ea typeface="DejaVu Sans"/>
              </a:rPr>
              <a:t>Terminales2020-2021</a:t>
            </a:r>
            <a:r>
              <a:rPr lang="fr-FR" sz="1800" b="0" strike="noStrike" spc="-1">
                <a:solidFill>
                  <a:srgbClr val="0C5076"/>
                </a:solidFill>
                <a:latin typeface="Arial"/>
                <a:ea typeface="DejaVu Sans"/>
              </a:rPr>
              <a:t>.fr : infos sur les filières, les formations, les métiers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fr-FR" sz="1800" b="1" strike="noStrike" spc="-1">
                <a:solidFill>
                  <a:srgbClr val="F28E65"/>
                </a:solidFill>
                <a:latin typeface="Arial"/>
                <a:ea typeface="DejaVu Sans"/>
              </a:rPr>
              <a:t>Parcoursup.fr </a:t>
            </a:r>
            <a:r>
              <a:rPr lang="fr-FR" sz="1800" b="0" strike="noStrike" spc="-1">
                <a:solidFill>
                  <a:srgbClr val="0C5076"/>
                </a:solidFill>
                <a:latin typeface="Arial"/>
                <a:ea typeface="DejaVu Sans"/>
              </a:rPr>
              <a:t>: </a:t>
            </a:r>
            <a:r>
              <a:rPr lang="fr-FR" sz="1800" b="1" strike="noStrike" spc="-1">
                <a:solidFill>
                  <a:srgbClr val="0C5076"/>
                </a:solidFill>
                <a:latin typeface="Arial"/>
                <a:ea typeface="DejaVu Sans"/>
              </a:rPr>
              <a:t>plus de 17 000 fiches de formations détaillées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fr-FR" sz="1800" b="1" strike="noStrike" spc="-1">
                <a:solidFill>
                  <a:srgbClr val="F28E65"/>
                </a:solidFill>
                <a:latin typeface="Arial"/>
                <a:ea typeface="DejaVu Sans"/>
              </a:rPr>
              <a:t>Onisep.fr : </a:t>
            </a:r>
            <a:r>
              <a:rPr lang="fr-FR" sz="1800" b="1" strike="noStrike" spc="-1">
                <a:solidFill>
                  <a:srgbClr val="0C5076"/>
                </a:solidFill>
                <a:latin typeface="Arial"/>
                <a:ea typeface="DejaVu Sans"/>
              </a:rPr>
              <a:t> guides à télécharger sur Onisep Réunion :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fr-FR" sz="1800" b="1" strike="noStrike" spc="-1">
                <a:solidFill>
                  <a:srgbClr val="0C5076"/>
                </a:solidFill>
                <a:latin typeface="Arial"/>
                <a:ea typeface="DejaVu Sans"/>
              </a:rPr>
              <a:t>« entrer dans le sup » « les BTS / BUT à La Réunion »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00"/>
              </a:spcBef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430C395E-34E8-4456-9127-3D6BCDB98507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3</a:t>
            </a:fld>
            <a:endParaRPr lang="fr-FR" sz="1000" b="0" strike="noStrike" spc="-1">
              <a:latin typeface="Arial"/>
            </a:endParaRPr>
          </a:p>
        </p:txBody>
      </p:sp>
      <p:pic>
        <p:nvPicPr>
          <p:cNvPr id="226" name="Image 10"/>
          <p:cNvPicPr/>
          <p:nvPr/>
        </p:nvPicPr>
        <p:blipFill>
          <a:blip r:embed="rId2"/>
          <a:stretch/>
        </p:blipFill>
        <p:spPr>
          <a:xfrm>
            <a:off x="1872000" y="2088000"/>
            <a:ext cx="4021920" cy="1949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S’INSCRIRE SUR PARCOURSUP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462600" y="1281240"/>
            <a:ext cx="8386920" cy="485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439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</a:pPr>
            <a:r>
              <a:rPr lang="fr-FR" sz="2000" b="1" strike="noStrike" spc="-1">
                <a:solidFill>
                  <a:srgbClr val="CE181E"/>
                </a:solidFill>
                <a:latin typeface="Calibri"/>
                <a:ea typeface="DejaVu Sans"/>
              </a:rPr>
              <a:t>Les</a:t>
            </a:r>
            <a:r>
              <a:rPr lang="fr-FR" sz="2000" b="0" strike="noStrike" spc="-1">
                <a:solidFill>
                  <a:srgbClr val="CE181E"/>
                </a:solidFill>
                <a:latin typeface="Calibri"/>
                <a:ea typeface="DejaVu Sans"/>
              </a:rPr>
              <a:t> </a:t>
            </a:r>
            <a:r>
              <a:rPr lang="fr-FR" sz="2200" b="1" strike="noStrike" spc="-1">
                <a:solidFill>
                  <a:srgbClr val="CE181E"/>
                </a:solidFill>
                <a:latin typeface="Calibri"/>
                <a:ea typeface="DejaVu Sans"/>
              </a:rPr>
              <a:t>éléments nécessaires à l’inscription </a:t>
            </a:r>
            <a:r>
              <a:rPr lang="fr-FR" sz="2000" b="0" strike="noStrike" spc="-1">
                <a:solidFill>
                  <a:srgbClr val="CE181E"/>
                </a:solidFill>
                <a:latin typeface="Calibri"/>
                <a:ea typeface="DejaVu Sans"/>
              </a:rPr>
              <a:t>:</a:t>
            </a:r>
            <a:r>
              <a:rPr lang="fr-FR" sz="2000" b="0" strike="noStrike" spc="-1">
                <a:solidFill>
                  <a:srgbClr val="FF0000"/>
                </a:solidFill>
                <a:latin typeface="Calibri"/>
                <a:ea typeface="DejaVu Sans"/>
              </a:rPr>
              <a:t>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Une </a:t>
            </a:r>
            <a:r>
              <a:rPr lang="fr-FR" sz="2000" b="1" strike="noStrike" spc="-1">
                <a:solidFill>
                  <a:srgbClr val="3D566E"/>
                </a:solidFill>
                <a:latin typeface="Calibri"/>
                <a:ea typeface="DejaVu Sans"/>
              </a:rPr>
              <a:t>adresse mail </a:t>
            </a:r>
            <a:endParaRPr lang="fr-FR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000" b="1" strike="noStrike" spc="-1">
                <a:solidFill>
                  <a:srgbClr val="3D566E"/>
                </a:solidFill>
                <a:latin typeface="Calibri"/>
                <a:ea typeface="DejaVu Sans"/>
              </a:rPr>
              <a:t> L’INE </a:t>
            </a: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(identifiant national élève): sur les bulletins scolaires ou le relevé de notes des épreuves anticipées du baccalauréat</a:t>
            </a:r>
            <a:endParaRPr lang="fr-FR" sz="20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Lucida Grande"/>
              <a:buChar char="&gt;"/>
            </a:pPr>
            <a:endParaRPr lang="fr-FR" sz="20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2000" b="0" strike="noStrike" spc="-1">
                <a:solidFill>
                  <a:srgbClr val="3D566E"/>
                </a:solidFill>
                <a:latin typeface="Calibri"/>
                <a:ea typeface="DejaVu Sans"/>
              </a:rPr>
              <a:t> Un numéro de portable (facultatif) </a:t>
            </a:r>
            <a:endParaRPr lang="fr-FR" sz="20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400"/>
              </a:spcBef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D7670467-10A6-4743-92A4-C4835CE7052D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4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Formuler des vœux</a:t>
            </a:r>
            <a:r>
              <a:rPr lang="fr-FR" sz="3000" b="0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395640" y="1412640"/>
            <a:ext cx="8158680" cy="483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1281"/>
              </a:spcBef>
            </a:pPr>
            <a:endParaRPr lang="fr-FR" sz="1800" b="0" strike="noStrike" spc="-1" dirty="0">
              <a:latin typeface="Arial"/>
            </a:endParaRPr>
          </a:p>
          <a:p>
            <a:pPr marL="1080" algn="ctr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</a:pPr>
            <a:r>
              <a:rPr lang="fr-FR" sz="9600" b="1" strike="noStrike" spc="-1" dirty="0">
                <a:solidFill>
                  <a:srgbClr val="CE181E"/>
                </a:solidFill>
                <a:latin typeface="Calibri"/>
                <a:ea typeface="DejaVu Sans"/>
              </a:rPr>
              <a:t>Du 20 janvier au 11 mars</a:t>
            </a:r>
            <a:endParaRPr lang="fr-FR" sz="96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lang="fr-FR" sz="88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0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   Jusqu’à 10 vœux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1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   </a:t>
            </a:r>
            <a:r>
              <a:rPr lang="fr-FR" sz="8000" b="0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Jusqu’à 10 vœux supplémentaires en apprentissage</a:t>
            </a:r>
            <a:r>
              <a:rPr lang="fr-FR" sz="8000" b="1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 </a:t>
            </a: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8000" b="1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   </a:t>
            </a:r>
            <a:r>
              <a:rPr lang="fr-FR" sz="8000" b="0" strike="noStrike" spc="-1" dirty="0">
                <a:solidFill>
                  <a:srgbClr val="254061"/>
                </a:solidFill>
                <a:latin typeface="Calibri"/>
                <a:ea typeface="DejaVu Sans"/>
              </a:rPr>
              <a:t>Les vœux ne sont pas classés</a:t>
            </a:r>
            <a:endParaRPr lang="fr-FR" sz="8000" b="0" strike="noStrike" spc="-1" dirty="0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1440"/>
              </a:spcBef>
            </a:pPr>
            <a:endParaRPr lang="fr-FR" sz="8000" b="0" strike="noStrike" spc="-1" dirty="0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440"/>
              </a:spcBef>
              <a:buClr>
                <a:srgbClr val="FF0000"/>
              </a:buClr>
              <a:buFont typeface="Lucida Grande"/>
              <a:buChar char="&gt;"/>
            </a:pP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</a:pPr>
            <a:endParaRPr lang="fr-FR" sz="8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fr-FR" sz="72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7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endParaRPr lang="fr-FR" sz="7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281"/>
              </a:spcBef>
            </a:pPr>
            <a:endParaRPr lang="fr-FR" sz="7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r>
              <a:rPr lang="fr-FR" sz="5600" b="0" strike="noStrike" spc="-1" dirty="0">
                <a:solidFill>
                  <a:srgbClr val="3D566E"/>
                </a:solidFill>
                <a:latin typeface="Calibri"/>
                <a:ea typeface="DejaVu Sans"/>
              </a:rPr>
              <a:t>               </a:t>
            </a:r>
            <a:endParaRPr lang="fr-FR" sz="5600" b="0" strike="noStrike" spc="-1" dirty="0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806B6B2B-E300-4307-AACA-2597206A2AF4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5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LES sous-VŒUX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426600" y="1252080"/>
            <a:ext cx="8638920" cy="500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lang="fr-FR" sz="1900" b="1" strike="noStrike" spc="-1">
                <a:solidFill>
                  <a:srgbClr val="3D566E"/>
                </a:solidFill>
                <a:latin typeface="Calibri"/>
                <a:ea typeface="DejaVu Sans"/>
              </a:rPr>
              <a:t>BTS, BUT, CPGE, DN MADE : </a:t>
            </a:r>
            <a:endParaRPr lang="fr-FR" sz="19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4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Chaque spécialité compte pour </a:t>
            </a:r>
            <a:r>
              <a:rPr lang="fr-FR" sz="1700" b="1" strike="noStrike" spc="-1">
                <a:solidFill>
                  <a:srgbClr val="1F497D"/>
                </a:solidFill>
                <a:latin typeface="Calibri"/>
                <a:ea typeface="DejaVu Sans"/>
              </a:rPr>
              <a:t>un vœu.</a:t>
            </a:r>
            <a:endParaRPr lang="fr-FR" sz="17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4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Pour chaque spécialité, vous pouvez choisir jusqu’à </a:t>
            </a:r>
            <a:r>
              <a:rPr lang="fr-FR" sz="1700" b="1" strike="noStrike" spc="-1">
                <a:solidFill>
                  <a:srgbClr val="3D566E"/>
                </a:solidFill>
                <a:latin typeface="Calibri"/>
                <a:ea typeface="DejaVu Sans"/>
              </a:rPr>
              <a:t>10 sous-vœux </a:t>
            </a: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(établissements)</a:t>
            </a:r>
            <a:endParaRPr lang="fr-FR" sz="17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4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Sur l’ensemble des vœux, vous pouvez choisir </a:t>
            </a:r>
            <a:r>
              <a:rPr lang="fr-FR" sz="1700" b="1" strike="noStrike" spc="-1">
                <a:solidFill>
                  <a:srgbClr val="3D566E"/>
                </a:solidFill>
                <a:latin typeface="Calibri"/>
                <a:ea typeface="DejaVu Sans"/>
              </a:rPr>
              <a:t>20 sous-vœux</a:t>
            </a: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 maximum.</a:t>
            </a:r>
            <a:endParaRPr lang="fr-FR" sz="1700" b="0" strike="noStrike" spc="-1">
              <a:latin typeface="Arial"/>
            </a:endParaRPr>
          </a:p>
          <a:p>
            <a:pPr>
              <a:lnSpc>
                <a:spcPct val="120000"/>
              </a:lnSpc>
              <a:spcBef>
                <a:spcPts val="34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r>
              <a:rPr lang="fr-FR" sz="1900" b="1" strike="noStrike" spc="-1">
                <a:solidFill>
                  <a:srgbClr val="3D566E"/>
                </a:solidFill>
                <a:latin typeface="Calibri"/>
                <a:ea typeface="DejaVu Sans"/>
              </a:rPr>
              <a:t>DCG (diplôme de comptabilité et de gestion) : </a:t>
            </a:r>
            <a:endParaRPr lang="fr-FR" sz="19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4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Chaque établissement correspond à un sous-vœu</a:t>
            </a:r>
            <a:endParaRPr lang="fr-FR" sz="17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buClr>
                <a:srgbClr val="FF0000"/>
              </a:buClr>
              <a:buFont typeface="Arial-ItalicMT"/>
              <a:buChar char="&gt;"/>
            </a:pP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Vous formulez </a:t>
            </a:r>
            <a:r>
              <a:rPr lang="fr-FR" sz="1700" b="1" strike="noStrike" spc="-1">
                <a:solidFill>
                  <a:srgbClr val="3D566E"/>
                </a:solidFill>
                <a:latin typeface="Calibri"/>
                <a:ea typeface="DejaVu Sans"/>
              </a:rPr>
              <a:t>un vœu DCG</a:t>
            </a: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 et vous pouvez choisir jusqu’à </a:t>
            </a:r>
            <a:r>
              <a:rPr lang="fr-FR" sz="1700" b="1" strike="noStrike" spc="-1">
                <a:solidFill>
                  <a:srgbClr val="3D566E"/>
                </a:solidFill>
                <a:latin typeface="Calibri"/>
                <a:ea typeface="DejaVu Sans"/>
              </a:rPr>
              <a:t>10 sous-vœux</a:t>
            </a:r>
            <a:r>
              <a:rPr lang="fr-FR" sz="1700" b="0" strike="noStrike" spc="-1">
                <a:solidFill>
                  <a:srgbClr val="3D566E"/>
                </a:solidFill>
                <a:latin typeface="Calibri"/>
                <a:ea typeface="DejaVu Sans"/>
              </a:rPr>
              <a:t> (établissements)</a:t>
            </a: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20000"/>
              </a:lnSpc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7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1700" b="0" strike="noStrike" spc="-1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4C0826F1-5B51-44D9-8E87-FF51E4346A85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6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36" name="CustomShape 4"/>
          <p:cNvSpPr/>
          <p:nvPr/>
        </p:nvSpPr>
        <p:spPr>
          <a:xfrm>
            <a:off x="407880" y="3367440"/>
            <a:ext cx="8279280" cy="88020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>
            <a:noFill/>
          </a:ln>
          <a:effectLst>
            <a:outerShdw blurRad="50800" dist="37674" dir="2700000" algn="tl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Exemple : Vous demandez un BTS « Métiers de la chimie » dans 7 lycées différents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Wingdings"/>
                <a:ea typeface="DejaVu Sans"/>
              </a:rPr>
              <a:t>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 Ces demandes comptent pour 1 vœu et 7 sous-vœux </a:t>
            </a:r>
            <a:endParaRPr lang="fr-FR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LES sous-VŒUX</a:t>
            </a:r>
            <a:r>
              <a:rPr lang="fr-FR" sz="3000" b="0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426600" y="1326600"/>
            <a:ext cx="8638920" cy="500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360"/>
              </a:spcBef>
            </a:pPr>
            <a:r>
              <a:rPr lang="fr-FR" sz="2000" b="1" strike="noStrike" spc="-1">
                <a:solidFill>
                  <a:srgbClr val="3D566E"/>
                </a:solidFill>
                <a:latin typeface="Calibri"/>
                <a:ea typeface="DejaVu Sans"/>
              </a:rPr>
              <a:t>Les IFSI (Instituts de Formation en Soin Infirmier) et les formations d’orthophonie, orthoptie et audioprothèse</a:t>
            </a:r>
            <a:endParaRPr lang="fr-FR" sz="2000" b="0" strike="noStrike" spc="-1">
              <a:latin typeface="Arial"/>
            </a:endParaRPr>
          </a:p>
          <a:p>
            <a:pPr marL="287640">
              <a:lnSpc>
                <a:spcPct val="100000"/>
              </a:lnSpc>
              <a:spcBef>
                <a:spcPts val="320"/>
              </a:spcBef>
            </a:pPr>
            <a:endParaRPr lang="fr-FR" sz="2000" b="0" strike="noStrike" spc="-1">
              <a:latin typeface="Arial"/>
            </a:endParaRPr>
          </a:p>
          <a:p>
            <a:pPr marL="457200" lvl="1" indent="-168840">
              <a:lnSpc>
                <a:spcPct val="100000"/>
              </a:lnSpc>
              <a:spcBef>
                <a:spcPts val="32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800" b="0" strike="noStrike" spc="-1">
                <a:solidFill>
                  <a:srgbClr val="3D566E"/>
                </a:solidFill>
                <a:latin typeface="Calibri"/>
                <a:ea typeface="DejaVu Sans"/>
              </a:rPr>
              <a:t> Un vœu multiple correspond à un regroupement d’établissements.</a:t>
            </a:r>
            <a:endParaRPr lang="fr-FR" sz="1800" b="0" strike="noStrike" spc="-1">
              <a:latin typeface="Arial"/>
            </a:endParaRPr>
          </a:p>
          <a:p>
            <a:pPr marL="457200" lvl="1" indent="-168840">
              <a:lnSpc>
                <a:spcPct val="110000"/>
              </a:lnSpc>
              <a:spcBef>
                <a:spcPts val="32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800" b="0" strike="noStrike" spc="-1">
                <a:solidFill>
                  <a:srgbClr val="3D566E"/>
                </a:solidFill>
                <a:latin typeface="Calibri"/>
                <a:ea typeface="DejaVu Sans"/>
              </a:rPr>
              <a:t> Chaque établissement correspond à un sous-vœu et le nombre de sous-vœux est illimité. </a:t>
            </a:r>
            <a:endParaRPr lang="fr-FR" sz="1800" b="0" strike="noStrike" spc="-1">
              <a:latin typeface="Arial"/>
            </a:endParaRPr>
          </a:p>
          <a:p>
            <a:pPr marL="457200" lvl="1" indent="-168840">
              <a:lnSpc>
                <a:spcPct val="110000"/>
              </a:lnSpc>
              <a:spcBef>
                <a:spcPts val="32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800" b="0" u="sng" strike="noStrike" spc="-1">
                <a:solidFill>
                  <a:srgbClr val="3D566E"/>
                </a:solidFill>
                <a:uFillTx/>
                <a:latin typeface="Calibri"/>
                <a:ea typeface="DejaVu Sans"/>
              </a:rPr>
              <a:t> A savoir : vous pouvez formuler 5 vœux multiples maximum 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1800" b="0" strike="noStrike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27BC7F87-6080-4773-BC44-4F8DD99782E3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7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40" name="CustomShape 4"/>
          <p:cNvSpPr/>
          <p:nvPr/>
        </p:nvSpPr>
        <p:spPr>
          <a:xfrm>
            <a:off x="261360" y="4062960"/>
            <a:ext cx="8715240" cy="201492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>
            <a:noFill/>
          </a:ln>
          <a:effectLst>
            <a:outerShdw blurRad="50800" dist="37674" dir="2700000" algn="tl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457200">
              <a:lnSpc>
                <a:spcPct val="100000"/>
              </a:lnSpc>
            </a:pPr>
            <a:r>
              <a:rPr lang="fr-FR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Exemples : </a:t>
            </a:r>
            <a:endParaRPr lang="fr-FR" sz="16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Un vœu IFSI à La Réunion regroupe 2</a:t>
            </a: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instituts (St Denis et St Pierre). </a:t>
            </a:r>
            <a:endParaRPr lang="fr-FR" sz="1600" b="0" strike="noStrike" spc="-1">
              <a:latin typeface="Arial"/>
            </a:endParaRPr>
          </a:p>
          <a:p>
            <a:pPr marL="743040" indent="-284760"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Cette demande compte pour 1 vœu multiple et 2 sous-vœux.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  <a:p>
            <a:pPr marL="743040" lvl="1" indent="-28476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lang="fr-FR" sz="1600" b="1" strike="noStrike" spc="-1">
                <a:solidFill>
                  <a:srgbClr val="FFFFFF"/>
                </a:solidFill>
                <a:latin typeface="Calibri"/>
                <a:ea typeface="DejaVu Sans"/>
              </a:rPr>
              <a:t>Un voeu en formation d’orthophonie en Nouvelle Aquitaine regroupe 3 écoles. </a:t>
            </a:r>
            <a:endParaRPr lang="fr-FR" sz="1600" b="0" strike="noStrike" spc="-1">
              <a:latin typeface="Arial"/>
            </a:endParaRPr>
          </a:p>
          <a:p>
            <a:pPr marL="457560">
              <a:lnSpc>
                <a:spcPct val="100000"/>
              </a:lnSpc>
            </a:pPr>
            <a:r>
              <a:rPr lang="fr-FR" sz="1600" b="0" strike="noStrike" spc="-1">
                <a:solidFill>
                  <a:srgbClr val="FFFFFF"/>
                </a:solidFill>
                <a:latin typeface="Calibri"/>
                <a:ea typeface="DejaVu Sans"/>
              </a:rPr>
              <a:t>Cette demande compte pour 1 vœu multiple et 3 sous-vœux.</a:t>
            </a:r>
            <a:endParaRPr lang="fr-FR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1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LES sous-VŒUX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426600" y="1364760"/>
            <a:ext cx="8508600" cy="471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fr-FR" sz="2100" b="1" strike="noStrike" spc="-1">
                <a:solidFill>
                  <a:srgbClr val="3D566E"/>
                </a:solidFill>
                <a:latin typeface="Calibri"/>
                <a:ea typeface="DejaVu Sans"/>
              </a:rPr>
              <a:t>Les écoles d’ingénieurs / de commerce regroupées en réseau</a:t>
            </a:r>
            <a:endParaRPr lang="fr-FR" sz="21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8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900" b="0" strike="noStrike" spc="-1">
                <a:solidFill>
                  <a:srgbClr val="3D566E"/>
                </a:solidFill>
                <a:latin typeface="Calibri"/>
                <a:ea typeface="DejaVu Sans"/>
              </a:rPr>
              <a:t>Vous formulez un vœu pour un concours commun. </a:t>
            </a:r>
            <a:endParaRPr lang="fr-FR" sz="19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8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9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Chaque école correspond à un sous-vœu et le </a:t>
            </a:r>
            <a:r>
              <a:rPr lang="fr-FR" sz="1900" b="1" strike="noStrike" spc="-1">
                <a:solidFill>
                  <a:srgbClr val="3D566E"/>
                </a:solidFill>
                <a:latin typeface="Calibri"/>
                <a:ea typeface="DejaVu Sans"/>
              </a:rPr>
              <a:t>nombre de sous-vœux est illimité.</a:t>
            </a: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fr-FR" sz="2100" b="1" strike="noStrike" spc="-1">
                <a:solidFill>
                  <a:srgbClr val="3D566E"/>
                </a:solidFill>
                <a:latin typeface="Calibri"/>
                <a:ea typeface="DejaVu Sans"/>
              </a:rPr>
              <a:t>Le réseau des 7 Sciences Po/IEP </a:t>
            </a:r>
            <a:endParaRPr lang="fr-FR" sz="21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8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900" b="0" strike="noStrike" spc="-1">
                <a:solidFill>
                  <a:srgbClr val="3D566E"/>
                </a:solidFill>
                <a:latin typeface="Calibri"/>
                <a:ea typeface="DejaVu Sans"/>
              </a:rPr>
              <a:t>Vous formulez un vœu pour le concours commun. </a:t>
            </a:r>
            <a:endParaRPr lang="fr-FR" sz="19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8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900" b="0" strike="noStrike" spc="-1">
                <a:solidFill>
                  <a:srgbClr val="3D566E"/>
                </a:solidFill>
                <a:latin typeface="Calibri"/>
                <a:ea typeface="DejaVu Sans"/>
              </a:rPr>
              <a:t>Chaque IEP correspond à un sous-vœu et le </a:t>
            </a:r>
            <a:r>
              <a:rPr lang="fr-FR" sz="1900" b="1" strike="noStrike" spc="-1">
                <a:solidFill>
                  <a:srgbClr val="3D566E"/>
                </a:solidFill>
                <a:latin typeface="Calibri"/>
                <a:ea typeface="DejaVu Sans"/>
              </a:rPr>
              <a:t>nombre de sous-vœux est illimité</a:t>
            </a:r>
            <a:r>
              <a:rPr lang="fr-FR" sz="1900" b="0" strike="noStrike" spc="-1">
                <a:solidFill>
                  <a:srgbClr val="3D566E"/>
                </a:solidFill>
                <a:latin typeface="Calibri"/>
                <a:ea typeface="DejaVu Sans"/>
              </a:rPr>
              <a:t>.</a:t>
            </a: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r>
              <a:rPr lang="fr-FR" sz="2100" b="1" strike="noStrike" spc="-1">
                <a:solidFill>
                  <a:srgbClr val="3D566E"/>
                </a:solidFill>
                <a:latin typeface="Calibri"/>
                <a:ea typeface="DejaVu Sans"/>
              </a:rPr>
              <a:t>Les EFTS (Etablissements de Formation en Travail Social)</a:t>
            </a:r>
            <a:endParaRPr lang="fr-FR" sz="21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8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900" b="0" strike="noStrike" spc="-1">
                <a:solidFill>
                  <a:srgbClr val="3D566E"/>
                </a:solidFill>
                <a:latin typeface="Calibri"/>
                <a:ea typeface="DejaVu Sans"/>
              </a:rPr>
              <a:t>Vous formulez un vœu multiple par Diplôme d’Etat (assistant social, éducateur spécialisé...).</a:t>
            </a:r>
            <a:endParaRPr lang="fr-FR" sz="1900" b="0" strike="noStrike" spc="-1">
              <a:latin typeface="Arial"/>
            </a:endParaRPr>
          </a:p>
          <a:p>
            <a:pPr marL="457200" lvl="1" indent="-168840">
              <a:lnSpc>
                <a:spcPct val="120000"/>
              </a:lnSpc>
              <a:spcBef>
                <a:spcPts val="380"/>
              </a:spcBef>
              <a:buClr>
                <a:srgbClr val="FF0000"/>
              </a:buClr>
              <a:buFont typeface="Arial-ItalicMT"/>
              <a:buChar char="&gt;"/>
            </a:pPr>
            <a:r>
              <a:rPr lang="fr-FR" sz="1900" b="0" strike="noStrike" spc="-1">
                <a:solidFill>
                  <a:srgbClr val="3D566E"/>
                </a:solidFill>
                <a:latin typeface="Calibri"/>
                <a:ea typeface="DejaVu Sans"/>
              </a:rPr>
              <a:t> Chaque école correspond à un sous-vœu et le nombre de sous-vœux est illimité.</a:t>
            </a: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</a:pP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80"/>
              </a:spcBef>
            </a:pP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</a:pPr>
            <a:endParaRPr lang="fr-FR" sz="19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fr-FR" sz="1900" b="0" strike="noStrike" spc="-1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7BF7E946-9B5F-49F7-BA02-50A9F17472B0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lang="fr-FR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CustomShape 1"/>
          <p:cNvSpPr/>
          <p:nvPr/>
        </p:nvSpPr>
        <p:spPr>
          <a:xfrm>
            <a:off x="426600" y="78480"/>
            <a:ext cx="8158680" cy="1285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2801"/>
              </a:lnSpc>
            </a:pPr>
            <a:r>
              <a:rPr lang="fr-FR" sz="3000" b="0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Finaliser son dossier et confirmer</a:t>
            </a:r>
            <a:r>
              <a:t/>
            </a:r>
            <a:br/>
            <a:r>
              <a:rPr lang="fr-FR" sz="3000" b="0" strike="noStrike" cap="all" spc="-1">
                <a:solidFill>
                  <a:srgbClr val="3D566E"/>
                </a:solidFill>
                <a:latin typeface="Calibri"/>
                <a:ea typeface="DejaVu Sans"/>
              </a:rPr>
              <a:t> ses vœux  </a:t>
            </a:r>
            <a:endParaRPr lang="fr-FR" sz="3000" b="0" strike="noStrike" spc="-1">
              <a:latin typeface="Arial"/>
            </a:endParaRPr>
          </a:p>
        </p:txBody>
      </p:sp>
      <p:sp>
        <p:nvSpPr>
          <p:cNvPr id="245" name="CustomShape 2"/>
          <p:cNvSpPr/>
          <p:nvPr/>
        </p:nvSpPr>
        <p:spPr>
          <a:xfrm>
            <a:off x="487440" y="1303560"/>
            <a:ext cx="8158680" cy="417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41000" lnSpcReduction="10000"/>
          </a:bodyPr>
          <a:lstStyle/>
          <a:p>
            <a:pPr>
              <a:lnSpc>
                <a:spcPct val="100000"/>
              </a:lnSpc>
              <a:spcBef>
                <a:spcPts val="1440"/>
              </a:spcBef>
            </a:pP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</a:pPr>
            <a:r>
              <a:rPr lang="fr-FR" sz="5100" b="0" strike="noStrike" spc="-1">
                <a:solidFill>
                  <a:srgbClr val="3D566E"/>
                </a:solidFill>
                <a:latin typeface="Calibri"/>
                <a:ea typeface="DejaVu Sans"/>
              </a:rPr>
              <a:t>Jusqu’au </a:t>
            </a:r>
            <a:r>
              <a:rPr lang="fr-FR" sz="5100" b="0" strike="noStrike" spc="-1">
                <a:solidFill>
                  <a:srgbClr val="C9211E"/>
                </a:solidFill>
                <a:latin typeface="Calibri"/>
                <a:ea typeface="DejaVu Sans"/>
              </a:rPr>
              <a:t>8 avril</a:t>
            </a:r>
            <a:r>
              <a:rPr lang="fr-FR" sz="5100" b="0" strike="noStrike" spc="-1">
                <a:solidFill>
                  <a:srgbClr val="3D566E"/>
                </a:solidFill>
                <a:latin typeface="Calibri"/>
                <a:ea typeface="DejaVu Sans"/>
              </a:rPr>
              <a:t>, les lycéens doivent obligatoirement :</a:t>
            </a:r>
            <a:endParaRPr lang="fr-FR" sz="5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lang="fr-FR" sz="51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281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6400" b="1" strike="noStrike" spc="-1">
                <a:solidFill>
                  <a:srgbClr val="000090"/>
                </a:solidFill>
                <a:latin typeface="Calibri"/>
                <a:ea typeface="DejaVu Sans"/>
              </a:rPr>
              <a:t>  </a:t>
            </a:r>
            <a:r>
              <a:rPr lang="fr-FR" sz="5100" b="1" strike="noStrike" spc="-1">
                <a:solidFill>
                  <a:srgbClr val="3D566E"/>
                </a:solidFill>
                <a:latin typeface="Calibri"/>
                <a:ea typeface="DejaVu Sans"/>
              </a:rPr>
              <a:t>Compléter leur dossier :</a:t>
            </a:r>
            <a:endParaRPr lang="fr-FR" sz="5100" b="0" strike="noStrike" spc="-1">
              <a:latin typeface="Arial"/>
            </a:endParaRPr>
          </a:p>
          <a:p>
            <a:pPr marL="360" indent="-176760">
              <a:lnSpc>
                <a:spcPct val="100000"/>
              </a:lnSpc>
              <a:spcBef>
                <a:spcPts val="1281"/>
              </a:spcBef>
              <a:buClr>
                <a:srgbClr val="FF0000"/>
              </a:buClr>
              <a:buFont typeface="Lucida Grande"/>
              <a:buChar char="-"/>
            </a:pPr>
            <a:r>
              <a:rPr lang="fr-FR" sz="4400" b="0" strike="noStrike" spc="-1">
                <a:solidFill>
                  <a:srgbClr val="3D566E"/>
                </a:solidFill>
                <a:latin typeface="Calibri"/>
                <a:ea typeface="DejaVu Sans"/>
              </a:rPr>
              <a:t> Rédiger le projet de formation motivé pour chaque vœu </a:t>
            </a:r>
            <a:endParaRPr lang="fr-FR" sz="4400" b="0" strike="noStrike" spc="-1">
              <a:latin typeface="Arial"/>
            </a:endParaRPr>
          </a:p>
          <a:p>
            <a:pPr marL="360" indent="-176760">
              <a:lnSpc>
                <a:spcPct val="100000"/>
              </a:lnSpc>
              <a:spcBef>
                <a:spcPts val="1281"/>
              </a:spcBef>
              <a:buClr>
                <a:srgbClr val="FF0000"/>
              </a:buClr>
              <a:buFont typeface="Lucida Grande"/>
              <a:buChar char="-"/>
            </a:pPr>
            <a:r>
              <a:rPr lang="fr-FR" sz="4400" b="0" strike="noStrike" spc="-1">
                <a:solidFill>
                  <a:srgbClr val="3D566E"/>
                </a:solidFill>
                <a:latin typeface="Calibri"/>
                <a:ea typeface="DejaVu Sans"/>
              </a:rPr>
              <a:t> Renseigner la rubrique « préférence et autres projets »  </a:t>
            </a:r>
            <a:endParaRPr lang="fr-FR" sz="44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740"/>
              </a:spcBef>
            </a:pPr>
            <a:endParaRPr lang="fr-FR" sz="4400" b="0" strike="noStrike" spc="-1">
              <a:latin typeface="Arial"/>
            </a:endParaRPr>
          </a:p>
          <a:p>
            <a:pPr marL="177840" indent="-176760">
              <a:lnSpc>
                <a:spcPct val="100000"/>
              </a:lnSpc>
              <a:spcBef>
                <a:spcPts val="1281"/>
              </a:spcBef>
              <a:buClr>
                <a:srgbClr val="FF0000"/>
              </a:buClr>
              <a:buFont typeface="Lucida Grande"/>
              <a:buChar char="&gt;"/>
            </a:pPr>
            <a:r>
              <a:rPr lang="fr-FR" sz="6400" b="1" strike="noStrike" spc="-1">
                <a:solidFill>
                  <a:srgbClr val="FF0000"/>
                </a:solidFill>
                <a:latin typeface="Calibri"/>
                <a:ea typeface="DejaVu Sans"/>
              </a:rPr>
              <a:t>  </a:t>
            </a:r>
            <a:r>
              <a:rPr lang="fr-FR" sz="5100" b="1" strike="noStrike" spc="-1">
                <a:solidFill>
                  <a:srgbClr val="3D566E"/>
                </a:solidFill>
                <a:latin typeface="Calibri"/>
                <a:ea typeface="DejaVu Sans"/>
              </a:rPr>
              <a:t>Confirmer chacun de leurs vœux</a:t>
            </a:r>
            <a:endParaRPr lang="fr-FR" sz="5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21"/>
              </a:spcBef>
            </a:pPr>
            <a:r>
              <a:rPr lang="fr-FR" sz="3100" b="0" strike="noStrike" spc="-1">
                <a:solidFill>
                  <a:srgbClr val="3D566E"/>
                </a:solidFill>
                <a:latin typeface="Calibri"/>
                <a:ea typeface="DejaVu Sans"/>
              </a:rPr>
              <a:t> </a:t>
            </a:r>
            <a:endParaRPr lang="fr-FR" sz="3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r>
              <a:rPr lang="fr-FR" sz="5600" b="0" strike="noStrike" spc="-1">
                <a:solidFill>
                  <a:srgbClr val="3D566E"/>
                </a:solidFill>
                <a:latin typeface="Calibri"/>
                <a:ea typeface="DejaVu Sans"/>
              </a:rPr>
              <a:t>               </a:t>
            </a:r>
            <a:endParaRPr lang="fr-FR" sz="5600" b="0" strike="noStrike" spc="-1">
              <a:latin typeface="Arial"/>
            </a:endParaRPr>
          </a:p>
        </p:txBody>
      </p:sp>
      <p:sp>
        <p:nvSpPr>
          <p:cNvPr id="246" name="CustomShape 3"/>
          <p:cNvSpPr/>
          <p:nvPr/>
        </p:nvSpPr>
        <p:spPr>
          <a:xfrm>
            <a:off x="8340120" y="6285600"/>
            <a:ext cx="372600" cy="260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fld id="{DA96E8BB-2B28-43DB-AE4F-D94B08A9F6FB}" type="slidenum">
              <a:rPr lang="fr-FR" sz="1000" b="1" strike="noStrike" spc="-1">
                <a:solidFill>
                  <a:srgbClr val="FFFFFF"/>
                </a:solidFill>
                <a:latin typeface="Calibri"/>
                <a:ea typeface="DejaVu Sans"/>
              </a:rPr>
              <a:t>9</a:t>
            </a:fld>
            <a:endParaRPr lang="fr-FR" sz="1000" b="0" strike="noStrike" spc="-1">
              <a:latin typeface="Arial"/>
            </a:endParaRPr>
          </a:p>
        </p:txBody>
      </p:sp>
      <p:sp>
        <p:nvSpPr>
          <p:cNvPr id="247" name="CustomShape 4"/>
          <p:cNvSpPr/>
          <p:nvPr/>
        </p:nvSpPr>
        <p:spPr>
          <a:xfrm>
            <a:off x="109800" y="4966560"/>
            <a:ext cx="8602920" cy="934920"/>
          </a:xfrm>
          <a:prstGeom prst="roundRect">
            <a:avLst>
              <a:gd name="adj" fmla="val 16667"/>
            </a:avLst>
          </a:prstGeom>
          <a:solidFill>
            <a:srgbClr val="3D566E"/>
          </a:solidFill>
          <a:ln>
            <a:noFill/>
          </a:ln>
          <a:effectLst>
            <a:outerShdw blurRad="50800" dist="37674" dir="2700000" algn="tl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Si un vœu n’est pas confirmé avant le 8 avril 2021, 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fr-FR" sz="2000" b="1" strike="noStrike" spc="-1">
                <a:solidFill>
                  <a:srgbClr val="FFFFFF"/>
                </a:solidFill>
                <a:latin typeface="Calibri"/>
                <a:ea typeface="DejaVu Sans"/>
              </a:rPr>
              <a:t>il ne sera pas examiné par la formation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1412</Words>
  <Application>Microsoft Macintosh PowerPoint</Application>
  <PresentationFormat>Présentation à l'écran (4:3)</PresentationFormat>
  <Paragraphs>352</Paragraphs>
  <Slides>25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5</vt:i4>
      </vt:variant>
      <vt:variant>
        <vt:lpstr>Titres des diapositives</vt:lpstr>
      </vt:variant>
      <vt:variant>
        <vt:i4>25</vt:i4>
      </vt:variant>
    </vt:vector>
  </HeadingPairs>
  <TitlesOfParts>
    <vt:vector size="30" baseType="lpstr"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/>
  <dc:description/>
  <cp:lastModifiedBy>fabien dalibard</cp:lastModifiedBy>
  <cp:revision>2</cp:revision>
  <dcterms:created xsi:type="dcterms:W3CDTF">2020-12-01T15:24:40Z</dcterms:created>
  <dcterms:modified xsi:type="dcterms:W3CDTF">2020-12-02T14:47:30Z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Présentation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