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3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00" r:id="rId4"/>
    <p:sldMasterId id="2147483713" r:id="rId5"/>
    <p:sldMasterId id="2147483720" r:id="rId6"/>
    <p:sldMasterId id="2147483727" r:id="rId7"/>
    <p:sldMasterId id="2147483734" r:id="rId8"/>
    <p:sldMasterId id="2147483741" r:id="rId9"/>
    <p:sldMasterId id="2147483748" r:id="rId10"/>
    <p:sldMasterId id="2147483755" r:id="rId11"/>
    <p:sldMasterId id="2147483762" r:id="rId12"/>
    <p:sldMasterId id="2147483769" r:id="rId13"/>
    <p:sldMasterId id="2147483776" r:id="rId14"/>
    <p:sldMasterId id="2147483783" r:id="rId15"/>
    <p:sldMasterId id="2147483790" r:id="rId16"/>
  </p:sldMasterIdLst>
  <p:notesMasterIdLst>
    <p:notesMasterId r:id="rId43"/>
  </p:notesMasterIdLst>
  <p:sldIdLst>
    <p:sldId id="256" r:id="rId17"/>
    <p:sldId id="282" r:id="rId18"/>
    <p:sldId id="283" r:id="rId19"/>
    <p:sldId id="292" r:id="rId20"/>
    <p:sldId id="291" r:id="rId21"/>
    <p:sldId id="284" r:id="rId22"/>
    <p:sldId id="285" r:id="rId23"/>
    <p:sldId id="286" r:id="rId24"/>
    <p:sldId id="293" r:id="rId25"/>
    <p:sldId id="265" r:id="rId26"/>
    <p:sldId id="266" r:id="rId27"/>
    <p:sldId id="267" r:id="rId28"/>
    <p:sldId id="268" r:id="rId29"/>
    <p:sldId id="269" r:id="rId30"/>
    <p:sldId id="270" r:id="rId31"/>
    <p:sldId id="287" r:id="rId32"/>
    <p:sldId id="288" r:id="rId33"/>
    <p:sldId id="289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2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0081F7-3DDB-4F25-A4EA-644E93A7D2F2}" type="slidenum">
              <a:rPr lang="fr-FR" sz="1400" b="0" strike="noStrike" spc="-1">
                <a:latin typeface="Times New Roman"/>
              </a:rPr>
              <a:t>‹#›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8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32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B53BEF30-DD87-4C69-8626-67AFFD831F5D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BC583048-17A2-4686-8F39-FA9AF1FB710A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2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25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625E1F9-3A45-4CF6-A10E-1A981E582F02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03115175-7323-41BE-884F-EB098404C341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B1E19DC7-A30B-4726-944A-94AAA96A274D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2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30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6570CD38-8F37-4E91-9296-8522C51BFB47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D130E1CD-A4B0-4572-87B8-9A30AC934FA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AAC23C24-F6D2-4F67-B7EA-A2E8CF30562F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35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128BD2DD-4B7A-4195-ACF5-91D07F7570B6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34701A1F-629B-4884-A0D0-26ECF0EF8393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F641A29B-CB1D-4B77-876A-04DDEF6AB46F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40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A98FF6B-6F0A-4CCC-89D3-E79DC4A98220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0990D9AE-E2D8-4EAE-A0A1-F4ACB160B096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74EF1DBA-DB5C-422B-87F4-9D81280F57A0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45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396AEA86-0F16-47EC-BB4E-7D4102C2B0AC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CC01C6B4-CA0B-4BE9-9A7D-3366BB1B1A35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25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E9B475A5-2C42-48EF-9BBC-0C18394780B3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25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4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50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51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2551B8FD-6A97-4404-8A41-A8E016637D8A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25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3.jpe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4.jpe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4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3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3.jpe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835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0799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48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9128177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043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548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823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270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41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93909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258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2261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991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44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2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010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6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6944694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7067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5068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871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9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3347075"/>
            <a:ext cx="8229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681435"/>
            <a:ext cx="8229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3347075"/>
            <a:ext cx="8229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3347075"/>
            <a:ext cx="8229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681435"/>
            <a:ext cx="8229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3347075"/>
            <a:ext cx="8229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2681435"/>
            <a:ext cx="8229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894937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003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292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904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81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634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849602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25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87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35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681435"/>
            <a:ext cx="82292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971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8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149165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17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47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89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686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29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36418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5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060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394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67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529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86138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294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970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7106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336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1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043479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219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051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821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5301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782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086284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87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8857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85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07501"/>
            <a:ext cx="822924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1558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938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314627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058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220755"/>
            <a:ext cx="8442808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220755"/>
            <a:ext cx="756084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104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9861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2327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04/02/21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pPr defTabSz="914400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3"/>
            <a:ext cx="9160828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7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7147"/>
            <a:ext cx="9160828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291622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5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theme" Target="../theme/theme10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theme" Target="../theme/theme11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theme" Target="../theme/theme12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theme" Target="../theme/theme13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theme" Target="../theme/theme14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theme" Target="../theme/theme15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theme" Target="../theme/theme16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theme" Target="../theme/theme5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theme" Target="../theme/theme6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theme" Target="../theme/theme7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theme" Target="../theme/theme8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theme" Target="../theme/theme9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14"/>
          <a:stretch/>
        </p:blipFill>
        <p:spPr>
          <a:xfrm>
            <a:off x="0" y="0"/>
            <a:ext cx="9136800" cy="685080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8406000" y="6292440"/>
            <a:ext cx="260280" cy="26028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7343640" y="6225480"/>
            <a:ext cx="907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3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63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53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05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2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9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3"/>
          <p:cNvPicPr/>
          <p:nvPr/>
        </p:nvPicPr>
        <p:blipFill>
          <a:blip r:embed="rId14"/>
          <a:stretch/>
        </p:blipFill>
        <p:spPr>
          <a:xfrm>
            <a:off x="0" y="0"/>
            <a:ext cx="9136800" cy="6850800"/>
          </a:xfrm>
          <a:prstGeom prst="rect">
            <a:avLst/>
          </a:prstGeom>
          <a:ln>
            <a:noFill/>
          </a:ln>
        </p:spPr>
      </p:pic>
      <p:sp>
        <p:nvSpPr>
          <p:cNvPr id="86" name="Line 1"/>
          <p:cNvSpPr/>
          <p:nvPr/>
        </p:nvSpPr>
        <p:spPr>
          <a:xfrm>
            <a:off x="531000" y="113184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" name="Line 2"/>
          <p:cNvSpPr/>
          <p:nvPr/>
        </p:nvSpPr>
        <p:spPr>
          <a:xfrm>
            <a:off x="539640" y="24372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7343640" y="6225480"/>
            <a:ext cx="907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000" b="0" strike="noStrike" cap="all" spc="-1">
                <a:solidFill>
                  <a:srgbClr val="E3C937"/>
                </a:solidFill>
                <a:latin typeface="Calibri"/>
                <a:ea typeface="DejaVu Sans"/>
              </a:rPr>
              <a:t>16/12/2018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  <p:sp>
        <p:nvSpPr>
          <p:cNvPr id="89" name="Line 4"/>
          <p:cNvSpPr/>
          <p:nvPr/>
        </p:nvSpPr>
        <p:spPr>
          <a:xfrm>
            <a:off x="5970960" y="6408720"/>
            <a:ext cx="1372680" cy="360"/>
          </a:xfrm>
          <a:prstGeom prst="line">
            <a:avLst/>
          </a:prstGeom>
          <a:ln w="28440">
            <a:solidFill>
              <a:srgbClr val="E3C937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8406000" y="6292440"/>
            <a:ext cx="260280" cy="2602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3"/>
          <p:cNvPicPr/>
          <p:nvPr/>
        </p:nvPicPr>
        <p:blipFill>
          <a:blip r:embed="rId14"/>
          <a:stretch/>
        </p:blipFill>
        <p:spPr>
          <a:xfrm>
            <a:off x="0" y="0"/>
            <a:ext cx="9136800" cy="6850800"/>
          </a:xfrm>
          <a:prstGeom prst="rect">
            <a:avLst/>
          </a:prstGeom>
          <a:ln>
            <a:noFill/>
          </a:ln>
        </p:spPr>
      </p:pic>
      <p:sp>
        <p:nvSpPr>
          <p:cNvPr id="130" name="Line 1"/>
          <p:cNvSpPr/>
          <p:nvPr/>
        </p:nvSpPr>
        <p:spPr>
          <a:xfrm>
            <a:off x="531000" y="113184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Line 2"/>
          <p:cNvSpPr/>
          <p:nvPr/>
        </p:nvSpPr>
        <p:spPr>
          <a:xfrm>
            <a:off x="539640" y="24372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7343640" y="6225480"/>
            <a:ext cx="907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000" b="0" strike="noStrike" cap="all" spc="-1">
                <a:solidFill>
                  <a:srgbClr val="E3C937"/>
                </a:solidFill>
                <a:latin typeface="Calibri"/>
                <a:ea typeface="DejaVu Sans"/>
              </a:rPr>
              <a:t>16/12/2018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  <p:sp>
        <p:nvSpPr>
          <p:cNvPr id="133" name="Line 4"/>
          <p:cNvSpPr/>
          <p:nvPr/>
        </p:nvSpPr>
        <p:spPr>
          <a:xfrm>
            <a:off x="5970960" y="6408720"/>
            <a:ext cx="1372680" cy="360"/>
          </a:xfrm>
          <a:prstGeom prst="line">
            <a:avLst/>
          </a:prstGeom>
          <a:ln w="28440">
            <a:solidFill>
              <a:srgbClr val="E3C937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8406000" y="6292440"/>
            <a:ext cx="260280" cy="2602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11"/>
          <p:cNvPicPr/>
          <p:nvPr/>
        </p:nvPicPr>
        <p:blipFill>
          <a:blip r:embed="rId14"/>
          <a:stretch/>
        </p:blipFill>
        <p:spPr>
          <a:xfrm>
            <a:off x="-23400" y="0"/>
            <a:ext cx="9160560" cy="6869880"/>
          </a:xfrm>
          <a:prstGeom prst="rect">
            <a:avLst/>
          </a:prstGeom>
          <a:ln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323640" y="1220400"/>
            <a:ext cx="8442360" cy="4896000"/>
          </a:xfrm>
          <a:prstGeom prst="rect">
            <a:avLst/>
          </a:prstGeom>
        </p:spPr>
        <p:txBody>
          <a:bodyPr lIns="90000" tIns="1080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Sélectionner l’icône pour insérer une image, </a:t>
            </a:r>
            <a:r>
              <a:t/>
            </a:r>
            <a:br/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puis disposer l’image en arrière plan </a:t>
            </a:r>
            <a:r>
              <a:t/>
            </a:r>
            <a:br/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(Sélectionner l’image avec le bouton droit de la souris / </a:t>
            </a:r>
            <a:r>
              <a:t/>
            </a:r>
            <a:br/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Mettre à l’arrière plan)</a:t>
            </a:r>
            <a:endParaRPr lang="fr-FR" sz="1800" b="0" strike="noStrike" spc="-1">
              <a:solidFill>
                <a:srgbClr val="0C5076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title"/>
          </p:nvPr>
        </p:nvSpPr>
        <p:spPr>
          <a:xfrm>
            <a:off x="827640" y="1220400"/>
            <a:ext cx="7560360" cy="4896000"/>
          </a:xfrm>
          <a:prstGeom prst="rect">
            <a:avLst/>
          </a:prstGeom>
        </p:spPr>
        <p:txBody>
          <a:bodyPr lIns="0" tIns="0" rIns="0" bIns="360000" anchor="ctr">
            <a:noAutofit/>
          </a:bodyPr>
          <a:lstStyle/>
          <a:p>
            <a:pPr marL="396000" indent="-395640">
              <a:lnSpc>
                <a:spcPct val="90000"/>
              </a:lnSpc>
              <a:buClr>
                <a:srgbClr val="0C5076"/>
              </a:buClr>
              <a:buFont typeface="Arial"/>
              <a:buAutoNum type="arabicPeriod"/>
            </a:pPr>
            <a:r>
              <a:rPr lang="fr-FR" sz="3250" b="1" strike="noStrike" spc="-1">
                <a:solidFill>
                  <a:srgbClr val="0C5076"/>
                </a:solidFill>
                <a:latin typeface="Arial"/>
              </a:rPr>
              <a:t>Titre</a:t>
            </a:r>
            <a:endParaRPr lang="fr-FR" sz="32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/>
          </p:nvPr>
        </p:nvSpPr>
        <p:spPr>
          <a:xfrm>
            <a:off x="6419160" y="6377760"/>
            <a:ext cx="1169640" cy="4795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FFB186FF-4FC0-466F-8EF8-AFABAB96233D}" type="datetime1">
              <a:rPr lang="fr-FR" sz="750" b="0" strike="noStrike" cap="all" spc="-1">
                <a:solidFill>
                  <a:srgbClr val="000000"/>
                </a:solidFill>
                <a:latin typeface="Arial"/>
              </a:rPr>
              <a:t>04/02/21</a:t>
            </a:fld>
            <a:endParaRPr lang="fr-FR" sz="750" b="0" strike="noStrike" spc="-1"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sldNum"/>
          </p:nvPr>
        </p:nvSpPr>
        <p:spPr>
          <a:xfrm>
            <a:off x="7596360" y="6377760"/>
            <a:ext cx="1169640" cy="4795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FBFDB817-7955-4C52-BA92-C9F6651FD1C0}" type="slidenum">
              <a:rPr lang="fr-FR" sz="1600" b="0" strike="noStrike" spc="-1">
                <a:solidFill>
                  <a:srgbClr val="FF0000"/>
                </a:solidFill>
                <a:latin typeface="Arial"/>
              </a:rPr>
              <a:t>‹#›</a:t>
            </a:fld>
            <a:endParaRPr lang="fr-FR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78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42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04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3"/>
            <a:ext cx="9160828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6378000"/>
            <a:ext cx="1170000" cy="48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 defTabSz="914400"/>
            <a:fld id="{B1AB8E14-653C-46DD-A140-9578717F7257}" type="datetime1">
              <a:rPr lang="fr-FR" cap="all" smtClean="0">
                <a:solidFill>
                  <a:srgbClr val="000000"/>
                </a:solidFill>
              </a:rPr>
              <a:pPr algn="r" defTabSz="914400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6378000"/>
            <a:ext cx="1170000" cy="48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/>
              <a:pPr defTabSz="9144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 4"/>
          <p:cNvPicPr/>
          <p:nvPr/>
        </p:nvPicPr>
        <p:blipFill>
          <a:blip r:embed="rId2"/>
          <a:stretch/>
        </p:blipFill>
        <p:spPr>
          <a:xfrm>
            <a:off x="0" y="-304920"/>
            <a:ext cx="9228240" cy="691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524520" y="288000"/>
            <a:ext cx="8259120" cy="8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ts val="2801"/>
              </a:lnSpc>
            </a:pPr>
            <a:r>
              <a:rPr lang="fr-FR" sz="28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LA rubrique «Activités et centres d’intérêts»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223E2F76-FFFB-4852-BD17-E75481C5772B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10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553680" y="1603800"/>
            <a:ext cx="8158680" cy="40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6000" lnSpcReduction="20000"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</a:pPr>
            <a:endParaRPr lang="fr-FR" sz="18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10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5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Expérience d’encadrement ou d’animation </a:t>
            </a:r>
            <a:endParaRPr lang="fr-FR" sz="50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10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5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Engagement civique, associatif </a:t>
            </a:r>
            <a:endParaRPr lang="fr-FR" sz="50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10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5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Expériences professionnelles ou stages</a:t>
            </a:r>
            <a:endParaRPr lang="fr-FR" sz="50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10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5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Pratiques sportives et culturelles </a:t>
            </a:r>
            <a:endParaRPr lang="fr-FR" sz="5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20"/>
              </a:spcBef>
            </a:pPr>
            <a:endParaRPr lang="fr-FR" sz="5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20"/>
              </a:spcBef>
            </a:pPr>
            <a:r>
              <a:rPr lang="fr-FR" sz="5000" b="1" strike="noStrike" spc="-1">
                <a:solidFill>
                  <a:srgbClr val="3D566E"/>
                </a:solidFill>
                <a:latin typeface="Calibri"/>
                <a:ea typeface="DejaVu Sans"/>
              </a:rPr>
              <a:t>Cette rubrique est facultative, mais c’est un atout pour votre dossier.</a:t>
            </a:r>
            <a:endParaRPr lang="fr-FR" sz="5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r>
              <a:rPr lang="fr-FR" sz="56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              </a:t>
            </a:r>
            <a:endParaRPr lang="fr-FR" sz="5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6BE93200-9172-46B3-A9C6-5C10FA817154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11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ts val="2801"/>
              </a:lnSpc>
            </a:pPr>
            <a:r>
              <a:rPr lang="fr-FR" sz="28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LA rubrique « préférence et autres projets »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513360" y="1641600"/>
            <a:ext cx="8158680" cy="431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2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Cette rubrique </a:t>
            </a:r>
            <a:r>
              <a:rPr lang="fr-FR" sz="20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obligatoire est </a:t>
            </a:r>
            <a:r>
              <a:rPr lang="fr-FR" sz="2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composée de 2 </a:t>
            </a:r>
            <a:r>
              <a:rPr lang="fr-FR" sz="20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parties </a:t>
            </a:r>
            <a:r>
              <a:rPr lang="fr-FR" sz="2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: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fr-FR" sz="2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Lucida Grande"/>
              <a:buChar char="-"/>
            </a:pP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Une partie sur vos préférences entre les vœux formulés ou pour un domaine particulier. </a:t>
            </a:r>
            <a:endParaRPr lang="fr-FR" sz="20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</a:pP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 </a:t>
            </a:r>
            <a:endParaRPr lang="fr-FR" sz="2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Lucida Grande"/>
              <a:buChar char="-"/>
            </a:pP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Une partie où le candidat indique s’il a formulé des vœux dans des formations hors </a:t>
            </a:r>
            <a:r>
              <a:rPr lang="fr-FR" sz="2000" b="0" strike="noStrike" spc="-1" dirty="0" err="1">
                <a:solidFill>
                  <a:srgbClr val="3D566E"/>
                </a:solidFill>
                <a:latin typeface="Calibri"/>
                <a:ea typeface="DejaVu Sans"/>
              </a:rPr>
              <a:t>Parcoursup</a:t>
            </a: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.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2000" b="1" u="sng" strike="noStrike" spc="-1" dirty="0">
                <a:solidFill>
                  <a:srgbClr val="3D566E"/>
                </a:solidFill>
                <a:uFillTx/>
                <a:latin typeface="Calibri"/>
                <a:ea typeface="DejaVu Sans"/>
              </a:rPr>
              <a:t>IMPORTANT : ces informations ne sont pas transmises aux établissements.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Elles seront utiles pour les commissions académiques </a:t>
            </a:r>
            <a:r>
              <a:rPr lang="fr-FR" sz="2000" b="0" strike="noStrike" spc="-1" dirty="0" smtClean="0">
                <a:solidFill>
                  <a:srgbClr val="3D566E"/>
                </a:solidFill>
                <a:latin typeface="Calibri"/>
                <a:ea typeface="DejaVu Sans"/>
              </a:rPr>
              <a:t>qui </a:t>
            </a: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accompagnent les candidats n’ayant pas reçu de proposition  d’admission.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L’examen des vœux par les établissements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26600" y="1597320"/>
            <a:ext cx="8422920" cy="403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Le dossier du lycéen comporte, pour chaque formation demandée :</a:t>
            </a:r>
            <a:r>
              <a:rPr lang="fr-FR" sz="80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Le projet de formation motivé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Les bulletins de 1ère et terminale (1</a:t>
            </a:r>
            <a:r>
              <a:rPr lang="fr-FR" sz="8000" b="0" strike="noStrike" spc="-1" baseline="30000" dirty="0">
                <a:solidFill>
                  <a:srgbClr val="3D566E"/>
                </a:solidFill>
                <a:latin typeface="Calibri"/>
                <a:ea typeface="DejaVu Sans"/>
              </a:rPr>
              <a:t>er</a:t>
            </a: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et 2</a:t>
            </a:r>
            <a:r>
              <a:rPr lang="fr-FR" sz="8000" b="0" strike="noStrike" spc="-1" baseline="30000" dirty="0">
                <a:solidFill>
                  <a:srgbClr val="3D566E"/>
                </a:solidFill>
                <a:latin typeface="Calibri"/>
                <a:ea typeface="DejaVu Sans"/>
              </a:rPr>
              <a:t>ème</a:t>
            </a: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trimestre) et les notes aux épreuves communes, aux épreuves de français et des 2 enseignements de spécialité 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La rubrique « Activités et centres d’intérêt » </a:t>
            </a: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La fiche Avenir renseignée par le lycée</a:t>
            </a:r>
            <a:endParaRPr lang="fr-FR" sz="8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(appréciations du professeur principal et avis du chef d’établissement)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fr-FR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lang="fr-FR" sz="6200" b="0" strike="noStrike" spc="-1" dirty="0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FE33271B-84E5-46A1-8D63-D3E6876EAC95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12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ts val="2801"/>
              </a:lnSpc>
            </a:pPr>
            <a:r>
              <a:rPr lang="fr-FR" sz="27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MOBILITE GEOGRAPHIQUE</a:t>
            </a:r>
            <a:endParaRPr lang="fr-FR" sz="2700" b="0" strike="noStrike" spc="-1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426600" y="1498320"/>
            <a:ext cx="8044560" cy="40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00000"/>
              </a:lnSpc>
              <a:spcBef>
                <a:spcPts val="320"/>
              </a:spcBef>
            </a:pPr>
            <a:r>
              <a:rPr lang="fr-FR" sz="2000" b="1" strike="noStrike" spc="-1">
                <a:solidFill>
                  <a:srgbClr val="CE181E"/>
                </a:solidFill>
                <a:latin typeface="Calibri"/>
                <a:ea typeface="DejaVu Sans"/>
              </a:rPr>
              <a:t>Pour les formations sélectives (CPGE, BTS, BUT, écoles, IFSI, EFTS…)</a:t>
            </a:r>
            <a:endParaRPr lang="fr-FR" sz="2000" b="0" strike="noStrike" spc="-1">
              <a:latin typeface="Arial"/>
            </a:endParaRPr>
          </a:p>
          <a:p>
            <a:pPr marL="736920" algn="just">
              <a:lnSpc>
                <a:spcPct val="100000"/>
              </a:lnSpc>
              <a:spcBef>
                <a:spcPts val="320"/>
              </a:spcBef>
            </a:pPr>
            <a:endParaRPr lang="fr-FR" sz="2000" b="0" strike="noStrike" spc="-1">
              <a:latin typeface="Arial"/>
            </a:endParaRPr>
          </a:p>
          <a:p>
            <a:pPr marL="736920" algn="just">
              <a:lnSpc>
                <a:spcPct val="100000"/>
              </a:lnSpc>
              <a:spcBef>
                <a:spcPts val="320"/>
              </a:spcBef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- Pas de priorité géographique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lang="fr-FR" sz="2000" b="1" strike="noStrike" spc="-1">
                <a:solidFill>
                  <a:srgbClr val="CE181E"/>
                </a:solidFill>
                <a:latin typeface="Calibri"/>
                <a:ea typeface="DejaVu Sans"/>
              </a:rPr>
              <a:t>Pour les formations non sélectives (licences et PASS)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2000" b="0" strike="noStrike" spc="-1">
              <a:latin typeface="Arial"/>
            </a:endParaRPr>
          </a:p>
          <a:p>
            <a:pPr marL="914400" lvl="2" indent="-176760" algn="just">
              <a:lnSpc>
                <a:spcPct val="100000"/>
              </a:lnSpc>
              <a:spcBef>
                <a:spcPts val="320"/>
              </a:spcBef>
              <a:buClr>
                <a:srgbClr val="3D566E"/>
              </a:buClr>
              <a:buFont typeface="Lucida Grande"/>
              <a:buChar char="-"/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Priorité pour les élèves du secteur</a:t>
            </a:r>
            <a:endParaRPr lang="fr-FR" sz="2000" b="0" strike="noStrike" spc="-1">
              <a:latin typeface="Arial"/>
            </a:endParaRPr>
          </a:p>
          <a:p>
            <a:pPr marL="914400" lvl="2" indent="-176760" algn="just">
              <a:lnSpc>
                <a:spcPct val="100000"/>
              </a:lnSpc>
              <a:spcBef>
                <a:spcPts val="320"/>
              </a:spcBef>
              <a:buClr>
                <a:srgbClr val="3D566E"/>
              </a:buClr>
              <a:buFont typeface="Lucida Grande"/>
              <a:buChar char="-"/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Un pourcentage de candidats hors secteur géographique est fixé pour chaque université. </a:t>
            </a:r>
            <a:endParaRPr lang="fr-FR" sz="2000" b="0" strike="noStrike" spc="-1">
              <a:latin typeface="Arial"/>
            </a:endParaRPr>
          </a:p>
          <a:p>
            <a:pPr marL="914400" lvl="2" indent="-176760" algn="just">
              <a:lnSpc>
                <a:spcPct val="100000"/>
              </a:lnSpc>
              <a:spcBef>
                <a:spcPts val="320"/>
              </a:spcBef>
              <a:buClr>
                <a:srgbClr val="3D566E"/>
              </a:buClr>
              <a:buFont typeface="Lucida Grande"/>
              <a:buChar char="-"/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Pour les licences qui n’existent pas à La Réunion, les lycéens sont considérés comme « résidant dans l’académie » où se situe la licence demandée.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5E92D09D-2CA1-4E91-BDFD-06D60B2DF8DA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13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26600" y="78480"/>
            <a:ext cx="853092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0" strike="noStrike" cap="all" spc="-1">
                <a:solidFill>
                  <a:srgbClr val="3D566E"/>
                </a:solidFill>
                <a:latin typeface="Calibri"/>
                <a:ea typeface="Microsoft YaHei"/>
              </a:rPr>
              <a:t>Phase d’admission : </a:t>
            </a:r>
            <a:r>
              <a:rPr lang="fr-FR" sz="3000" b="1" strike="noStrike" spc="-1">
                <a:solidFill>
                  <a:srgbClr val="3D566E"/>
                </a:solidFill>
                <a:latin typeface="Calibri"/>
                <a:ea typeface="DejaVu Sans"/>
              </a:rPr>
              <a:t>27 mai – 16 juillet 2021</a:t>
            </a: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17800" y="1301760"/>
            <a:ext cx="8494920" cy="497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</a:pPr>
            <a:endParaRPr lang="fr-FR" sz="18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1" strike="noStrike" spc="-1">
                <a:solidFill>
                  <a:srgbClr val="F28E65"/>
                </a:solidFill>
                <a:latin typeface="Calibri"/>
                <a:ea typeface="DejaVu Sans"/>
              </a:rPr>
              <a:t> </a:t>
            </a:r>
            <a:r>
              <a:rPr lang="fr-FR" sz="2300" b="1" strike="noStrike" spc="-1">
                <a:solidFill>
                  <a:srgbClr val="CE181E"/>
                </a:solidFill>
                <a:latin typeface="Calibri"/>
                <a:ea typeface="DejaVu Sans"/>
              </a:rPr>
              <a:t>Le 27 mai 2021 :</a:t>
            </a:r>
            <a:r>
              <a:rPr lang="fr-FR" sz="2300" b="1" strike="noStrike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fr-FR" sz="2300" b="0" strike="noStrike" spc="-1">
                <a:solidFill>
                  <a:srgbClr val="254061"/>
                </a:solidFill>
                <a:latin typeface="Calibri"/>
                <a:ea typeface="DejaVu Sans"/>
              </a:rPr>
              <a:t>le lycéen reçoit les réponses des établissements pour chaque vœu.</a:t>
            </a: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lang="fr-FR" sz="23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0" strike="noStrike" spc="-1">
                <a:solidFill>
                  <a:srgbClr val="254061"/>
                </a:solidFill>
                <a:latin typeface="Calibri"/>
                <a:ea typeface="DejaVu Sans"/>
              </a:rPr>
              <a:t> Il doit répondre à TOUTES  les propositions d’admission, en respectant les délais indiqués.</a:t>
            </a: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3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0" strike="noStrike" spc="-1">
                <a:solidFill>
                  <a:srgbClr val="F28E65"/>
                </a:solidFill>
                <a:latin typeface="Calibri"/>
                <a:ea typeface="DejaVu Sans"/>
              </a:rPr>
              <a:t> </a:t>
            </a:r>
            <a:r>
              <a:rPr lang="fr-FR" sz="2300" b="0" strike="noStrike" spc="-1">
                <a:solidFill>
                  <a:srgbClr val="254061"/>
                </a:solidFill>
                <a:latin typeface="Calibri"/>
                <a:ea typeface="DejaVu Sans"/>
              </a:rPr>
              <a:t>Pour ses vœux en attente, il reçoit ensuite des propositions d’admission au fur et à mesure</a:t>
            </a:r>
            <a:r>
              <a:rPr lang="fr-FR" sz="2300" b="0" strike="noStrike" spc="-1">
                <a:solidFill>
                  <a:srgbClr val="3D566E"/>
                </a:solidFill>
                <a:latin typeface="Calibri"/>
                <a:ea typeface="DejaVu Sans"/>
              </a:rPr>
              <a:t>. </a:t>
            </a:r>
            <a:r>
              <a:rPr lang="fr-FR" sz="2300" b="1" strike="noStrike" spc="-1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8336211B-3211-4169-AD49-4F9AD55E97D4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14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les réponses POSSIBLES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532440" y="1153800"/>
            <a:ext cx="8566920" cy="98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59"/>
              </a:spcBef>
            </a:pPr>
            <a:endParaRPr lang="fr-FR" sz="18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45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1" strike="noStrike" spc="-1">
                <a:solidFill>
                  <a:srgbClr val="3D566E"/>
                </a:solidFill>
                <a:latin typeface="Calibri"/>
                <a:ea typeface="DejaVu Sans"/>
              </a:rPr>
              <a:t>Formation sélective (BTS, BUT, CPGE, IFSI, écoles, …) : </a:t>
            </a: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048C8966-64FE-4D23-BC16-EAF13D1B9361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15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66" name="CustomShape 4"/>
          <p:cNvSpPr/>
          <p:nvPr/>
        </p:nvSpPr>
        <p:spPr>
          <a:xfrm>
            <a:off x="1351080" y="2447640"/>
            <a:ext cx="2656440" cy="32436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OUI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1357200" y="2963520"/>
            <a:ext cx="2656440" cy="322920"/>
          </a:xfrm>
          <a:prstGeom prst="roundRect">
            <a:avLst>
              <a:gd name="adj" fmla="val 16667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En attente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2490840" y="2712690"/>
            <a:ext cx="70524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ou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69" name="CustomShape 7"/>
          <p:cNvSpPr/>
          <p:nvPr/>
        </p:nvSpPr>
        <p:spPr>
          <a:xfrm>
            <a:off x="4135320" y="251892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8"/>
          <p:cNvSpPr/>
          <p:nvPr/>
        </p:nvSpPr>
        <p:spPr>
          <a:xfrm>
            <a:off x="4919760" y="248904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accepte la proposition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1" name="CustomShape 9"/>
          <p:cNvSpPr/>
          <p:nvPr/>
        </p:nvSpPr>
        <p:spPr>
          <a:xfrm>
            <a:off x="1282680" y="2142810"/>
            <a:ext cx="28072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3D566E"/>
                </a:solidFill>
                <a:latin typeface="Calibri"/>
                <a:ea typeface="DejaVu Sans"/>
              </a:rPr>
              <a:t>Réponse donnée au futur étudiant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2" name="CustomShape 10"/>
          <p:cNvSpPr/>
          <p:nvPr/>
        </p:nvSpPr>
        <p:spPr>
          <a:xfrm>
            <a:off x="1357200" y="3468240"/>
            <a:ext cx="2656440" cy="32292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Non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3" name="CustomShape 11"/>
          <p:cNvSpPr/>
          <p:nvPr/>
        </p:nvSpPr>
        <p:spPr>
          <a:xfrm>
            <a:off x="2490840" y="3217770"/>
            <a:ext cx="70524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ou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4" name="CustomShape 12"/>
          <p:cNvSpPr/>
          <p:nvPr/>
        </p:nvSpPr>
        <p:spPr>
          <a:xfrm>
            <a:off x="5492160" y="2161890"/>
            <a:ext cx="21945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3D566E"/>
                </a:solidFill>
                <a:latin typeface="Calibri"/>
                <a:ea typeface="DejaVu Sans"/>
              </a:rPr>
              <a:t>Choix du futur étudiant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5" name="CustomShape 13"/>
          <p:cNvSpPr/>
          <p:nvPr/>
        </p:nvSpPr>
        <p:spPr>
          <a:xfrm>
            <a:off x="4135320" y="301428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6" name="CustomShape 14"/>
          <p:cNvSpPr/>
          <p:nvPr/>
        </p:nvSpPr>
        <p:spPr>
          <a:xfrm>
            <a:off x="4919760" y="297468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maintient le vœu en attente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7" name="CustomShape 15"/>
          <p:cNvSpPr/>
          <p:nvPr/>
        </p:nvSpPr>
        <p:spPr>
          <a:xfrm>
            <a:off x="1360440" y="4529160"/>
            <a:ext cx="2656440" cy="32436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OUI (proposition d’admission)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8" name="CustomShape 16"/>
          <p:cNvSpPr/>
          <p:nvPr/>
        </p:nvSpPr>
        <p:spPr>
          <a:xfrm>
            <a:off x="1366920" y="5045040"/>
            <a:ext cx="2656440" cy="32292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OUI-SI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9" name="CustomShape 17"/>
          <p:cNvSpPr/>
          <p:nvPr/>
        </p:nvSpPr>
        <p:spPr>
          <a:xfrm>
            <a:off x="2500200" y="4794210"/>
            <a:ext cx="70524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ou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0" name="CustomShape 18"/>
          <p:cNvSpPr/>
          <p:nvPr/>
        </p:nvSpPr>
        <p:spPr>
          <a:xfrm>
            <a:off x="4145040" y="460044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1" name="CustomShape 19"/>
          <p:cNvSpPr/>
          <p:nvPr/>
        </p:nvSpPr>
        <p:spPr>
          <a:xfrm>
            <a:off x="1292400" y="4234050"/>
            <a:ext cx="28072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3D566E"/>
                </a:solidFill>
                <a:latin typeface="Calibri"/>
                <a:ea typeface="DejaVu Sans"/>
              </a:rPr>
              <a:t>Réponse donnée au futur étudiant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2" name="CustomShape 20"/>
          <p:cNvSpPr/>
          <p:nvPr/>
        </p:nvSpPr>
        <p:spPr>
          <a:xfrm>
            <a:off x="1366920" y="5549760"/>
            <a:ext cx="2656440" cy="322920"/>
          </a:xfrm>
          <a:prstGeom prst="roundRect">
            <a:avLst>
              <a:gd name="adj" fmla="val 16667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En attente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3" name="CustomShape 21"/>
          <p:cNvSpPr/>
          <p:nvPr/>
        </p:nvSpPr>
        <p:spPr>
          <a:xfrm>
            <a:off x="2500200" y="5299290"/>
            <a:ext cx="70524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ou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4" name="CustomShape 22"/>
          <p:cNvSpPr/>
          <p:nvPr/>
        </p:nvSpPr>
        <p:spPr>
          <a:xfrm>
            <a:off x="5140440" y="4253130"/>
            <a:ext cx="21945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3D566E"/>
                </a:solidFill>
                <a:latin typeface="Calibri"/>
                <a:ea typeface="DejaVu Sans"/>
              </a:rPr>
              <a:t>Choix du futur étudiant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5" name="CustomShape 23"/>
          <p:cNvSpPr/>
          <p:nvPr/>
        </p:nvSpPr>
        <p:spPr>
          <a:xfrm>
            <a:off x="4145040" y="509580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6" name="CustomShape 24"/>
          <p:cNvSpPr/>
          <p:nvPr/>
        </p:nvSpPr>
        <p:spPr>
          <a:xfrm>
            <a:off x="4135320" y="560088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7" name="CustomShape 25"/>
          <p:cNvSpPr/>
          <p:nvPr/>
        </p:nvSpPr>
        <p:spPr>
          <a:xfrm>
            <a:off x="417240" y="3884400"/>
            <a:ext cx="81586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7840" indent="-17676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400" b="1" strike="noStrike" spc="-1">
                <a:solidFill>
                  <a:srgbClr val="3D566E"/>
                </a:solidFill>
                <a:latin typeface="Calibri"/>
                <a:ea typeface="DejaVu Sans"/>
              </a:rPr>
              <a:t>Formation non sélective (licences, PASS) :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288" name="CustomShape 26"/>
          <p:cNvSpPr/>
          <p:nvPr/>
        </p:nvSpPr>
        <p:spPr>
          <a:xfrm>
            <a:off x="2500200" y="6153120"/>
            <a:ext cx="5838480" cy="522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" name="CustomShape 27"/>
          <p:cNvSpPr/>
          <p:nvPr/>
        </p:nvSpPr>
        <p:spPr>
          <a:xfrm>
            <a:off x="2700360" y="6026040"/>
            <a:ext cx="55789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8"/>
          <p:cNvSpPr/>
          <p:nvPr/>
        </p:nvSpPr>
        <p:spPr>
          <a:xfrm>
            <a:off x="4933800" y="453384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accepte la proposition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1" name="CustomShape 29"/>
          <p:cNvSpPr/>
          <p:nvPr/>
        </p:nvSpPr>
        <p:spPr>
          <a:xfrm>
            <a:off x="4958640" y="502668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accepte la proposition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2" name="CustomShape 30"/>
          <p:cNvSpPr/>
          <p:nvPr/>
        </p:nvSpPr>
        <p:spPr>
          <a:xfrm>
            <a:off x="4944600" y="550872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maintient le vœu en attente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3" name="CustomShape 31"/>
          <p:cNvSpPr/>
          <p:nvPr/>
        </p:nvSpPr>
        <p:spPr>
          <a:xfrm>
            <a:off x="1351080" y="4556520"/>
            <a:ext cx="2656440" cy="32436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OUI </a:t>
            </a:r>
            <a:endParaRPr lang="fr-FR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38" y="1200001"/>
            <a:ext cx="8784001" cy="596819"/>
          </a:xfrm>
        </p:spPr>
        <p:txBody>
          <a:bodyPr/>
          <a:lstStyle/>
          <a:p>
            <a:r>
              <a:rPr lang="fr-FR" sz="2400"/>
              <a:t>Comment répondre aux propositions d’admission ? (1/3)</a:t>
            </a:r>
            <a:br>
              <a:rPr lang="fr-FR" sz="2400"/>
            </a:br>
            <a:r>
              <a:rPr lang="fr-FR" sz="2400"/>
              <a:t/>
            </a:r>
            <a:br>
              <a:rPr lang="fr-FR" sz="2400"/>
            </a:br>
            <a:endParaRPr lang="fr-FR" sz="24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40C0D-8474-4FED-8256-9708D2E7306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51520" y="2084853"/>
            <a:ext cx="8784002" cy="2400267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/>
              <a:t>Les délais à respecter </a:t>
            </a:r>
            <a:r>
              <a:rPr lang="fr-FR" sz="1800" b="1" dirty="0">
                <a:solidFill>
                  <a:srgbClr val="3D566E"/>
                </a:solidFill>
              </a:rPr>
              <a:t>pour accepter (ou refuser) une proposition d’admission </a:t>
            </a:r>
            <a:r>
              <a:rPr lang="fr-FR" sz="1800" b="1" dirty="0" smtClean="0">
                <a:solidFill>
                  <a:srgbClr val="3D566E"/>
                </a:solidFill>
              </a:rPr>
              <a:t>: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b="1" dirty="0">
              <a:solidFill>
                <a:srgbClr val="F28E65"/>
              </a:solidFill>
            </a:endParaRP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ED7454"/>
              </a:buClr>
            </a:pPr>
            <a:r>
              <a:rPr lang="fr-FR" sz="1800" b="1" dirty="0">
                <a:solidFill>
                  <a:srgbClr val="ED7454"/>
                </a:solidFill>
              </a:rPr>
              <a:t>Propositions reçues le 27 mai 2021 </a:t>
            </a:r>
            <a:r>
              <a:rPr lang="fr-FR" sz="1800" b="1" dirty="0">
                <a:solidFill>
                  <a:srgbClr val="0C5076"/>
                </a:solidFill>
              </a:rPr>
              <a:t>:</a:t>
            </a:r>
            <a:r>
              <a:rPr lang="fr-FR" sz="1800" b="1" dirty="0">
                <a:solidFill>
                  <a:srgbClr val="ED7454"/>
                </a:solidFill>
              </a:rPr>
              <a:t> </a:t>
            </a:r>
            <a:r>
              <a:rPr lang="fr-FR" sz="1800" b="1" dirty="0">
                <a:solidFill>
                  <a:srgbClr val="3D566E"/>
                </a:solidFill>
              </a:rPr>
              <a:t>vous avez 5 jours pour répondre (J+4)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ED7454"/>
              </a:buClr>
            </a:pPr>
            <a:r>
              <a:rPr lang="fr-FR" sz="1800" b="1" dirty="0">
                <a:solidFill>
                  <a:srgbClr val="ED7454"/>
                </a:solidFill>
              </a:rPr>
              <a:t>Propositions reçues à partir du 28 mai 2021 </a:t>
            </a:r>
            <a:r>
              <a:rPr lang="fr-FR" sz="1800" b="1" dirty="0">
                <a:solidFill>
                  <a:srgbClr val="3D566E"/>
                </a:solidFill>
              </a:rPr>
              <a:t>: vous avez 3 jours pour répondre (J+2)</a:t>
            </a:r>
            <a:endParaRPr lang="fr-FR" sz="1800" dirty="0">
              <a:solidFill>
                <a:srgbClr val="3D566E"/>
              </a:solidFill>
            </a:endParaRP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93048" y="4485117"/>
            <a:ext cx="8527424" cy="1488000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defTabSz="914400">
              <a:defRPr/>
            </a:pPr>
            <a:r>
              <a:rPr lang="fr-FR">
                <a:solidFill>
                  <a:srgbClr val="FFFFFF"/>
                </a:solidFill>
              </a:rPr>
              <a:t>A savoir :</a:t>
            </a:r>
          </a:p>
          <a:p>
            <a:pPr defTabSz="914400">
              <a:defRPr/>
            </a:pPr>
            <a:r>
              <a:rPr lang="fr-FR" sz="1600">
                <a:solidFill>
                  <a:srgbClr val="FFFFFF"/>
                </a:solidFill>
              </a:rPr>
              <a:t>- Les dates limites pour accepter ou refuser une proposition sont affichées  clairement dans le dossier candidat. </a:t>
            </a:r>
            <a:endParaRPr lang="fr-FR" sz="1600">
              <a:solidFill>
                <a:srgbClr val="FFFFFF"/>
              </a:solidFill>
              <a:cs typeface="Arial"/>
            </a:endParaRPr>
          </a:p>
          <a:p>
            <a:pPr defTabSz="914400">
              <a:defRPr/>
            </a:pPr>
            <a:r>
              <a:rPr lang="fr-FR" sz="1600">
                <a:solidFill>
                  <a:srgbClr val="FFFFFF"/>
                </a:solidFill>
              </a:rPr>
              <a:t>- Si le candidat ne répond pas dans les délais, la proposition d’admission est supprimée</a:t>
            </a:r>
          </a:p>
        </p:txBody>
      </p:sp>
    </p:spTree>
    <p:extLst>
      <p:ext uri="{BB962C8B-B14F-4D97-AF65-F5344CB8AC3E}">
        <p14:creationId xmlns:p14="http://schemas.microsoft.com/office/powerpoint/2010/main" val="73247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1" y="1078081"/>
            <a:ext cx="8784001" cy="596819"/>
          </a:xfrm>
        </p:spPr>
        <p:txBody>
          <a:bodyPr/>
          <a:lstStyle/>
          <a:p>
            <a:r>
              <a:rPr lang="fr-FR" sz="2400"/>
              <a:t>Comment répondre aux propositions d’admission ? (2/3)</a:t>
            </a:r>
            <a:br>
              <a:rPr lang="fr-FR" sz="2400"/>
            </a:br>
            <a:r>
              <a:rPr lang="fr-FR" sz="2400"/>
              <a:t/>
            </a:r>
            <a:br>
              <a:rPr lang="fr-FR" sz="2400"/>
            </a:br>
            <a:endParaRPr lang="fr-FR" sz="240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1664741"/>
            <a:ext cx="8622152" cy="4485171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600" b="1" dirty="0" smtClean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 smtClean="0">
                <a:solidFill>
                  <a:srgbClr val="3D566E"/>
                </a:solidFill>
              </a:rPr>
              <a:t> </a:t>
            </a:r>
            <a:r>
              <a:rPr lang="fr-FR" sz="1600" b="1" dirty="0"/>
              <a:t>Le lycéen reçoit une seule proposition d’admission et il a des vœux en attente :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Il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r>
              <a:rPr lang="fr-FR" sz="1600" dirty="0">
                <a:solidFill>
                  <a:srgbClr val="ED7454"/>
                </a:solidFill>
              </a:rPr>
              <a:t>accepte la proposition </a:t>
            </a:r>
            <a:r>
              <a:rPr lang="fr-FR" sz="1600" dirty="0">
                <a:solidFill>
                  <a:srgbClr val="0C5076"/>
                </a:solidFill>
              </a:rPr>
              <a:t>(ou y renonce). Il peut ensuite indiquer les vœux en attente qu’il souhaite conserver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S’il accepte définitivement la proposition, cela signifie qu’il renonce à tous ses autres vœux. </a:t>
            </a:r>
            <a:endParaRPr lang="fr-FR" sz="1600" dirty="0" smtClean="0">
              <a:solidFill>
                <a:srgbClr val="0C5076"/>
              </a:solidFill>
            </a:endParaRP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endParaRPr lang="fr-FR" sz="1600" dirty="0" smtClean="0">
              <a:solidFill>
                <a:srgbClr val="0C5076"/>
              </a:solidFill>
            </a:endParaRP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endParaRPr lang="fr-FR" sz="5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/>
              <a:t> Le lycéen reçoit plusieurs propositions d’admission et il a des vœux en attente :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Il </a:t>
            </a:r>
            <a:r>
              <a:rPr lang="fr-FR" sz="1600" dirty="0">
                <a:solidFill>
                  <a:srgbClr val="ED7454"/>
                </a:solidFill>
              </a:rPr>
              <a:t>ne peut accepter qu’une seule proposition à la fois</a:t>
            </a:r>
            <a:r>
              <a:rPr lang="fr-FR" sz="1600" dirty="0">
                <a:solidFill>
                  <a:srgbClr val="3D566E"/>
                </a:solidFill>
              </a:rPr>
              <a:t>. </a:t>
            </a:r>
            <a:r>
              <a:rPr lang="fr-FR" sz="1600" dirty="0">
                <a:solidFill>
                  <a:srgbClr val="0C5076"/>
                </a:solidFill>
              </a:rPr>
              <a:t>En faisant un choix entre plusieurs propositions, il libère des places pour d’autres candidats en attente 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Il peut indiquer les vœux en attente qu’il souhaite conserver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S’il accepte définitivement une proposition, cela signifie qu’il renonce aux autres vœux</a:t>
            </a:r>
            <a:r>
              <a:rPr lang="fr-FR" sz="1600" dirty="0" smtClean="0">
                <a:solidFill>
                  <a:srgbClr val="3D566E"/>
                </a:solidFill>
              </a:rPr>
              <a:t>.</a:t>
            </a:r>
            <a:endParaRPr lang="fr-FR" sz="14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40C0D-8474-4FED-8256-9708D2E7306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8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1" y="1200001"/>
            <a:ext cx="8784001" cy="596819"/>
          </a:xfrm>
        </p:spPr>
        <p:txBody>
          <a:bodyPr/>
          <a:lstStyle/>
          <a:p>
            <a:r>
              <a:rPr lang="fr-FR" sz="2400"/>
              <a:t>Comment répondre aux propositions d’admission ? (3/3)</a:t>
            </a:r>
            <a:br>
              <a:rPr lang="fr-FR" sz="2400"/>
            </a:br>
            <a:r>
              <a:rPr lang="fr-FR" sz="2400"/>
              <a:t/>
            </a:r>
            <a:br>
              <a:rPr lang="fr-FR" sz="2400"/>
            </a:br>
            <a:endParaRPr lang="fr-FR" sz="240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1892829"/>
            <a:ext cx="8622152" cy="4485171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00" b="1" dirty="0" smtClean="0"/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/>
              <a:t>Le </a:t>
            </a:r>
            <a:r>
              <a:rPr lang="fr-FR" sz="1800" b="1" dirty="0"/>
              <a:t>lycéen ne reçoit que des réponses « en attente »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C5076"/>
                </a:solidFill>
              </a:rPr>
              <a:t> des </a:t>
            </a:r>
            <a:r>
              <a:rPr lang="fr-FR" sz="1600" dirty="0">
                <a:solidFill>
                  <a:srgbClr val="ED7454"/>
                </a:solidFill>
              </a:rPr>
              <a:t>indicateurs</a:t>
            </a:r>
            <a:r>
              <a:rPr lang="fr-FR" sz="1600" dirty="0">
                <a:solidFill>
                  <a:srgbClr val="0C5076"/>
                </a:solidFill>
              </a:rPr>
              <a:t> s’affichent dans son dossier pour chaque vœu en attente et l’aident à </a:t>
            </a:r>
            <a:r>
              <a:rPr lang="fr-FR" sz="1600" dirty="0">
                <a:solidFill>
                  <a:srgbClr val="ED7454"/>
                </a:solidFill>
              </a:rPr>
              <a:t>suivre sa situation </a:t>
            </a:r>
            <a:r>
              <a:rPr lang="fr-FR" sz="1600" dirty="0">
                <a:solidFill>
                  <a:srgbClr val="0C5076"/>
                </a:solidFill>
              </a:rPr>
              <a:t>qui évolue jusqu’au 14 juillet </a:t>
            </a:r>
            <a:r>
              <a:rPr lang="fr-FR" sz="1600" dirty="0" smtClean="0">
                <a:solidFill>
                  <a:srgbClr val="0C5076"/>
                </a:solidFill>
              </a:rPr>
              <a:t>en </a:t>
            </a:r>
            <a:r>
              <a:rPr lang="fr-FR" sz="1600" dirty="0">
                <a:solidFill>
                  <a:srgbClr val="0C5076"/>
                </a:solidFill>
              </a:rPr>
              <a:t>fonction des places libérées par d’autres candidats</a:t>
            </a:r>
          </a:p>
          <a:p>
            <a:pPr marL="457200"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fr-FR" sz="1600" dirty="0" smtClean="0">
              <a:solidFill>
                <a:srgbClr val="3D566E"/>
              </a:solidFill>
              <a:cs typeface="Arial"/>
            </a:endParaRPr>
          </a:p>
          <a:p>
            <a:pPr marL="457200"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fr-FR" sz="1600" dirty="0">
              <a:solidFill>
                <a:srgbClr val="3D566E"/>
              </a:solidFill>
              <a:cs typeface="Arial"/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/>
              <a:t>Le lycéen ne reçoit que des réponses </a:t>
            </a:r>
            <a:r>
              <a:rPr lang="fr-FR" sz="1800" b="1" dirty="0" smtClean="0"/>
              <a:t>négatives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dirty="0" smtClean="0">
                <a:solidFill>
                  <a:srgbClr val="0C5076"/>
                </a:solidFill>
              </a:rPr>
              <a:t>Dès </a:t>
            </a:r>
            <a:r>
              <a:rPr lang="fr-FR" sz="1600" dirty="0">
                <a:solidFill>
                  <a:srgbClr val="0C5076"/>
                </a:solidFill>
              </a:rPr>
              <a:t>le 27 mai 2021, il peut demander </a:t>
            </a:r>
            <a:r>
              <a:rPr lang="fr-FR" sz="1600" dirty="0" smtClean="0">
                <a:solidFill>
                  <a:srgbClr val="0C5076"/>
                </a:solidFill>
              </a:rPr>
              <a:t>un </a:t>
            </a:r>
            <a:r>
              <a:rPr lang="fr-FR" sz="1600" dirty="0">
                <a:solidFill>
                  <a:srgbClr val="0C5076"/>
                </a:solidFill>
              </a:rPr>
              <a:t>accompagnement </a:t>
            </a:r>
            <a:r>
              <a:rPr lang="fr-FR" sz="1600" dirty="0" smtClean="0">
                <a:solidFill>
                  <a:srgbClr val="0C5076"/>
                </a:solidFill>
              </a:rPr>
              <a:t>dans </a:t>
            </a:r>
            <a:r>
              <a:rPr lang="fr-FR" sz="1600" dirty="0">
                <a:solidFill>
                  <a:srgbClr val="0C5076"/>
                </a:solidFill>
              </a:rPr>
              <a:t>son lycée ou dans un CIO pour envisager d’autres choix de formation et préparer la phase complémentaire à partir du 16 juin 2021. </a:t>
            </a:r>
            <a:endParaRPr lang="fr-FR" sz="1800" dirty="0">
              <a:solidFill>
                <a:srgbClr val="0C5076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1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40C0D-8474-4FED-8256-9708D2E7306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07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LA PHASE COMPLÉMENTAIRE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340920" y="1347120"/>
            <a:ext cx="8363880" cy="472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800" b="0" strike="noStrike" spc="-1" dirty="0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2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r>
              <a:rPr lang="fr-FR" sz="2200" b="1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Du 16 juin au 16 septembre 2021</a:t>
            </a:r>
            <a:r>
              <a:rPr lang="fr-FR" sz="2200" b="0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:</a:t>
            </a:r>
            <a:r>
              <a:rPr lang="fr-FR" sz="22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2200" b="0" strike="noStrike" spc="-1" dirty="0">
              <a:latin typeface="Arial"/>
            </a:endParaRPr>
          </a:p>
          <a:p>
            <a:pPr marL="1080" algn="just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</a:pPr>
            <a:r>
              <a:rPr lang="fr-FR" sz="22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Les lycéens peuvent </a:t>
            </a:r>
            <a:r>
              <a:rPr lang="fr-FR" sz="2200" b="0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formuler jusqu’à </a:t>
            </a:r>
            <a:r>
              <a:rPr lang="fr-FR" sz="2200" b="1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10 nouveaux vœux </a:t>
            </a:r>
            <a:r>
              <a:rPr lang="fr-FR" sz="2200" b="0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dans des formations ayant des places disponibles.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2200" b="0" strike="noStrike" spc="-1" dirty="0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2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r>
              <a:rPr lang="fr-FR" sz="2200" b="1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A partir du 2 juillet:</a:t>
            </a:r>
            <a:r>
              <a:rPr lang="fr-FR" sz="22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2200" b="0" strike="noStrike" spc="-1" dirty="0">
              <a:latin typeface="Arial"/>
            </a:endParaRPr>
          </a:p>
          <a:p>
            <a:pPr marL="1080" algn="just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</a:pPr>
            <a:r>
              <a:rPr lang="fr-FR" sz="22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Les lycéens peuvent solliciter</a:t>
            </a:r>
            <a:r>
              <a:rPr lang="fr-FR" sz="2200" b="1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 l’accompagnement de la Commission d’Accès à l’Enseignement Supérieur (CAES) </a:t>
            </a:r>
            <a:r>
              <a:rPr lang="fr-FR" sz="22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: elle étudie les dossiers et aide les candidats à trouver une formation au plus près de leur projet en fonction des places disponibles.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12235157-2326-48F4-846E-2C8F50CF4211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19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624170-3524-43D5-855A-19AF0147D08F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0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541440" y="1617840"/>
            <a:ext cx="7782840" cy="42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2400" b="1" strike="noStrike" spc="-1">
                <a:solidFill>
                  <a:srgbClr val="EB613D"/>
                </a:solidFill>
                <a:latin typeface="Arial"/>
                <a:ea typeface="MS PGothic"/>
              </a:rPr>
              <a:t>•</a:t>
            </a:r>
            <a:r>
              <a:rPr lang="fr-FR" sz="2400" b="1" strike="noStrike" spc="-1">
                <a:solidFill>
                  <a:srgbClr val="CE181E"/>
                </a:solidFill>
                <a:latin typeface="Arial"/>
                <a:ea typeface="MS PGothic"/>
              </a:rPr>
              <a:t> Le 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DSE (Dossier Social Etudiant)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- Demande de </a:t>
            </a: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bourse nationale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sur critères sociaux 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et/ou de </a:t>
            </a: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logement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 en résidence universitaire. 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- Pour des études à La Réunion ou en métropole.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Wingdings"/>
                <a:ea typeface="MS PGothic"/>
              </a:rPr>
              <a:t></a:t>
            </a: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Inscriptions du </a:t>
            </a:r>
            <a:r>
              <a:rPr lang="fr-FR" sz="2400" b="1" i="1" strike="noStrike" spc="-1">
                <a:solidFill>
                  <a:srgbClr val="CE181E"/>
                </a:solidFill>
                <a:latin typeface="Calibri"/>
                <a:ea typeface="MS PGothic"/>
              </a:rPr>
              <a:t>20 janvier au 15 mai 2021</a:t>
            </a: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 sur le site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r>
              <a:rPr lang="fr-FR" sz="2400" b="1" u="sng" strike="noStrike" spc="-1">
                <a:solidFill>
                  <a:srgbClr val="254061"/>
                </a:solidFill>
                <a:uFillTx/>
                <a:latin typeface="Calibri"/>
                <a:ea typeface="MS PGothic"/>
              </a:rPr>
              <a:t>www.messervices.etudiant.gouv.fr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MS PGothic"/>
              </a:rPr>
              <a:t> </a:t>
            </a: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3"/>
          <p:cNvSpPr/>
          <p:nvPr/>
        </p:nvSpPr>
        <p:spPr>
          <a:xfrm>
            <a:off x="503280" y="1368360"/>
            <a:ext cx="7782840" cy="44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EB613D"/>
                </a:solidFill>
                <a:latin typeface="Calibri"/>
                <a:ea typeface="MS PGothic"/>
              </a:rPr>
              <a:t> 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La Bourse départementale</a:t>
            </a:r>
            <a:r>
              <a:rPr lang="fr-FR" sz="2400" b="1" strike="noStrike" spc="-1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Bourse attribuée sur critères sociaux pour des études à La Réunion, en métropole ou dans l’Union Européenne.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Wingdings"/>
                <a:ea typeface="MS PGothic"/>
              </a:rPr>
              <a:t></a:t>
            </a: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Dossier à remplir entre </a:t>
            </a:r>
            <a:r>
              <a:rPr lang="fr-FR" sz="2400" b="1" i="1" strike="noStrike" spc="-1">
                <a:solidFill>
                  <a:srgbClr val="CE181E"/>
                </a:solidFill>
                <a:latin typeface="Calibri"/>
                <a:ea typeface="MS PGothic"/>
              </a:rPr>
              <a:t>avril et octobre 2021</a:t>
            </a: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 sur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r>
              <a:rPr lang="fr-FR" sz="2400" b="0" i="1" u="sng" strike="noStrike" spc="-1">
                <a:solidFill>
                  <a:srgbClr val="254061"/>
                </a:solidFill>
                <a:uFillTx/>
                <a:latin typeface="Calibri"/>
                <a:ea typeface="MS PGothic"/>
              </a:rPr>
              <a:t> </a:t>
            </a:r>
            <a:r>
              <a:rPr lang="fr-FR" sz="2400" b="1" i="1" u="sng" strike="noStrike" spc="-1">
                <a:solidFill>
                  <a:srgbClr val="254061"/>
                </a:solidFill>
                <a:uFillTx/>
                <a:latin typeface="Calibri"/>
                <a:ea typeface="MS PGothic"/>
              </a:rPr>
              <a:t>http://net-bourses.cg974.fr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MS PGothic"/>
              </a:rPr>
              <a:t> </a:t>
            </a: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3"/>
          <p:cNvSpPr/>
          <p:nvPr/>
        </p:nvSpPr>
        <p:spPr>
          <a:xfrm>
            <a:off x="503280" y="1368360"/>
            <a:ext cx="7782840" cy="44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Les aides de la Région Réunion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Aides pour des études en métropole ou à La Réunion: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API :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Aide pour la Première Installation</a:t>
            </a:r>
            <a:endParaRPr lang="fr-FR" sz="24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APE :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Aide au Premier Equipement</a:t>
            </a:r>
            <a:endParaRPr lang="fr-FR" sz="24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AFI :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Aide aux Frais d’Inscription</a:t>
            </a:r>
            <a:endParaRPr lang="fr-FR" sz="24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BRESM :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bourse régionale d’études supérieures en mobilité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Dossiers à remplir à partir du mois de Juin sur </a:t>
            </a:r>
            <a:r>
              <a:rPr lang="fr-FR" sz="2400" b="1" i="1" u="sng" strike="noStrike" spc="-1">
                <a:solidFill>
                  <a:srgbClr val="254061"/>
                </a:solidFill>
                <a:uFillTx/>
                <a:latin typeface="Calibri"/>
                <a:ea typeface="MS PGothic"/>
              </a:rPr>
              <a:t>www.regionreunion.fr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MS PGothic"/>
              </a:rPr>
              <a:t> </a:t>
            </a: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3"/>
          <p:cNvSpPr/>
          <p:nvPr/>
        </p:nvSpPr>
        <p:spPr>
          <a:xfrm>
            <a:off x="500040" y="1285920"/>
            <a:ext cx="7782840" cy="42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1" i="1" strike="noStrike" spc="-1" dirty="0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r>
              <a:rPr lang="fr-FR" sz="2400" b="1" strike="noStrike" spc="-1" dirty="0">
                <a:solidFill>
                  <a:srgbClr val="CE181E"/>
                </a:solidFill>
                <a:latin typeface="Calibri"/>
                <a:ea typeface="MS PGothic"/>
              </a:rPr>
              <a:t>Le</a:t>
            </a:r>
            <a:r>
              <a:rPr lang="fr-FR" sz="2400" b="1" i="1" strike="noStrike" spc="-1" dirty="0">
                <a:solidFill>
                  <a:srgbClr val="CE181E"/>
                </a:solidFill>
                <a:latin typeface="Calibri"/>
                <a:ea typeface="MS PGothic"/>
              </a:rPr>
              <a:t> </a:t>
            </a:r>
            <a:r>
              <a:rPr lang="fr-FR" sz="2400" b="1" strike="noStrike" spc="-1" dirty="0">
                <a:solidFill>
                  <a:srgbClr val="CE181E"/>
                </a:solidFill>
                <a:latin typeface="Calibri"/>
                <a:ea typeface="MS PGothic"/>
              </a:rPr>
              <a:t>Passeport mobilité</a:t>
            </a:r>
            <a:r>
              <a:rPr lang="fr-FR" sz="2400" b="0" strike="noStrike" spc="-1" dirty="0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- Prise en charge d’un </a:t>
            </a:r>
            <a:r>
              <a:rPr lang="fr-FR" sz="2400" b="1" strike="noStrike" spc="-1" dirty="0">
                <a:solidFill>
                  <a:srgbClr val="254061"/>
                </a:solidFill>
                <a:latin typeface="Calibri"/>
                <a:ea typeface="MS PGothic"/>
              </a:rPr>
              <a:t>billet d’avion AR par an </a:t>
            </a:r>
            <a:r>
              <a:rPr lang="fr-FR" sz="24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pour des études en métropole ou à l’étranger.</a:t>
            </a:r>
            <a:endParaRPr lang="fr-FR" sz="2400" b="0" strike="noStrike" spc="-1" dirty="0">
              <a:latin typeface="Arial"/>
            </a:endParaRPr>
          </a:p>
          <a:p>
            <a:pPr indent="-215640" algn="just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 Pour une formation n’existant pas à La Réunion</a:t>
            </a:r>
            <a:endParaRPr lang="fr-FR" sz="2400" b="0" strike="noStrike" spc="-1" dirty="0">
              <a:latin typeface="Arial"/>
            </a:endParaRPr>
          </a:p>
          <a:p>
            <a:pPr indent="-215640" algn="just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 Ou si la formation existe à la Réunion, à condition que l’élève soit « refusé » ou « en attente » sur son vœu à la Réunion.</a:t>
            </a: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- Sous conditions de ressources</a:t>
            </a: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254061"/>
                </a:solidFill>
                <a:latin typeface="Wingdings"/>
                <a:ea typeface="MS PGothic"/>
              </a:rPr>
              <a:t></a:t>
            </a:r>
            <a:r>
              <a:rPr lang="fr-FR" sz="2400" b="0" i="1" strike="noStrike" spc="-1" dirty="0">
                <a:solidFill>
                  <a:srgbClr val="254061"/>
                </a:solidFill>
                <a:latin typeface="Calibri"/>
                <a:ea typeface="MS PGothic"/>
              </a:rPr>
              <a:t>Demande sur </a:t>
            </a:r>
            <a:r>
              <a:rPr lang="fr-FR" sz="2400" b="1" i="1" u="sng" strike="noStrike" spc="-1" dirty="0">
                <a:solidFill>
                  <a:srgbClr val="254061"/>
                </a:solidFill>
                <a:uFillTx/>
                <a:latin typeface="Calibri"/>
                <a:ea typeface="MS PGothic"/>
              </a:rPr>
              <a:t>http://pme.ladom.fr</a:t>
            </a:r>
            <a:endParaRPr lang="fr-FR" sz="2400" b="0" strike="noStrike" spc="-1" dirty="0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 dirty="0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 dirty="0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"/>
          <p:cNvSpPr/>
          <p:nvPr/>
        </p:nvSpPr>
        <p:spPr>
          <a:xfrm>
            <a:off x="500040" y="1285920"/>
            <a:ext cx="7782840" cy="42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400" b="1" strike="noStrike" spc="-1">
                <a:solidFill>
                  <a:srgbClr val="3D566E"/>
                </a:solidFill>
                <a:latin typeface="Calibri"/>
                <a:ea typeface="MS PGothic"/>
              </a:rPr>
              <a:t> 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Aide à la mobilité:</a:t>
            </a:r>
            <a:endParaRPr lang="fr-FR" sz="2400" b="0" strike="noStrike" spc="-1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</a:pPr>
            <a:endParaRPr lang="fr-FR" sz="2400" b="0" strike="noStrike" spc="-1">
              <a:latin typeface="Arial"/>
            </a:endParaRPr>
          </a:p>
          <a:p>
            <a:pPr marL="360" algn="just">
              <a:lnSpc>
                <a:spcPct val="100000"/>
              </a:lnSpc>
              <a:spcBef>
                <a:spcPts val="320"/>
              </a:spcBef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Les élèves bénéficiaires d’une bourse nationale de lycée</a:t>
            </a: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peuvent bénéficier d’une</a:t>
            </a: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 aide  à la mobilité (500 € versés à la rentrée)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s’ils choisissent une formation située dans une autre académie.</a:t>
            </a:r>
            <a:endParaRPr lang="fr-FR" sz="2400" b="0" strike="noStrike" spc="-1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</a:pPr>
            <a:endParaRPr lang="fr-FR" sz="2400" b="0" strike="noStrike" spc="-1">
              <a:latin typeface="Arial"/>
            </a:endParaRPr>
          </a:p>
          <a:p>
            <a:pPr marL="360" algn="ctr">
              <a:lnSpc>
                <a:spcPct val="100000"/>
              </a:lnSpc>
              <a:spcBef>
                <a:spcPts val="320"/>
              </a:spcBef>
            </a:pPr>
            <a:r>
              <a:rPr lang="fr-FR" sz="2400" b="1" strike="noStrike" spc="-1">
                <a:solidFill>
                  <a:srgbClr val="3D566E"/>
                </a:solidFill>
                <a:latin typeface="Calibri"/>
                <a:ea typeface="MS PGothic"/>
              </a:rPr>
              <a:t>http://amp.etudiant.gouv.fr </a:t>
            </a:r>
            <a:endParaRPr lang="fr-FR" sz="24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PERMANENCES PSY-EN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3"/>
          <p:cNvSpPr/>
          <p:nvPr/>
        </p:nvSpPr>
        <p:spPr>
          <a:xfrm>
            <a:off x="541440" y="1295280"/>
            <a:ext cx="7782840" cy="38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CE181E"/>
                </a:solidFill>
                <a:latin typeface="Calibri"/>
                <a:ea typeface="MS PGothic"/>
              </a:rPr>
              <a:t>- </a:t>
            </a:r>
            <a:r>
              <a:rPr lang="fr-FR" sz="2800" b="0" strike="noStrike" spc="-1" dirty="0">
                <a:solidFill>
                  <a:srgbClr val="CE181E"/>
                </a:solidFill>
                <a:latin typeface="Calibri"/>
                <a:ea typeface="MS PGothic"/>
              </a:rPr>
              <a:t>Au lycée, avec Mme Garry:</a:t>
            </a:r>
            <a:r>
              <a:rPr lang="fr-FR" sz="2800" b="0" strike="noStrike" spc="-1" dirty="0">
                <a:solidFill>
                  <a:srgbClr val="FF0000"/>
                </a:solidFill>
                <a:latin typeface="Calibri"/>
                <a:ea typeface="MS PGothic"/>
              </a:rPr>
              <a:t> </a:t>
            </a:r>
            <a:endParaRPr lang="fr-F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le lundi après-midi et le jeudi matin, en prenant RV à la vie scolaire.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CE181E"/>
                </a:solidFill>
                <a:latin typeface="Calibri"/>
                <a:ea typeface="MS PGothic"/>
              </a:rPr>
              <a:t>-  Au CIO de St Benoît, </a:t>
            </a:r>
            <a:r>
              <a:rPr lang="fr-FR" sz="2800" b="0" strike="noStrike" spc="-1" dirty="0" smtClean="0">
                <a:solidFill>
                  <a:srgbClr val="CE181E"/>
                </a:solidFill>
                <a:latin typeface="Calibri"/>
                <a:ea typeface="MS PGothic"/>
              </a:rPr>
              <a:t>s</a:t>
            </a:r>
            <a:r>
              <a:rPr lang="bn-IN" sz="2800" strike="noStrike" spc="-1" dirty="0" smtClean="0">
                <a:solidFill>
                  <a:srgbClr val="CE181E"/>
                </a:solidFill>
                <a:latin typeface="Calibri"/>
                <a:ea typeface="MS PGothic"/>
                <a:cs typeface="Calibri"/>
              </a:rPr>
              <a:t>ur</a:t>
            </a:r>
            <a:r>
              <a:rPr lang="fr-FR" sz="2800" b="0" strike="noStrike" spc="-1" dirty="0" smtClean="0">
                <a:solidFill>
                  <a:srgbClr val="CE181E"/>
                </a:solidFill>
                <a:latin typeface="Calibri"/>
                <a:ea typeface="MS PGothic"/>
              </a:rPr>
              <a:t> </a:t>
            </a:r>
            <a:r>
              <a:rPr lang="fr-FR" sz="2800" b="0" strike="noStrike" spc="-1" dirty="0">
                <a:solidFill>
                  <a:srgbClr val="CE181E"/>
                </a:solidFill>
                <a:latin typeface="Calibri"/>
                <a:ea typeface="MS PGothic"/>
              </a:rPr>
              <a:t>rendez-vous: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21 rue Lucien </a:t>
            </a:r>
            <a:r>
              <a:rPr lang="fr-FR" sz="2600" b="0" strike="noStrike" spc="-1" dirty="0" err="1">
                <a:solidFill>
                  <a:srgbClr val="254061"/>
                </a:solidFill>
                <a:latin typeface="Calibri"/>
                <a:ea typeface="MS PGothic"/>
              </a:rPr>
              <a:t>Duchemann</a:t>
            </a:r>
            <a:r>
              <a:rPr lang="fr-FR" sz="26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, 02 62 50 12 17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strike="noStrike" spc="-1" dirty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Du </a:t>
            </a:r>
            <a:r>
              <a:rPr lang="bn-IN" sz="2600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lun</a:t>
            </a:r>
            <a:r>
              <a:rPr lang="fr-FR" sz="2600" strike="noStrike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di </a:t>
            </a:r>
            <a:r>
              <a:rPr lang="fr-FR" sz="2600" strike="noStrike" spc="-1" dirty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au vendredi de 8h à 16h, </a:t>
            </a:r>
            <a:r>
              <a:rPr lang="bn-IN" sz="2600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sauf le</a:t>
            </a:r>
            <a:r>
              <a:rPr lang="fr-FR" sz="2600" strike="noStrike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2600" strike="noStrike" spc="-1" dirty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lundi </a:t>
            </a:r>
            <a:r>
              <a:rPr lang="bn-IN" sz="2600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matin</a:t>
            </a:r>
            <a:endParaRPr lang="fr-FR" sz="2600" strike="noStrike" spc="-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Pendant les vacances, du lundi au vendredi de 9h à 15h</a:t>
            </a:r>
            <a:endParaRPr lang="fr-FR" sz="2600" b="0" strike="noStrike" spc="-1" dirty="0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600" b="0" strike="noStrike" spc="-1" dirty="0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2600" b="0" strike="noStrike" spc="-1" dirty="0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 1"/>
          <p:cNvPicPr/>
          <p:nvPr/>
        </p:nvPicPr>
        <p:blipFill>
          <a:blip r:embed="rId2"/>
          <a:stretch/>
        </p:blipFill>
        <p:spPr>
          <a:xfrm>
            <a:off x="0" y="0"/>
            <a:ext cx="9136800" cy="685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1200000"/>
            <a:ext cx="8424000" cy="457885"/>
          </a:xfrm>
        </p:spPr>
        <p:txBody>
          <a:bodyPr/>
          <a:lstStyle/>
          <a:p>
            <a:r>
              <a:rPr lang="fr-FR" sz="2400" dirty="0"/>
              <a:t>Les ressources pour préparer son projet d’orientation 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FD6E63-BDCC-4957-B479-7710D371F483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4219"/>
            <a:ext cx="4022454" cy="260013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219" y="2085239"/>
            <a:ext cx="4104454" cy="242902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1520" y="4684891"/>
            <a:ext cx="402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>
                <a:solidFill>
                  <a:srgbClr val="F28E65"/>
                </a:solidFill>
              </a:rPr>
              <a:t>Terminales2020-2021.fr </a:t>
            </a:r>
            <a:r>
              <a:rPr lang="fr-FR" dirty="0">
                <a:solidFill>
                  <a:srgbClr val="0C5076"/>
                </a:solidFill>
              </a:rPr>
              <a:t>: infos sur les </a:t>
            </a:r>
            <a:r>
              <a:rPr lang="fr-FR" dirty="0" smtClean="0">
                <a:solidFill>
                  <a:srgbClr val="0C5076"/>
                </a:solidFill>
              </a:rPr>
              <a:t>formations</a:t>
            </a:r>
            <a:r>
              <a:rPr lang="fr-FR" dirty="0">
                <a:solidFill>
                  <a:srgbClr val="0C5076"/>
                </a:solidFill>
              </a:rPr>
              <a:t>, les métiers…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4661883" y="4684890"/>
            <a:ext cx="408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>
                <a:solidFill>
                  <a:srgbClr val="F28E65"/>
                </a:solidFill>
              </a:rPr>
              <a:t>Parcoursup.fr </a:t>
            </a:r>
            <a:r>
              <a:rPr lang="fr-FR" dirty="0">
                <a:solidFill>
                  <a:srgbClr val="0C5076"/>
                </a:solidFill>
              </a:rPr>
              <a:t>: plus de 17 000 fiches de formations détaillées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gray">
          <a:xfrm>
            <a:off x="342336" y="5668024"/>
            <a:ext cx="8424000" cy="4578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Onisep.fr :  guides à télécharger sur Onisep Réunion :</a:t>
            </a:r>
          </a:p>
          <a:p>
            <a:r>
              <a:rPr lang="fr-FR" sz="1800" dirty="0"/>
              <a:t>« E</a:t>
            </a:r>
            <a:r>
              <a:rPr lang="fr-FR" sz="1800" dirty="0" smtClean="0"/>
              <a:t>ntrer </a:t>
            </a:r>
            <a:r>
              <a:rPr lang="fr-FR" sz="1800" dirty="0"/>
              <a:t>dans le sup </a:t>
            </a:r>
            <a:r>
              <a:rPr lang="fr-FR" sz="1800" dirty="0" smtClean="0"/>
              <a:t>» et </a:t>
            </a:r>
            <a:r>
              <a:rPr lang="fr-FR" sz="1800" dirty="0"/>
              <a:t>« les BTS / BUT à La Réunion »</a:t>
            </a:r>
          </a:p>
          <a:p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7026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1200000"/>
            <a:ext cx="8424000" cy="750000"/>
          </a:xfrm>
        </p:spPr>
        <p:txBody>
          <a:bodyPr/>
          <a:lstStyle/>
          <a:p>
            <a:r>
              <a:rPr lang="fr-FR" sz="2400"/>
              <a:t>S’inscrire sur Parcoursup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25033" y="1892829"/>
            <a:ext cx="8424000" cy="4436400"/>
          </a:xfrm>
        </p:spPr>
        <p:txBody>
          <a:bodyPr/>
          <a:lstStyle/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00" b="1" dirty="0" smtClean="0">
              <a:solidFill>
                <a:srgbClr val="F28E65"/>
              </a:solidFill>
            </a:endParaRPr>
          </a:p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Une </a:t>
            </a:r>
            <a:r>
              <a:rPr lang="fr-FR" sz="1800" b="1" dirty="0">
                <a:solidFill>
                  <a:srgbClr val="F28E65"/>
                </a:solidFill>
              </a:rPr>
              <a:t>adresse mail </a:t>
            </a:r>
            <a:endParaRPr lang="fr-FR" sz="1800" b="1" dirty="0" smtClean="0">
              <a:solidFill>
                <a:srgbClr val="F28E65"/>
              </a:solidFill>
            </a:endParaRPr>
          </a:p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00" b="1" dirty="0" smtClean="0">
              <a:solidFill>
                <a:srgbClr val="F28E65"/>
              </a:solidFill>
            </a:endParaRPr>
          </a:p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L’INE</a:t>
            </a:r>
            <a:r>
              <a:rPr lang="fr-FR" sz="1800" b="1" dirty="0" smtClean="0">
                <a:solidFill>
                  <a:srgbClr val="3D566E"/>
                </a:solidFill>
              </a:rPr>
              <a:t> </a:t>
            </a:r>
            <a:r>
              <a:rPr lang="fr-FR" sz="1800" dirty="0"/>
              <a:t>(identifiant national </a:t>
            </a:r>
            <a:r>
              <a:rPr lang="fr-FR" sz="1800" dirty="0" smtClean="0"/>
              <a:t>élève)  </a:t>
            </a:r>
            <a:r>
              <a:rPr lang="fr-FR" sz="1800" dirty="0"/>
              <a:t>: sur les bulletins scolaires ou le relevé de notes des épreuves anticipées du baccalauréat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2000" dirty="0">
              <a:solidFill>
                <a:srgbClr val="3D566E"/>
              </a:solidFill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293E1CA-12F5-42CE-967D-320A6ECEDC21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8026" y="4414199"/>
            <a:ext cx="8605993" cy="1219200"/>
          </a:xfrm>
          <a:prstGeom prst="rect">
            <a:avLst/>
          </a:prstGeom>
          <a:solidFill>
            <a:srgbClr val="0C5076"/>
          </a:solidFill>
          <a:ln>
            <a:solidFill>
              <a:srgbClr val="0C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lnSpc>
                <a:spcPct val="90000"/>
              </a:lnSpc>
              <a:buSzPct val="100000"/>
              <a:defRPr/>
            </a:pPr>
            <a:r>
              <a:rPr lang="fr-FR" sz="1600" b="1" i="1">
                <a:solidFill>
                  <a:srgbClr val="FFFFFF"/>
                </a:solidFill>
              </a:rPr>
              <a:t>Important : renseignez un numéro de portable </a:t>
            </a:r>
            <a:r>
              <a:rPr lang="fr-FR" sz="1600" i="1">
                <a:solidFill>
                  <a:srgbClr val="FFFFFF"/>
                </a:solidFill>
              </a:rPr>
              <a:t>pour recevoir les alertes envoyées par la plateforme. </a:t>
            </a:r>
            <a:r>
              <a:rPr lang="fr-FR" sz="1600" b="1" i="1">
                <a:solidFill>
                  <a:srgbClr val="FFFFFF"/>
                </a:solidFill>
              </a:rPr>
              <a:t>Les </a:t>
            </a:r>
            <a:r>
              <a:rPr lang="fr-FR" b="1">
                <a:solidFill>
                  <a:srgbClr val="F28E65"/>
                </a:solidFill>
              </a:rPr>
              <a:t>parents ou tuteurs légaux </a:t>
            </a:r>
            <a:r>
              <a:rPr lang="fr-FR" sz="1600" i="1">
                <a:solidFill>
                  <a:srgbClr val="FFFFFF"/>
                </a:solidFill>
              </a:rPr>
              <a:t>peuvent également renseigner leur numéro de portable pour recevoir les mêmes alertes Parcoursup. </a:t>
            </a:r>
          </a:p>
        </p:txBody>
      </p:sp>
    </p:spTree>
    <p:extLst>
      <p:ext uri="{BB962C8B-B14F-4D97-AF65-F5344CB8AC3E}">
        <p14:creationId xmlns:p14="http://schemas.microsoft.com/office/powerpoint/2010/main" val="107760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1200001"/>
            <a:ext cx="8424000" cy="596819"/>
          </a:xfrm>
        </p:spPr>
        <p:txBody>
          <a:bodyPr/>
          <a:lstStyle/>
          <a:p>
            <a:r>
              <a:rPr lang="fr-FR" sz="2400"/>
              <a:t>Formuler des vœux sur Parcoursup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1444" y="1969767"/>
            <a:ext cx="8422491" cy="3571468"/>
          </a:xfrm>
        </p:spPr>
        <p:txBody>
          <a:bodyPr/>
          <a:lstStyle/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/>
              <a:buChar char="Ø"/>
              <a:defRPr/>
            </a:pPr>
            <a:endParaRPr lang="fr-FR" sz="1800" b="1" dirty="0" smtClean="0">
              <a:solidFill>
                <a:srgbClr val="F28E65"/>
              </a:solidFill>
            </a:endParaRP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/>
              <a:buChar char="Ø"/>
              <a:defRPr/>
            </a:pPr>
            <a:endParaRPr lang="fr-FR" sz="1800" b="1" dirty="0">
              <a:solidFill>
                <a:srgbClr val="F28E65"/>
              </a:solidFill>
            </a:endParaRP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/>
              <a:buChar char="Ø"/>
              <a:defRPr/>
            </a:pPr>
            <a:endParaRPr lang="fr-FR" sz="1800" b="1" dirty="0" smtClean="0">
              <a:solidFill>
                <a:srgbClr val="F28E65"/>
              </a:solidFill>
            </a:endParaRP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/>
              <a:buChar char="Ø"/>
              <a:defRPr/>
            </a:pPr>
            <a:r>
              <a:rPr lang="fr-FR" sz="1800" b="1" dirty="0" smtClean="0">
                <a:solidFill>
                  <a:srgbClr val="F28E65"/>
                </a:solidFill>
              </a:rPr>
              <a:t>Jusqu’à </a:t>
            </a:r>
            <a:r>
              <a:rPr lang="fr-FR" sz="1800" b="1" dirty="0">
                <a:solidFill>
                  <a:srgbClr val="F28E65"/>
                </a:solidFill>
              </a:rPr>
              <a:t>10 vœux 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endParaRPr lang="fr-FR" sz="1600" dirty="0" smtClean="0">
              <a:solidFill>
                <a:srgbClr val="3D566E"/>
              </a:solidFill>
            </a:endParaRP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/>
              <a:buChar char="Ø"/>
              <a:defRPr/>
            </a:pPr>
            <a:endParaRPr lang="fr-FR" sz="1600" dirty="0" smtClean="0">
              <a:solidFill>
                <a:srgbClr val="3D566E"/>
              </a:solidFill>
            </a:endParaRP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/>
              <a:buChar char="Ø"/>
              <a:defRPr/>
            </a:pPr>
            <a:r>
              <a:rPr lang="fr-FR" sz="1800" b="1" dirty="0" smtClean="0">
                <a:solidFill>
                  <a:srgbClr val="F28E65"/>
                </a:solidFill>
              </a:rPr>
              <a:t>10 </a:t>
            </a:r>
            <a:r>
              <a:rPr lang="fr-FR" sz="1800" b="1" dirty="0">
                <a:solidFill>
                  <a:srgbClr val="F28E65"/>
                </a:solidFill>
              </a:rPr>
              <a:t>vœux supplémentaires pour des formations en apprentissage </a:t>
            </a:r>
            <a:endParaRPr lang="fr-FR" sz="1800" b="1" dirty="0" smtClean="0">
              <a:solidFill>
                <a:srgbClr val="F28E65"/>
              </a:solidFill>
            </a:endParaRP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/>
              <a:buChar char="Ø"/>
              <a:defRPr/>
            </a:pPr>
            <a:endParaRPr lang="fr-FR" sz="1800" b="1" dirty="0">
              <a:solidFill>
                <a:srgbClr val="F28E65"/>
              </a:solidFill>
            </a:endParaRP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>
                <a:solidFill>
                  <a:srgbClr val="F28E65"/>
                </a:solidFill>
              </a:rPr>
              <a:t>Des vœux non classés </a:t>
            </a:r>
            <a:endParaRPr lang="fr-FR" dirty="0">
              <a:solidFill>
                <a:srgbClr val="3D566E"/>
              </a:solidFill>
              <a:latin typeface="Calibri"/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08D9A9-1127-4E68-9676-64A99D232514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880117" y="2088331"/>
            <a:ext cx="4819827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1400" b="1" dirty="0">
                <a:solidFill>
                  <a:srgbClr val="FFFFFF"/>
                </a:solidFill>
              </a:rPr>
              <a:t>Entre le 20 janvier </a:t>
            </a:r>
          </a:p>
          <a:p>
            <a:pPr algn="ctr" defTabSz="914400"/>
            <a:r>
              <a:rPr lang="fr-FR" sz="1400" b="1" dirty="0">
                <a:solidFill>
                  <a:srgbClr val="FFFFFF"/>
                </a:solidFill>
              </a:rPr>
              <a:t>et le </a:t>
            </a:r>
            <a:r>
              <a:rPr lang="fr-FR" sz="1400" b="1" dirty="0" smtClean="0">
                <a:solidFill>
                  <a:srgbClr val="FFFFFF"/>
                </a:solidFill>
              </a:rPr>
              <a:t>11 mars </a:t>
            </a:r>
            <a:endParaRPr lang="fr-FR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5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336" y="1220861"/>
            <a:ext cx="8424000" cy="960000"/>
          </a:xfrm>
        </p:spPr>
        <p:txBody>
          <a:bodyPr/>
          <a:lstStyle/>
          <a:p>
            <a:r>
              <a:rPr lang="fr-FR" sz="2400" dirty="0"/>
              <a:t>L</a:t>
            </a:r>
            <a:r>
              <a:rPr lang="fr-FR" sz="2400" dirty="0" smtClean="0"/>
              <a:t>es </a:t>
            </a:r>
            <a:r>
              <a:rPr lang="fr-FR" sz="2400" dirty="0"/>
              <a:t>vœux multiples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655" y="1908960"/>
            <a:ext cx="8406337" cy="4581181"/>
          </a:xfrm>
        </p:spPr>
        <p:txBody>
          <a:bodyPr/>
          <a:lstStyle/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>
                <a:solidFill>
                  <a:srgbClr val="F28E65"/>
                </a:solidFill>
              </a:rPr>
              <a:t>Un vœu multiple est un regroupement de plusieurs formations similaires</a:t>
            </a: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3D566E"/>
                </a:solidFill>
              </a:rPr>
              <a:t>(exemple : le vœu multiple BTS « Management commercial opérationnel » qui regroupe toutes les formations de BTS « MCO » à l’échelle nationale).</a:t>
            </a: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100" dirty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>
                <a:solidFill>
                  <a:srgbClr val="F28E65"/>
                </a:solidFill>
              </a:rPr>
              <a:t>Un vœu multiple compte pour un vœu </a:t>
            </a:r>
            <a:r>
              <a:rPr lang="fr-FR" sz="1800" dirty="0">
                <a:solidFill>
                  <a:srgbClr val="3D566E"/>
                </a:solidFill>
              </a:rPr>
              <a:t>parmi les 10 vœux possibles.</a:t>
            </a:r>
          </a:p>
          <a:p>
            <a:pPr marL="0" lvl="1" indent="0" defTabSz="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100" dirty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>
                <a:solidFill>
                  <a:srgbClr val="F28E65"/>
                </a:solidFill>
              </a:rPr>
              <a:t>Chaque vœu multiple est composé de sous-vœux qui correspondent chacun à un établissement différent.</a:t>
            </a:r>
            <a:r>
              <a:rPr lang="fr-FR" sz="1800" dirty="0">
                <a:solidFill>
                  <a:srgbClr val="3D566E"/>
                </a:solidFill>
              </a:rPr>
              <a:t> Vous pouvez choisir un ou plusieurs établissements, sans avoir besoin de les classer.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FFED0CB-98EC-4692-ADB6-485D6133F328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604816" y="114807"/>
            <a:ext cx="2160240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1400" b="1" dirty="0">
                <a:solidFill>
                  <a:srgbClr val="FFFFFF"/>
                </a:solidFill>
              </a:rPr>
              <a:t>Entre le 20 janvier </a:t>
            </a:r>
          </a:p>
          <a:p>
            <a:pPr algn="ctr" defTabSz="914400"/>
            <a:r>
              <a:rPr lang="fr-FR" sz="1400" b="1" dirty="0">
                <a:solidFill>
                  <a:srgbClr val="FFFFFF"/>
                </a:solidFill>
              </a:rPr>
              <a:t>et le </a:t>
            </a:r>
            <a:r>
              <a:rPr lang="fr-FR" sz="1400" b="1" dirty="0" smtClean="0">
                <a:solidFill>
                  <a:srgbClr val="FFFFFF"/>
                </a:solidFill>
              </a:rPr>
              <a:t>11 mars inclus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342336" y="4922775"/>
            <a:ext cx="8279280" cy="880200"/>
          </a:xfrm>
          <a:prstGeom prst="roundRect">
            <a:avLst>
              <a:gd name="adj" fmla="val 16667"/>
            </a:avLst>
          </a:prstGeom>
          <a:solidFill>
            <a:srgbClr val="3D566E"/>
          </a:solidFill>
          <a:ln w="9525" cap="flat" cmpd="sng" algn="ctr">
            <a:noFill/>
            <a:prstDash val="solid"/>
          </a:ln>
          <a:effectLst>
            <a:outerShdw blurRad="50800" dist="37674" dir="2700000" algn="tl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Exemple : Vous demandez un BTS « Bâtiment » dans 7 lycées différents</a:t>
            </a:r>
            <a:endParaRPr kumimoji="0" lang="fr-FR" sz="1600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DejaVu Sans"/>
                <a:cs typeface="DejaVu Sans"/>
              </a:rPr>
              <a:t></a:t>
            </a:r>
            <a:r>
              <a:rPr kumimoji="0" lang="fr-FR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 Ces demandes comptent pour 1 vœu et 7 sous-vœux </a:t>
            </a:r>
            <a:endParaRPr kumimoji="0" lang="fr-FR" sz="1600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4314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435889"/>
            <a:ext cx="8424000" cy="4677192"/>
          </a:xfrm>
        </p:spPr>
        <p:txBody>
          <a:bodyPr/>
          <a:lstStyle/>
          <a:p>
            <a:r>
              <a:rPr lang="fr-FR" sz="1800" b="1" dirty="0" smtClean="0"/>
              <a:t>Formations </a:t>
            </a:r>
            <a:r>
              <a:rPr lang="fr-FR" sz="1800" b="1" dirty="0"/>
              <a:t>dont </a:t>
            </a:r>
            <a:r>
              <a:rPr lang="fr-FR" sz="1800" b="1" u="sng" dirty="0"/>
              <a:t>le nombre de sous-vœux est </a:t>
            </a:r>
            <a:r>
              <a:rPr lang="fr-FR" sz="1700" b="1" u="sng" dirty="0">
                <a:solidFill>
                  <a:srgbClr val="F28E65"/>
                </a:solidFill>
              </a:rPr>
              <a:t>limité à 10 par vœu multiple dans la limite de 20 sous-vœux au total</a:t>
            </a:r>
            <a:r>
              <a:rPr lang="fr-FR" sz="1800" b="1" dirty="0"/>
              <a:t> : </a:t>
            </a:r>
            <a:endParaRPr lang="fr-FR" sz="1800" b="1" dirty="0" smtClean="0"/>
          </a:p>
          <a:p>
            <a:endParaRPr lang="fr-FR" sz="1600" b="1" dirty="0">
              <a:solidFill>
                <a:srgbClr val="3D566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BTS et les BUT </a:t>
            </a:r>
            <a:r>
              <a:rPr lang="fr-FR" sz="1700" dirty="0"/>
              <a:t>regroupés par </a:t>
            </a:r>
            <a:r>
              <a:rPr lang="fr-FR" sz="1700" b="1" dirty="0">
                <a:solidFill>
                  <a:srgbClr val="F28E65"/>
                </a:solidFill>
              </a:rPr>
              <a:t>spécialité à l’échelle nationale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DN MADE </a:t>
            </a:r>
            <a:r>
              <a:rPr lang="fr-FR" sz="1700" dirty="0"/>
              <a:t>regroupés par </a:t>
            </a:r>
            <a:r>
              <a:rPr lang="fr-FR" sz="1700" b="1" dirty="0">
                <a:solidFill>
                  <a:srgbClr val="F28E65"/>
                </a:solidFill>
              </a:rPr>
              <a:t>mention à l’échelle nationale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DCG</a:t>
            </a:r>
            <a:r>
              <a:rPr lang="fr-FR" sz="1700" dirty="0">
                <a:solidFill>
                  <a:srgbClr val="F28E65"/>
                </a:solidFill>
              </a:rPr>
              <a:t> </a:t>
            </a:r>
            <a:r>
              <a:rPr lang="fr-FR" sz="1700" dirty="0"/>
              <a:t>(diplôme de comptabilité et de gestion) regroupés à </a:t>
            </a:r>
            <a:r>
              <a:rPr lang="fr-FR" sz="1700" b="1" dirty="0">
                <a:solidFill>
                  <a:srgbClr val="F28E65"/>
                </a:solidFill>
              </a:rPr>
              <a:t>l’échelle nationale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classes prépas </a:t>
            </a:r>
            <a:r>
              <a:rPr lang="fr-FR" sz="1700" dirty="0"/>
              <a:t>regroupées</a:t>
            </a:r>
            <a:r>
              <a:rPr lang="fr-FR" sz="1700" dirty="0">
                <a:solidFill>
                  <a:srgbClr val="3D566E"/>
                </a:solidFill>
              </a:rPr>
              <a:t> </a:t>
            </a:r>
            <a:r>
              <a:rPr lang="fr-FR" sz="1700" b="1" dirty="0">
                <a:solidFill>
                  <a:srgbClr val="F28E65"/>
                </a:solidFill>
              </a:rPr>
              <a:t>par voie à l’échelle </a:t>
            </a:r>
            <a:r>
              <a:rPr lang="fr-FR" sz="1700" b="1" dirty="0" smtClean="0">
                <a:solidFill>
                  <a:srgbClr val="F28E65"/>
                </a:solidFill>
              </a:rPr>
              <a:t>nationale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F28E65"/>
                </a:solidFill>
              </a:rPr>
              <a:t>Les EFTS </a:t>
            </a:r>
            <a:r>
              <a:rPr lang="fr-FR" sz="1800" dirty="0"/>
              <a:t>(Etablissements de Formation en Travail Social) </a:t>
            </a:r>
            <a:r>
              <a:rPr lang="fr-FR" sz="1800" dirty="0">
                <a:solidFill>
                  <a:srgbClr val="3D566E"/>
                </a:solidFill>
              </a:rPr>
              <a:t>regroupés par </a:t>
            </a:r>
            <a:r>
              <a:rPr lang="fr-FR" sz="1800" b="1" dirty="0">
                <a:solidFill>
                  <a:srgbClr val="F28E65"/>
                </a:solidFill>
              </a:rPr>
              <a:t>diplôme d’Etat à l’échelle nationale </a:t>
            </a:r>
            <a:endParaRPr lang="fr-FR" sz="1800" dirty="0">
              <a:solidFill>
                <a:srgbClr val="3D566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700" b="1" dirty="0">
              <a:solidFill>
                <a:srgbClr val="F28E6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F28E65"/>
              </a:solidFill>
              <a:latin typeface="Calibri"/>
            </a:endParaRPr>
          </a:p>
          <a:p>
            <a:r>
              <a:rPr lang="fr-FR" sz="1400" b="1" dirty="0">
                <a:solidFill>
                  <a:srgbClr val="F28E65"/>
                </a:solidFill>
                <a:latin typeface="Calibri"/>
              </a:rPr>
              <a:t>                                 </a:t>
            </a:r>
          </a:p>
          <a:p>
            <a:endParaRPr lang="fr-FR" sz="1400" b="1" dirty="0">
              <a:solidFill>
                <a:srgbClr val="F28E65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22F003-EED6-45F3-9684-AF4C688BFAA3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604816" y="114807"/>
            <a:ext cx="2160240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1400" b="1" dirty="0">
                <a:solidFill>
                  <a:srgbClr val="FFFFFF"/>
                </a:solidFill>
              </a:rPr>
              <a:t>Entre le 20 janvier </a:t>
            </a:r>
          </a:p>
          <a:p>
            <a:pPr algn="ctr" defTabSz="914400"/>
            <a:r>
              <a:rPr lang="fr-FR" sz="1400" b="1" dirty="0">
                <a:solidFill>
                  <a:srgbClr val="FFFFFF"/>
                </a:solidFill>
              </a:rPr>
              <a:t>et le </a:t>
            </a:r>
            <a:r>
              <a:rPr lang="fr-FR" sz="1400" b="1" dirty="0" smtClean="0">
                <a:solidFill>
                  <a:srgbClr val="FFFFFF"/>
                </a:solidFill>
              </a:rPr>
              <a:t>11 mars inclus</a:t>
            </a:r>
            <a:endParaRPr lang="fr-FR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8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7159" y="1213476"/>
            <a:ext cx="8424000" cy="4869213"/>
          </a:xfrm>
        </p:spPr>
        <p:txBody>
          <a:bodyPr/>
          <a:lstStyle/>
          <a:p>
            <a:r>
              <a:rPr lang="fr-FR" sz="1800" b="1" dirty="0">
                <a:latin typeface="Arial"/>
                <a:cs typeface="Arial"/>
              </a:rPr>
              <a:t>F</a:t>
            </a:r>
            <a:r>
              <a:rPr lang="fr-FR" sz="1800" b="1" dirty="0" smtClean="0">
                <a:latin typeface="Arial"/>
                <a:cs typeface="Arial"/>
              </a:rPr>
              <a:t>ormations </a:t>
            </a:r>
            <a:r>
              <a:rPr lang="fr-FR" sz="1800" b="1" dirty="0">
                <a:latin typeface="Arial"/>
                <a:cs typeface="Arial"/>
              </a:rPr>
              <a:t>dont </a:t>
            </a:r>
            <a:r>
              <a:rPr lang="fr-FR" sz="1800" b="1" u="sng" dirty="0">
                <a:latin typeface="Arial"/>
                <a:cs typeface="Arial"/>
              </a:rPr>
              <a:t>le nombre de sous-vœux n’est pas limité : </a:t>
            </a:r>
            <a:endParaRPr lang="fr-FR" sz="1800" b="1" u="sng" dirty="0" smtClean="0">
              <a:latin typeface="Arial"/>
              <a:cs typeface="Arial"/>
            </a:endParaRPr>
          </a:p>
          <a:p>
            <a:endParaRPr lang="fr-F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IFSI </a:t>
            </a:r>
            <a:r>
              <a:rPr lang="fr-FR" sz="1600" dirty="0">
                <a:solidFill>
                  <a:srgbClr val="3D566E"/>
                </a:solidFill>
              </a:rPr>
              <a:t>(Instituts de Formation en Soins Infirmiers) et </a:t>
            </a:r>
            <a:r>
              <a:rPr lang="fr-FR" sz="1600" b="1" dirty="0">
                <a:solidFill>
                  <a:srgbClr val="F28E65"/>
                </a:solidFill>
              </a:rPr>
              <a:t>les instituts d'orthophonie, orthoptie et audioprothèse </a:t>
            </a:r>
            <a:r>
              <a:rPr lang="fr-FR" sz="1600" dirty="0">
                <a:solidFill>
                  <a:srgbClr val="3D566E"/>
                </a:solidFill>
              </a:rPr>
              <a:t>regroupés à </a:t>
            </a:r>
            <a:r>
              <a:rPr lang="fr-FR" sz="1600" b="1" dirty="0">
                <a:solidFill>
                  <a:srgbClr val="F28E65"/>
                </a:solidFill>
              </a:rPr>
              <a:t>l’échelle territoriale</a:t>
            </a:r>
            <a:r>
              <a:rPr lang="fr-FR" sz="1600" dirty="0">
                <a:solidFill>
                  <a:srgbClr val="3D566E"/>
                </a:solidFill>
              </a:rPr>
              <a:t>. A noter </a:t>
            </a:r>
            <a:r>
              <a:rPr lang="fr-FR" sz="1600" b="1" dirty="0">
                <a:solidFill>
                  <a:srgbClr val="3D566E"/>
                </a:solidFill>
              </a:rPr>
              <a:t>: </a:t>
            </a:r>
            <a:r>
              <a:rPr lang="fr-FR" sz="1600" b="1" dirty="0">
                <a:solidFill>
                  <a:srgbClr val="F28E65"/>
                </a:solidFill>
              </a:rPr>
              <a:t>limitation de 5 vœux multiples maximum par filière </a:t>
            </a:r>
            <a:endParaRPr lang="fr-FR" sz="1600" b="1" dirty="0" smtClean="0">
              <a:solidFill>
                <a:srgbClr val="F28E65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F28E65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F28E65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F28E65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F28E65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F28E65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28E65"/>
                </a:solidFill>
              </a:rPr>
              <a:t>écoles d'ingénieurs et de commerce/management </a:t>
            </a:r>
            <a:r>
              <a:rPr lang="fr-FR" sz="1600" dirty="0">
                <a:solidFill>
                  <a:srgbClr val="3D566E"/>
                </a:solidFill>
              </a:rPr>
              <a:t>regroupées </a:t>
            </a:r>
            <a:r>
              <a:rPr lang="fr-FR" sz="1600" b="1" dirty="0">
                <a:solidFill>
                  <a:srgbClr val="F28E65"/>
                </a:solidFill>
              </a:rPr>
              <a:t>en réseau </a:t>
            </a:r>
            <a:r>
              <a:rPr lang="fr-FR" sz="1600" dirty="0">
                <a:solidFill>
                  <a:srgbClr val="3D566E"/>
                </a:solidFill>
              </a:rPr>
              <a:t>et qui </a:t>
            </a:r>
            <a:r>
              <a:rPr lang="fr-FR" sz="1600" b="1" dirty="0">
                <a:solidFill>
                  <a:srgbClr val="F28E65"/>
                </a:solidFill>
              </a:rPr>
              <a:t>recrutent sur concours commun </a:t>
            </a:r>
            <a:endParaRPr lang="fr-FR" sz="1600" b="1" dirty="0" smtClean="0">
              <a:solidFill>
                <a:srgbClr val="F28E65"/>
              </a:solidFill>
            </a:endParaRPr>
          </a:p>
          <a:p>
            <a:pPr lvl="0"/>
            <a:endParaRPr lang="fr-FR" sz="1600" b="1" dirty="0" smtClean="0">
              <a:solidFill>
                <a:srgbClr val="F28E65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 </a:t>
            </a:r>
            <a:r>
              <a:rPr lang="fr-FR" sz="1600" b="1" dirty="0">
                <a:solidFill>
                  <a:srgbClr val="F28E65"/>
                </a:solidFill>
              </a:rPr>
              <a:t>réseau des Sciences Po / IEP </a:t>
            </a:r>
            <a:r>
              <a:rPr lang="fr-FR" sz="1600" dirty="0">
                <a:solidFill>
                  <a:srgbClr val="3D566E"/>
                </a:solidFill>
              </a:rPr>
              <a:t>(Aix, Lille, Lyon, Rennes, Saint-Germain-en-Laye, Strasbourg et Toulouse) et </a:t>
            </a:r>
            <a:r>
              <a:rPr lang="fr-FR" sz="1600" b="1" dirty="0">
                <a:solidFill>
                  <a:srgbClr val="F28E65"/>
                </a:solidFill>
              </a:rPr>
              <a:t>Sciences Po / IEP Paris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F28E6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 </a:t>
            </a:r>
            <a:r>
              <a:rPr lang="fr-FR" sz="1600" b="1" dirty="0">
                <a:solidFill>
                  <a:srgbClr val="F28E65"/>
                </a:solidFill>
              </a:rPr>
              <a:t>concours commun des écoles nationales vétérinaires </a:t>
            </a:r>
            <a:r>
              <a:rPr lang="fr-FR" sz="1400" b="1" dirty="0">
                <a:solidFill>
                  <a:srgbClr val="F28E65"/>
                </a:solidFill>
              </a:rPr>
              <a:t>   </a:t>
            </a:r>
            <a:endParaRPr lang="fr-FR" sz="1400" b="1" dirty="0">
              <a:solidFill>
                <a:srgbClr val="F28E65"/>
              </a:solidFill>
              <a:cs typeface="Arial"/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521A3BE-C548-465D-8389-3DBCA6A75667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604816" y="114807"/>
            <a:ext cx="2160240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1400" b="1" dirty="0">
                <a:solidFill>
                  <a:srgbClr val="FFFFFF"/>
                </a:solidFill>
              </a:rPr>
              <a:t>Entre le 20 janvier </a:t>
            </a:r>
          </a:p>
          <a:p>
            <a:pPr algn="ctr" defTabSz="914400"/>
            <a:r>
              <a:rPr lang="fr-FR" sz="1400" b="1" dirty="0">
                <a:solidFill>
                  <a:srgbClr val="FFFFFF"/>
                </a:solidFill>
              </a:rPr>
              <a:t>et le </a:t>
            </a:r>
            <a:r>
              <a:rPr lang="fr-FR" sz="1400" b="1" dirty="0" smtClean="0">
                <a:solidFill>
                  <a:srgbClr val="FFFFFF"/>
                </a:solidFill>
              </a:rPr>
              <a:t>11 mars inclus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201539" y="2811643"/>
            <a:ext cx="8715240" cy="1059679"/>
          </a:xfrm>
          <a:prstGeom prst="roundRect">
            <a:avLst>
              <a:gd name="adj" fmla="val 16667"/>
            </a:avLst>
          </a:prstGeom>
          <a:solidFill>
            <a:srgbClr val="3D566E"/>
          </a:solidFill>
          <a:ln w="9525" cap="flat" cmpd="sng" algn="ctr">
            <a:noFill/>
            <a:prstDash val="solid"/>
          </a:ln>
          <a:effectLst>
            <a:outerShdw blurRad="50800" dist="37674" dir="2700000" algn="tl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ctr">
            <a:noAutofit/>
          </a:bodyPr>
          <a:lstStyle/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Exemple: </a:t>
            </a:r>
            <a:endParaRPr kumimoji="0" lang="fr-FR" sz="1600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3040" marR="0" lvl="1" indent="-28476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fr-FR" sz="1600" b="1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Un vœu IFSI à La Réunion regroupe 2</a:t>
            </a:r>
            <a:r>
              <a:rPr kumimoji="0" lang="fr-FR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 </a:t>
            </a:r>
            <a:r>
              <a:rPr kumimoji="0" lang="fr-FR" sz="1600" b="1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instituts (St Denis et St Pierre). </a:t>
            </a:r>
            <a:endParaRPr kumimoji="0" lang="fr-FR" sz="1600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3040" marR="0" lvl="0" indent="-28476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Cette demande compte pour 1 vœu multiple et 2 sous-vœux.</a:t>
            </a:r>
            <a:endParaRPr kumimoji="0" lang="fr-FR" sz="1600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6236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1040981"/>
            <a:ext cx="8424000" cy="596819"/>
          </a:xfrm>
        </p:spPr>
        <p:txBody>
          <a:bodyPr/>
          <a:lstStyle/>
          <a:p>
            <a:r>
              <a:rPr lang="fr-FR" sz="2400" dirty="0"/>
              <a:t>Finaliser son dossier et confirmer </a:t>
            </a:r>
            <a:r>
              <a:rPr lang="fr-FR" sz="2400" dirty="0" smtClean="0"/>
              <a:t>ses </a:t>
            </a:r>
            <a:r>
              <a:rPr lang="fr-FR" sz="2400" dirty="0"/>
              <a:t>vœux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9124" y="1728139"/>
            <a:ext cx="8424000" cy="4389160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/>
              <a:t>Pour que les vœux saisis deviennent définitifs sur Parcoursup, les candidats doivent obligatoirement </a:t>
            </a:r>
            <a:r>
              <a:rPr lang="fr-FR" sz="1800" b="1" dirty="0" smtClean="0"/>
              <a:t>: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1200" dirty="0"/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 Compléter leur dossier : </a:t>
            </a:r>
            <a:endParaRPr lang="fr-FR" sz="2000" dirty="0"/>
          </a:p>
          <a:p>
            <a:pPr marL="594360" lvl="1" indent="-342900" defTabSz="457200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1800" dirty="0">
                <a:solidFill>
                  <a:srgbClr val="0C5076"/>
                </a:solidFill>
              </a:rPr>
              <a:t>projet de formation motivé pour chaque vœu formulé</a:t>
            </a:r>
            <a:endParaRPr lang="fr-FR" sz="1800" dirty="0">
              <a:solidFill>
                <a:srgbClr val="0C5076"/>
              </a:solidFill>
              <a:cs typeface="Arial"/>
            </a:endParaRPr>
          </a:p>
          <a:p>
            <a:pPr marL="594360" lvl="1" indent="-342900" defTabSz="457200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1800" dirty="0">
                <a:solidFill>
                  <a:srgbClr val="0C5076"/>
                </a:solidFill>
              </a:rPr>
              <a:t>rubrique « préférence et autres projets »</a:t>
            </a:r>
            <a:endParaRPr lang="fr-FR" sz="1800" dirty="0">
              <a:solidFill>
                <a:srgbClr val="0C5076"/>
              </a:solidFill>
              <a:cs typeface="Arial"/>
            </a:endParaRPr>
          </a:p>
          <a:p>
            <a:pPr marL="594360" lvl="1" indent="-342900" defTabSz="457200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1800" dirty="0" smtClean="0">
                <a:solidFill>
                  <a:srgbClr val="0C5076"/>
                </a:solidFill>
              </a:rPr>
              <a:t>rubrique </a:t>
            </a:r>
            <a:r>
              <a:rPr lang="fr-FR" sz="1800" dirty="0">
                <a:solidFill>
                  <a:srgbClr val="0C5076"/>
                </a:solidFill>
              </a:rPr>
              <a:t>« activités et centres d’intérêt » (facultative</a:t>
            </a:r>
            <a:r>
              <a:rPr lang="fr-FR" sz="1800" dirty="0" smtClean="0">
                <a:solidFill>
                  <a:srgbClr val="0C5076"/>
                </a:solidFill>
              </a:rPr>
              <a:t>)</a:t>
            </a:r>
          </a:p>
          <a:p>
            <a:pPr marL="594360" lvl="1" indent="-342900" defTabSz="457200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endParaRPr lang="fr-FR" sz="1200" dirty="0">
              <a:solidFill>
                <a:srgbClr val="0C5076"/>
              </a:solidFill>
              <a:cs typeface="Arial"/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 Confirmer chacun de leurs vœux</a:t>
            </a:r>
          </a:p>
          <a:p>
            <a:endParaRPr lang="fr-FR" sz="9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28956D-5C04-4D4C-AE31-04D3D6BBF6E4}" type="datetime1">
              <a:rPr lang="fr-FR" cap="all" smtClean="0">
                <a:solidFill>
                  <a:srgbClr val="000000"/>
                </a:solidFill>
              </a:rPr>
              <a:pPr algn="r"/>
              <a:t>04/02/21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70001" y="4929014"/>
            <a:ext cx="8478465" cy="960107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fr-FR" b="1" dirty="0">
                <a:solidFill>
                  <a:srgbClr val="FFFFFF"/>
                </a:solidFill>
              </a:rPr>
              <a:t>Un vœu non confirmé avant le 8 avril </a:t>
            </a:r>
            <a:r>
              <a:rPr lang="fr-FR" b="1" dirty="0" smtClean="0">
                <a:solidFill>
                  <a:srgbClr val="FFFFFF"/>
                </a:solidFill>
              </a:rPr>
              <a:t>2021 </a:t>
            </a:r>
            <a:endParaRPr lang="fr-FR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fr-FR" b="1" dirty="0">
                <a:solidFill>
                  <a:srgbClr val="FFFFFF"/>
                </a:solidFill>
              </a:rPr>
              <a:t>ne sera pas examiné par la formation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604816" y="114807"/>
            <a:ext cx="2160240" cy="72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1400" b="1" dirty="0" smtClean="0">
                <a:solidFill>
                  <a:srgbClr val="FFFFFF"/>
                </a:solidFill>
              </a:rPr>
              <a:t>Jusqu’au 8 avril inclus</a:t>
            </a:r>
            <a:endParaRPr lang="fr-FR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2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11.xml><?xml version="1.0" encoding="utf-8"?>
<a:theme xmlns:a="http://schemas.openxmlformats.org/drawingml/2006/main" name="6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12.xml><?xml version="1.0" encoding="utf-8"?>
<a:theme xmlns:a="http://schemas.openxmlformats.org/drawingml/2006/main" name="7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13.xml><?xml version="1.0" encoding="utf-8"?>
<a:theme xmlns:a="http://schemas.openxmlformats.org/drawingml/2006/main" name="8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14.xml><?xml version="1.0" encoding="utf-8"?>
<a:theme xmlns:a="http://schemas.openxmlformats.org/drawingml/2006/main" name="9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15.xml><?xml version="1.0" encoding="utf-8"?>
<a:theme xmlns:a="http://schemas.openxmlformats.org/drawingml/2006/main" name="10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16.xml><?xml version="1.0" encoding="utf-8"?>
<a:theme xmlns:a="http://schemas.openxmlformats.org/drawingml/2006/main" name="1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6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7.xml><?xml version="1.0" encoding="utf-8"?>
<a:theme xmlns:a="http://schemas.openxmlformats.org/drawingml/2006/main" name="2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8.xml><?xml version="1.0" encoding="utf-8"?>
<a:theme xmlns:a="http://schemas.openxmlformats.org/drawingml/2006/main" name="3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9.xml><?xml version="1.0" encoding="utf-8"?>
<a:theme xmlns:a="http://schemas.openxmlformats.org/drawingml/2006/main" name="4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1373</Words>
  <Application>Microsoft Macintosh PowerPoint</Application>
  <PresentationFormat>Présentation à l'écran (4:3)</PresentationFormat>
  <Paragraphs>319</Paragraphs>
  <Slides>26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16</vt:i4>
      </vt:variant>
      <vt:variant>
        <vt:lpstr>Titres des diapositives</vt:lpstr>
      </vt:variant>
      <vt:variant>
        <vt:i4>26</vt:i4>
      </vt:variant>
    </vt:vector>
  </HeadingPairs>
  <TitlesOfParts>
    <vt:vector size="42" baseType="lpstr">
      <vt:lpstr>Office Theme</vt:lpstr>
      <vt:lpstr>Office Theme</vt:lpstr>
      <vt:lpstr>Office Theme</vt:lpstr>
      <vt:lpstr>Office Theme</vt:lpstr>
      <vt:lpstr>OPÉRATEURS</vt:lpstr>
      <vt:lpstr>1_OPÉRATEURS</vt:lpstr>
      <vt:lpstr>2_OPÉRATEURS</vt:lpstr>
      <vt:lpstr>3_OPÉRATEURS</vt:lpstr>
      <vt:lpstr>4_OPÉRATEURS</vt:lpstr>
      <vt:lpstr>5_OPÉRATEURS</vt:lpstr>
      <vt:lpstr>6_OPÉRATEURS</vt:lpstr>
      <vt:lpstr>7_OPÉRATEURS</vt:lpstr>
      <vt:lpstr>8_OPÉRATEURS</vt:lpstr>
      <vt:lpstr>9_OPÉRATEURS</vt:lpstr>
      <vt:lpstr>10_OPÉRATEURS</vt:lpstr>
      <vt:lpstr>11_OPÉRATEURS</vt:lpstr>
      <vt:lpstr>Présentation PowerPoint</vt:lpstr>
      <vt:lpstr>Présentation PowerPoint</vt:lpstr>
      <vt:lpstr>Les ressources pour préparer son projet d’orientation   </vt:lpstr>
      <vt:lpstr>S’inscrire sur Parcoursup </vt:lpstr>
      <vt:lpstr>Formuler des vœux sur Parcoursup </vt:lpstr>
      <vt:lpstr>Les vœux multiples </vt:lpstr>
      <vt:lpstr>Présentation PowerPoint</vt:lpstr>
      <vt:lpstr>Présentation PowerPoint</vt:lpstr>
      <vt:lpstr>Finaliser son dossier et confirmer ses vœux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répondre aux propositions d’admission ? (1/3)  </vt:lpstr>
      <vt:lpstr>Comment répondre aux propositions d’admission ? (2/3)  </vt:lpstr>
      <vt:lpstr>Comment répondre aux propositions d’admission ? (3/3)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GARRY</dc:creator>
  <cp:lastModifiedBy>THIERRY ALLANE</cp:lastModifiedBy>
  <cp:revision>13</cp:revision>
  <dcterms:created xsi:type="dcterms:W3CDTF">2020-12-01T15:24:40Z</dcterms:created>
  <dcterms:modified xsi:type="dcterms:W3CDTF">2021-02-04T17:19:35Z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Présentation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