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2" r:id="rId4"/>
    <p:sldId id="268" r:id="rId5"/>
    <p:sldId id="263" r:id="rId6"/>
    <p:sldId id="264" r:id="rId7"/>
    <p:sldId id="265" r:id="rId8"/>
    <p:sldId id="267" r:id="rId9"/>
    <p:sldId id="266" r:id="rId10"/>
    <p:sldId id="259" r:id="rId11"/>
    <p:sldId id="260" r:id="rId12"/>
    <p:sldId id="269" r:id="rId13"/>
    <p:sldId id="26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CB37723-BB71-495B-96A3-3D388680B07A}" type="datetimeFigureOut">
              <a:rPr lang="fr-FR" smtClean="0"/>
              <a:t>20/08/2025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0B3BCE2-C55D-4F5F-9A1A-A07F303976FE}" type="slidenum">
              <a:rPr lang="fr-FR" smtClean="0"/>
              <a:t>‹N°›</a:t>
            </a:fld>
            <a:endParaRPr lang="fr-FR"/>
          </a:p>
        </p:txBody>
      </p:sp>
    </p:spTree>
    <p:extLst>
      <p:ext uri="{BB962C8B-B14F-4D97-AF65-F5344CB8AC3E}">
        <p14:creationId xmlns:p14="http://schemas.microsoft.com/office/powerpoint/2010/main" val="3560049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CB37723-BB71-495B-96A3-3D388680B07A}" type="datetimeFigureOut">
              <a:rPr lang="fr-FR" smtClean="0"/>
              <a:t>20/08/2025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0B3BCE2-C55D-4F5F-9A1A-A07F303976FE}" type="slidenum">
              <a:rPr lang="fr-FR" smtClean="0"/>
              <a:t>‹N°›</a:t>
            </a:fld>
            <a:endParaRPr lang="fr-FR"/>
          </a:p>
        </p:txBody>
      </p:sp>
    </p:spTree>
    <p:extLst>
      <p:ext uri="{BB962C8B-B14F-4D97-AF65-F5344CB8AC3E}">
        <p14:creationId xmlns:p14="http://schemas.microsoft.com/office/powerpoint/2010/main" val="2459523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CB37723-BB71-495B-96A3-3D388680B07A}" type="datetimeFigureOut">
              <a:rPr lang="fr-FR" smtClean="0"/>
              <a:t>20/08/2025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0B3BCE2-C55D-4F5F-9A1A-A07F303976FE}" type="slidenum">
              <a:rPr lang="fr-FR" smtClean="0"/>
              <a:t>‹N°›</a:t>
            </a:fld>
            <a:endParaRPr lang="fr-FR"/>
          </a:p>
        </p:txBody>
      </p:sp>
    </p:spTree>
    <p:extLst>
      <p:ext uri="{BB962C8B-B14F-4D97-AF65-F5344CB8AC3E}">
        <p14:creationId xmlns:p14="http://schemas.microsoft.com/office/powerpoint/2010/main" val="992223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CB37723-BB71-495B-96A3-3D388680B07A}" type="datetimeFigureOut">
              <a:rPr lang="fr-FR" smtClean="0"/>
              <a:t>20/08/2025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0B3BCE2-C55D-4F5F-9A1A-A07F303976FE}" type="slidenum">
              <a:rPr lang="fr-FR" smtClean="0"/>
              <a:t>‹N°›</a:t>
            </a:fld>
            <a:endParaRPr lang="fr-FR"/>
          </a:p>
        </p:txBody>
      </p:sp>
    </p:spTree>
    <p:extLst>
      <p:ext uri="{BB962C8B-B14F-4D97-AF65-F5344CB8AC3E}">
        <p14:creationId xmlns:p14="http://schemas.microsoft.com/office/powerpoint/2010/main" val="1070399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6CB37723-BB71-495B-96A3-3D388680B07A}" type="datetimeFigureOut">
              <a:rPr lang="fr-FR" smtClean="0"/>
              <a:t>20/08/2025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0B3BCE2-C55D-4F5F-9A1A-A07F303976FE}" type="slidenum">
              <a:rPr lang="fr-FR" smtClean="0"/>
              <a:t>‹N°›</a:t>
            </a:fld>
            <a:endParaRPr lang="fr-FR"/>
          </a:p>
        </p:txBody>
      </p:sp>
    </p:spTree>
    <p:extLst>
      <p:ext uri="{BB962C8B-B14F-4D97-AF65-F5344CB8AC3E}">
        <p14:creationId xmlns:p14="http://schemas.microsoft.com/office/powerpoint/2010/main" val="378210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CB37723-BB71-495B-96A3-3D388680B07A}" type="datetimeFigureOut">
              <a:rPr lang="fr-FR" smtClean="0"/>
              <a:t>20/08/2025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0B3BCE2-C55D-4F5F-9A1A-A07F303976FE}" type="slidenum">
              <a:rPr lang="fr-FR" smtClean="0"/>
              <a:t>‹N°›</a:t>
            </a:fld>
            <a:endParaRPr lang="fr-FR"/>
          </a:p>
        </p:txBody>
      </p:sp>
    </p:spTree>
    <p:extLst>
      <p:ext uri="{BB962C8B-B14F-4D97-AF65-F5344CB8AC3E}">
        <p14:creationId xmlns:p14="http://schemas.microsoft.com/office/powerpoint/2010/main" val="3796712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CB37723-BB71-495B-96A3-3D388680B07A}" type="datetimeFigureOut">
              <a:rPr lang="fr-FR" smtClean="0"/>
              <a:t>20/08/2025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0B3BCE2-C55D-4F5F-9A1A-A07F303976FE}" type="slidenum">
              <a:rPr lang="fr-FR" smtClean="0"/>
              <a:t>‹N°›</a:t>
            </a:fld>
            <a:endParaRPr lang="fr-FR"/>
          </a:p>
        </p:txBody>
      </p:sp>
    </p:spTree>
    <p:extLst>
      <p:ext uri="{BB962C8B-B14F-4D97-AF65-F5344CB8AC3E}">
        <p14:creationId xmlns:p14="http://schemas.microsoft.com/office/powerpoint/2010/main" val="3866240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CB37723-BB71-495B-96A3-3D388680B07A}" type="datetimeFigureOut">
              <a:rPr lang="fr-FR" smtClean="0"/>
              <a:t>20/08/2025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0B3BCE2-C55D-4F5F-9A1A-A07F303976FE}" type="slidenum">
              <a:rPr lang="fr-FR" smtClean="0"/>
              <a:t>‹N°›</a:t>
            </a:fld>
            <a:endParaRPr lang="fr-FR"/>
          </a:p>
        </p:txBody>
      </p:sp>
    </p:spTree>
    <p:extLst>
      <p:ext uri="{BB962C8B-B14F-4D97-AF65-F5344CB8AC3E}">
        <p14:creationId xmlns:p14="http://schemas.microsoft.com/office/powerpoint/2010/main" val="3167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B37723-BB71-495B-96A3-3D388680B07A}" type="datetimeFigureOut">
              <a:rPr lang="fr-FR" smtClean="0"/>
              <a:t>20/08/2025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0B3BCE2-C55D-4F5F-9A1A-A07F303976FE}" type="slidenum">
              <a:rPr lang="fr-FR" smtClean="0"/>
              <a:t>‹N°›</a:t>
            </a:fld>
            <a:endParaRPr lang="fr-FR"/>
          </a:p>
        </p:txBody>
      </p:sp>
    </p:spTree>
    <p:extLst>
      <p:ext uri="{BB962C8B-B14F-4D97-AF65-F5344CB8AC3E}">
        <p14:creationId xmlns:p14="http://schemas.microsoft.com/office/powerpoint/2010/main" val="342053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6CB37723-BB71-495B-96A3-3D388680B07A}" type="datetimeFigureOut">
              <a:rPr lang="fr-FR" smtClean="0"/>
              <a:t>20/08/2025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0B3BCE2-C55D-4F5F-9A1A-A07F303976FE}" type="slidenum">
              <a:rPr lang="fr-FR" smtClean="0"/>
              <a:t>‹N°›</a:t>
            </a:fld>
            <a:endParaRPr lang="fr-FR"/>
          </a:p>
        </p:txBody>
      </p:sp>
    </p:spTree>
    <p:extLst>
      <p:ext uri="{BB962C8B-B14F-4D97-AF65-F5344CB8AC3E}">
        <p14:creationId xmlns:p14="http://schemas.microsoft.com/office/powerpoint/2010/main" val="315658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6CB37723-BB71-495B-96A3-3D388680B07A}" type="datetimeFigureOut">
              <a:rPr lang="fr-FR" smtClean="0"/>
              <a:t>20/08/2025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0B3BCE2-C55D-4F5F-9A1A-A07F303976FE}" type="slidenum">
              <a:rPr lang="fr-FR" smtClean="0"/>
              <a:t>‹N°›</a:t>
            </a:fld>
            <a:endParaRPr lang="fr-FR"/>
          </a:p>
        </p:txBody>
      </p:sp>
    </p:spTree>
    <p:extLst>
      <p:ext uri="{BB962C8B-B14F-4D97-AF65-F5344CB8AC3E}">
        <p14:creationId xmlns:p14="http://schemas.microsoft.com/office/powerpoint/2010/main" val="2011805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B37723-BB71-495B-96A3-3D388680B07A}" type="datetimeFigureOut">
              <a:rPr lang="fr-FR" smtClean="0"/>
              <a:t>20/08/2025</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B3BCE2-C55D-4F5F-9A1A-A07F303976FE}" type="slidenum">
              <a:rPr lang="fr-FR" smtClean="0"/>
              <a:t>‹N°›</a:t>
            </a:fld>
            <a:endParaRPr lang="fr-FR"/>
          </a:p>
        </p:txBody>
      </p:sp>
    </p:spTree>
    <p:extLst>
      <p:ext uri="{BB962C8B-B14F-4D97-AF65-F5344CB8AC3E}">
        <p14:creationId xmlns:p14="http://schemas.microsoft.com/office/powerpoint/2010/main" val="87298483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F87EEF-7591-49C7-BCD0-A74F61CC770C}"/>
              </a:ext>
            </a:extLst>
          </p:cNvPr>
          <p:cNvSpPr>
            <a:spLocks noGrp="1"/>
          </p:cNvSpPr>
          <p:nvPr>
            <p:ph type="ctrTitle"/>
          </p:nvPr>
        </p:nvSpPr>
        <p:spPr>
          <a:xfrm>
            <a:off x="1203489" y="0"/>
            <a:ext cx="9144000" cy="2387600"/>
          </a:xfrm>
        </p:spPr>
        <p:txBody>
          <a:bodyPr>
            <a:normAutofit/>
          </a:bodyPr>
          <a:lstStyle/>
          <a:p>
            <a:r>
              <a:rPr lang="fr-FR" sz="8000" dirty="0"/>
              <a:t>Le RGPD </a:t>
            </a:r>
            <a:r>
              <a:rPr lang="fr-FR" sz="6600" dirty="0"/>
              <a:t>(pour les débutants)</a:t>
            </a:r>
            <a:endParaRPr lang="fr-FR" sz="8000" dirty="0"/>
          </a:p>
        </p:txBody>
      </p:sp>
      <p:pic>
        <p:nvPicPr>
          <p:cNvPr id="5" name="Image 4">
            <a:extLst>
              <a:ext uri="{FF2B5EF4-FFF2-40B4-BE49-F238E27FC236}">
                <a16:creationId xmlns:a16="http://schemas.microsoft.com/office/drawing/2014/main" id="{FC5CFF47-855B-4E2D-B7B8-0015488D9F93}"/>
              </a:ext>
            </a:extLst>
          </p:cNvPr>
          <p:cNvPicPr/>
          <p:nvPr/>
        </p:nvPicPr>
        <p:blipFill>
          <a:blip r:embed="rId2">
            <a:extLst>
              <a:ext uri="{28A0092B-C50C-407E-A947-70E740481C1C}">
                <a14:useLocalDpi xmlns:a14="http://schemas.microsoft.com/office/drawing/2010/main" val="0"/>
              </a:ext>
            </a:extLst>
          </a:blip>
          <a:stretch>
            <a:fillRect/>
          </a:stretch>
        </p:blipFill>
        <p:spPr>
          <a:xfrm>
            <a:off x="3662312" y="2523453"/>
            <a:ext cx="4018961" cy="2176895"/>
          </a:xfrm>
          <a:prstGeom prst="rect">
            <a:avLst/>
          </a:prstGeom>
        </p:spPr>
      </p:pic>
      <p:pic>
        <p:nvPicPr>
          <p:cNvPr id="6" name="Image 5">
            <a:extLst>
              <a:ext uri="{FF2B5EF4-FFF2-40B4-BE49-F238E27FC236}">
                <a16:creationId xmlns:a16="http://schemas.microsoft.com/office/drawing/2014/main" id="{D3DEE360-E4A4-415B-A25F-64063A8D4C7E}"/>
              </a:ext>
            </a:extLst>
          </p:cNvPr>
          <p:cNvPicPr/>
          <p:nvPr/>
        </p:nvPicPr>
        <p:blipFill>
          <a:blip r:embed="rId3">
            <a:extLst>
              <a:ext uri="{28A0092B-C50C-407E-A947-70E740481C1C}">
                <a14:useLocalDpi xmlns:a14="http://schemas.microsoft.com/office/drawing/2010/main" val="0"/>
              </a:ext>
            </a:extLst>
          </a:blip>
          <a:stretch>
            <a:fillRect/>
          </a:stretch>
        </p:blipFill>
        <p:spPr>
          <a:xfrm>
            <a:off x="3858822" y="5073716"/>
            <a:ext cx="3625940" cy="923827"/>
          </a:xfrm>
          <a:prstGeom prst="rect">
            <a:avLst/>
          </a:prstGeom>
        </p:spPr>
      </p:pic>
    </p:spTree>
    <p:extLst>
      <p:ext uri="{BB962C8B-B14F-4D97-AF65-F5344CB8AC3E}">
        <p14:creationId xmlns:p14="http://schemas.microsoft.com/office/powerpoint/2010/main" val="39947556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F947902-B1A9-46E3-BEF0-326288F203FD}"/>
              </a:ext>
            </a:extLst>
          </p:cNvPr>
          <p:cNvSpPr/>
          <p:nvPr/>
        </p:nvSpPr>
        <p:spPr>
          <a:xfrm>
            <a:off x="707010" y="553615"/>
            <a:ext cx="11227324" cy="4462760"/>
          </a:xfrm>
          <a:prstGeom prst="rect">
            <a:avLst/>
          </a:prstGeom>
        </p:spPr>
        <p:txBody>
          <a:bodyPr wrap="square">
            <a:spAutoFit/>
          </a:bodyPr>
          <a:lstStyle/>
          <a:p>
            <a:r>
              <a:rPr lang="fr-FR" sz="4000" b="1" dirty="0"/>
              <a:t>Cas pratiques  </a:t>
            </a:r>
          </a:p>
          <a:p>
            <a:r>
              <a:rPr lang="fr-FR" sz="4000" b="1" dirty="0"/>
              <a:t> </a:t>
            </a:r>
          </a:p>
          <a:p>
            <a:endParaRPr lang="fr-FR" sz="2400" b="1" dirty="0"/>
          </a:p>
          <a:p>
            <a:pPr>
              <a:buFont typeface="+mj-lt"/>
              <a:buAutoNum type="arabicPeriod"/>
            </a:pPr>
            <a:r>
              <a:rPr lang="fr-FR" sz="2400" dirty="0"/>
              <a:t> Un élève demande à supprimer une photo diffusée après une sortie scolaire.</a:t>
            </a:r>
          </a:p>
          <a:p>
            <a:pPr>
              <a:buFont typeface="+mj-lt"/>
              <a:buAutoNum type="arabicPeriod"/>
            </a:pPr>
            <a:endParaRPr lang="fr-FR" sz="2400" dirty="0"/>
          </a:p>
          <a:p>
            <a:pPr>
              <a:buFont typeface="+mj-lt"/>
              <a:buAutoNum type="arabicPeriod"/>
            </a:pPr>
            <a:r>
              <a:rPr lang="fr-FR" sz="2400" dirty="0"/>
              <a:t> Utilisation d’un outil en ligne non validé par l’établissement.</a:t>
            </a:r>
          </a:p>
          <a:p>
            <a:pPr>
              <a:buFont typeface="+mj-lt"/>
              <a:buAutoNum type="arabicPeriod"/>
            </a:pPr>
            <a:endParaRPr lang="fr-FR" sz="2400" dirty="0"/>
          </a:p>
          <a:p>
            <a:pPr>
              <a:buFont typeface="+mj-lt"/>
              <a:buAutoNum type="arabicPeriod"/>
            </a:pPr>
            <a:r>
              <a:rPr lang="fr-FR" sz="2400" dirty="0"/>
              <a:t> Conservation de copies ou bulletins sur clé USB personnelle par l’</a:t>
            </a:r>
            <a:r>
              <a:rPr lang="fr-FR" sz="2400" dirty="0" err="1"/>
              <a:t>enseignant.e</a:t>
            </a:r>
            <a:r>
              <a:rPr lang="fr-FR" sz="2400" dirty="0"/>
              <a:t>.</a:t>
            </a:r>
          </a:p>
          <a:p>
            <a:pPr>
              <a:buFont typeface="+mj-lt"/>
              <a:buAutoNum type="arabicPeriod"/>
            </a:pPr>
            <a:endParaRPr lang="fr-FR" sz="2400" dirty="0"/>
          </a:p>
          <a:p>
            <a:pPr>
              <a:buFont typeface="+mj-lt"/>
              <a:buAutoNum type="arabicPeriod"/>
            </a:pPr>
            <a:endParaRPr lang="fr-FR" dirty="0"/>
          </a:p>
          <a:p>
            <a:r>
              <a:rPr lang="fr-FR" dirty="0"/>
              <a:t>👉 identifier ce qui est conforme / non conforme et proposer des solutions.</a:t>
            </a:r>
          </a:p>
        </p:txBody>
      </p:sp>
    </p:spTree>
    <p:extLst>
      <p:ext uri="{BB962C8B-B14F-4D97-AF65-F5344CB8AC3E}">
        <p14:creationId xmlns:p14="http://schemas.microsoft.com/office/powerpoint/2010/main" val="4070934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19F621B-D881-4579-8ED4-88E496E55DB1}"/>
              </a:ext>
            </a:extLst>
          </p:cNvPr>
          <p:cNvSpPr/>
          <p:nvPr/>
        </p:nvSpPr>
        <p:spPr>
          <a:xfrm>
            <a:off x="2241176" y="924289"/>
            <a:ext cx="7709647" cy="1261884"/>
          </a:xfrm>
          <a:prstGeom prst="rect">
            <a:avLst/>
          </a:prstGeom>
        </p:spPr>
        <p:txBody>
          <a:bodyPr wrap="square">
            <a:spAutoFit/>
          </a:bodyPr>
          <a:lstStyle/>
          <a:p>
            <a:r>
              <a:rPr lang="fr-FR" sz="4000" b="1" dirty="0"/>
              <a:t>Bonnes pratiques et outils </a:t>
            </a:r>
          </a:p>
          <a:p>
            <a:endParaRPr lang="fr-FR" b="1" dirty="0"/>
          </a:p>
          <a:p>
            <a:endParaRPr lang="fr-FR" b="1" dirty="0"/>
          </a:p>
        </p:txBody>
      </p:sp>
      <p:sp>
        <p:nvSpPr>
          <p:cNvPr id="3" name="Rectangle 1">
            <a:extLst>
              <a:ext uri="{FF2B5EF4-FFF2-40B4-BE49-F238E27FC236}">
                <a16:creationId xmlns:a16="http://schemas.microsoft.com/office/drawing/2014/main" id="{9B967C64-1E1A-4CA5-95F1-5072064B52BF}"/>
              </a:ext>
            </a:extLst>
          </p:cNvPr>
          <p:cNvSpPr>
            <a:spLocks noChangeArrowheads="1"/>
          </p:cNvSpPr>
          <p:nvPr/>
        </p:nvSpPr>
        <p:spPr bwMode="auto">
          <a:xfrm>
            <a:off x="1222479" y="2553264"/>
            <a:ext cx="9652066"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800" b="0" i="0" u="none" strike="noStrike" cap="none" normalizeH="0" baseline="0" dirty="0">
                <a:ln>
                  <a:noFill/>
                </a:ln>
                <a:solidFill>
                  <a:schemeClr val="tx1"/>
                </a:solidFill>
                <a:effectLst/>
                <a:latin typeface="Arial" panose="020B0604020202020204" pitchFamily="34" charset="0"/>
              </a:rPr>
              <a:t>Sécurisation des supports (mot de passe, cloud académique, chiffrement).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800" b="0" i="0" u="none" strike="noStrike" cap="none" normalizeH="0" baseline="0" dirty="0">
                <a:ln>
                  <a:noFill/>
                </a:ln>
                <a:solidFill>
                  <a:schemeClr val="tx1"/>
                </a:solidFill>
                <a:effectLst/>
                <a:latin typeface="Arial" panose="020B0604020202020204" pitchFamily="34" charset="0"/>
              </a:rPr>
              <a:t>Maintenir la confidentialité des </a:t>
            </a:r>
            <a:r>
              <a:rPr kumimoji="0" lang="fr-FR" altLang="fr-FR" sz="1800" b="0" i="0" u="none" strike="noStrike" cap="none" normalizeH="0" baseline="0" dirty="0" err="1">
                <a:ln>
                  <a:noFill/>
                </a:ln>
                <a:solidFill>
                  <a:schemeClr val="tx1"/>
                </a:solidFill>
                <a:effectLst/>
                <a:latin typeface="Arial" panose="020B0604020202020204" pitchFamily="34" charset="0"/>
              </a:rPr>
              <a:t>mdp</a:t>
            </a:r>
            <a:r>
              <a:rPr kumimoji="0" lang="fr-FR" altLang="fr-FR"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lang="fr-FR" altLang="fr-FR" dirty="0">
                <a:latin typeface="Arial" panose="020B0604020202020204" pitchFamily="34" charset="0"/>
              </a:rPr>
              <a:t>Verrouiller ou éteindre sa session après son départ.</a:t>
            </a: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800" b="0" i="0" u="none" strike="noStrike" cap="none" normalizeH="0" baseline="0" dirty="0">
                <a:ln>
                  <a:noFill/>
                </a:ln>
                <a:solidFill>
                  <a:schemeClr val="tx1"/>
                </a:solidFill>
                <a:effectLst/>
                <a:latin typeface="Arial" panose="020B0604020202020204" pitchFamily="34" charset="0"/>
              </a:rPr>
              <a:t>Choisir des outils validés par l’institution.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800" b="0" i="0" u="none" strike="noStrike" cap="none" normalizeH="0" baseline="0" dirty="0">
                <a:ln>
                  <a:noFill/>
                </a:ln>
                <a:solidFill>
                  <a:schemeClr val="tx1"/>
                </a:solidFill>
                <a:effectLst/>
                <a:latin typeface="Arial" panose="020B0604020202020204" pitchFamily="34" charset="0"/>
              </a:rPr>
              <a:t>Respecter les durées de conservation (selon les cas et les institutions).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800" b="0" i="0" u="none" strike="noStrike" cap="none" normalizeH="0" baseline="0" dirty="0">
                <a:ln>
                  <a:noFill/>
                </a:ln>
                <a:solidFill>
                  <a:schemeClr val="tx1"/>
                </a:solidFill>
                <a:effectLst/>
                <a:latin typeface="Arial" panose="020B0604020202020204" pitchFamily="34" charset="0"/>
              </a:rPr>
              <a:t>Informer les élèves et leurs familles (transparence).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800" b="0" i="0" u="none" strike="noStrike" cap="none" normalizeH="0" baseline="0" dirty="0">
                <a:ln>
                  <a:noFill/>
                </a:ln>
                <a:solidFill>
                  <a:schemeClr val="tx1"/>
                </a:solidFill>
                <a:effectLst/>
                <a:latin typeface="Arial" panose="020B0604020202020204" pitchFamily="34" charset="0"/>
              </a:rPr>
              <a:t>Ne pas stocker ou partager de données sensibles sans précaution.</a:t>
            </a:r>
          </a:p>
          <a:p>
            <a:pPr marL="0" marR="0" lvl="0" indent="0" algn="l" defTabSz="914400" rtl="0" eaLnBrk="0" fontAlgn="base" latinLnBrk="0" hangingPunct="0">
              <a:lnSpc>
                <a:spcPct val="100000"/>
              </a:lnSpc>
              <a:spcBef>
                <a:spcPct val="0"/>
              </a:spcBef>
              <a:spcAft>
                <a:spcPct val="0"/>
              </a:spcAft>
              <a:buClrTx/>
              <a:buSzTx/>
              <a:buFontTx/>
              <a:buChar char="•"/>
              <a:tabLst/>
            </a:pPr>
            <a:r>
              <a:rPr lang="fr-FR" altLang="fr-FR" dirty="0">
                <a:latin typeface="Arial" panose="020B0604020202020204" pitchFamily="34" charset="0"/>
              </a:rPr>
              <a:t>Limiter l’usage de la clé USB et veiller à ne pas l’égarer. Ne pas utiliser des </a:t>
            </a:r>
            <a:r>
              <a:rPr lang="fr-FR" altLang="fr-FR">
                <a:latin typeface="Arial" panose="020B0604020202020204" pitchFamily="34" charset="0"/>
              </a:rPr>
              <a:t>données perso.</a:t>
            </a:r>
            <a:endParaRPr lang="fr-FR" altLang="fr-FR"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800" b="0" i="0" u="none" strike="noStrike" cap="none" normalizeH="0" baseline="0" dirty="0">
                <a:ln>
                  <a:noFill/>
                </a:ln>
                <a:solidFill>
                  <a:schemeClr val="tx1"/>
                </a:solidFill>
                <a:effectLst/>
                <a:latin typeface="Arial" panose="020B0604020202020204" pitchFamily="34" charset="0"/>
              </a:rPr>
              <a:t>Ne pas utiliser l’adresse pro (Convergence) dans un contexte perso et inversement</a:t>
            </a:r>
          </a:p>
          <a:p>
            <a:pPr marL="0" marR="0" lvl="0" indent="0" algn="l" defTabSz="914400" rtl="0" eaLnBrk="0" fontAlgn="base" latinLnBrk="0" hangingPunct="0">
              <a:lnSpc>
                <a:spcPct val="100000"/>
              </a:lnSpc>
              <a:spcBef>
                <a:spcPct val="0"/>
              </a:spcBef>
              <a:spcAft>
                <a:spcPct val="0"/>
              </a:spcAft>
              <a:buClrTx/>
              <a:buSzTx/>
              <a:buFontTx/>
              <a:buChar char="•"/>
              <a:tabLst/>
            </a:pPr>
            <a:r>
              <a:rPr lang="fr-FR" altLang="fr-FR" dirty="0">
                <a:latin typeface="Arial" panose="020B0604020202020204" pitchFamily="34" charset="0"/>
              </a:rPr>
              <a:t>Privilégier la messagerie pédagogique pour les contacts avec les élèves (vs la pro)</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800" b="0" i="0" u="none" strike="noStrike" cap="none" normalizeH="0" baseline="0" dirty="0">
                <a:ln>
                  <a:noFill/>
                </a:ln>
                <a:solidFill>
                  <a:schemeClr val="tx1"/>
                </a:solidFill>
                <a:effectLst/>
                <a:latin typeface="Arial" panose="020B0604020202020204" pitchFamily="34" charset="0"/>
              </a:rPr>
              <a:t>Une clause de respect </a:t>
            </a:r>
            <a:r>
              <a:rPr lang="fr-FR" altLang="fr-FR" dirty="0">
                <a:latin typeface="Arial" panose="020B0604020202020204" pitchFamily="34" charset="0"/>
              </a:rPr>
              <a:t>et au droit à la déconnexion peut être insérée dans la signature</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30501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60F668F-386E-4FAE-811C-5C3B796D1971}"/>
              </a:ext>
            </a:extLst>
          </p:cNvPr>
          <p:cNvPicPr/>
          <p:nvPr/>
        </p:nvPicPr>
        <p:blipFill>
          <a:blip r:embed="rId2">
            <a:extLst>
              <a:ext uri="{28A0092B-C50C-407E-A947-70E740481C1C}">
                <a14:useLocalDpi xmlns:a14="http://schemas.microsoft.com/office/drawing/2010/main" val="0"/>
              </a:ext>
            </a:extLst>
          </a:blip>
          <a:stretch>
            <a:fillRect/>
          </a:stretch>
        </p:blipFill>
        <p:spPr>
          <a:xfrm>
            <a:off x="216817" y="707012"/>
            <a:ext cx="6183984" cy="4911364"/>
          </a:xfrm>
          <a:prstGeom prst="rect">
            <a:avLst/>
          </a:prstGeom>
        </p:spPr>
      </p:pic>
      <p:pic>
        <p:nvPicPr>
          <p:cNvPr id="3" name="Image 2">
            <a:extLst>
              <a:ext uri="{FF2B5EF4-FFF2-40B4-BE49-F238E27FC236}">
                <a16:creationId xmlns:a16="http://schemas.microsoft.com/office/drawing/2014/main" id="{324945AD-D238-48B9-80CF-ACBE3F62D1B5}"/>
              </a:ext>
            </a:extLst>
          </p:cNvPr>
          <p:cNvPicPr/>
          <p:nvPr/>
        </p:nvPicPr>
        <p:blipFill>
          <a:blip r:embed="rId3">
            <a:extLst>
              <a:ext uri="{28A0092B-C50C-407E-A947-70E740481C1C}">
                <a14:useLocalDpi xmlns:a14="http://schemas.microsoft.com/office/drawing/2010/main" val="0"/>
              </a:ext>
            </a:extLst>
          </a:blip>
          <a:stretch>
            <a:fillRect/>
          </a:stretch>
        </p:blipFill>
        <p:spPr>
          <a:xfrm>
            <a:off x="6293519" y="1716212"/>
            <a:ext cx="5785360" cy="2686105"/>
          </a:xfrm>
          <a:prstGeom prst="rect">
            <a:avLst/>
          </a:prstGeom>
        </p:spPr>
      </p:pic>
    </p:spTree>
    <p:extLst>
      <p:ext uri="{BB962C8B-B14F-4D97-AF65-F5344CB8AC3E}">
        <p14:creationId xmlns:p14="http://schemas.microsoft.com/office/powerpoint/2010/main" val="43207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F42FE8-C169-4ABF-9520-174C89407D6B}"/>
              </a:ext>
            </a:extLst>
          </p:cNvPr>
          <p:cNvSpPr/>
          <p:nvPr/>
        </p:nvSpPr>
        <p:spPr>
          <a:xfrm>
            <a:off x="2029906" y="685330"/>
            <a:ext cx="6096000" cy="2585323"/>
          </a:xfrm>
          <a:prstGeom prst="rect">
            <a:avLst/>
          </a:prstGeom>
        </p:spPr>
        <p:txBody>
          <a:bodyPr>
            <a:spAutoFit/>
          </a:bodyPr>
          <a:lstStyle/>
          <a:p>
            <a:r>
              <a:rPr lang="fr-FR" b="1" dirty="0"/>
              <a:t>5. Conclusion et ressources</a:t>
            </a:r>
          </a:p>
          <a:p>
            <a:endParaRPr lang="fr-FR" b="1" dirty="0"/>
          </a:p>
          <a:p>
            <a:pPr>
              <a:buFont typeface="Arial" panose="020B0604020202020204" pitchFamily="34" charset="0"/>
              <a:buChar char="•"/>
            </a:pPr>
            <a:r>
              <a:rPr lang="fr-FR" dirty="0"/>
              <a:t>Récapitulatif des messages clés.</a:t>
            </a:r>
          </a:p>
          <a:p>
            <a:pPr>
              <a:buFont typeface="Arial" panose="020B0604020202020204" pitchFamily="34" charset="0"/>
              <a:buChar char="•"/>
            </a:pPr>
            <a:r>
              <a:rPr lang="fr-FR" dirty="0"/>
              <a:t>Questions/réponses.</a:t>
            </a:r>
          </a:p>
          <a:p>
            <a:pPr>
              <a:buFont typeface="Arial" panose="020B0604020202020204" pitchFamily="34" charset="0"/>
              <a:buChar char="•"/>
            </a:pPr>
            <a:r>
              <a:rPr lang="fr-FR" dirty="0"/>
              <a:t>Mise à disposition :</a:t>
            </a:r>
          </a:p>
          <a:p>
            <a:pPr marL="742950" lvl="1" indent="-285750">
              <a:buFont typeface="Arial" panose="020B0604020202020204" pitchFamily="34" charset="0"/>
              <a:buChar char="•"/>
            </a:pPr>
            <a:endParaRPr lang="fr-FR" dirty="0"/>
          </a:p>
          <a:p>
            <a:pPr marL="742950" lvl="1" indent="-285750">
              <a:buFont typeface="Arial" panose="020B0604020202020204" pitchFamily="34" charset="0"/>
              <a:buChar char="•"/>
            </a:pPr>
            <a:r>
              <a:rPr lang="fr-FR" dirty="0"/>
              <a:t>Fiche mémo “RGPD – Réflexes pour enseignants”.</a:t>
            </a:r>
          </a:p>
          <a:p>
            <a:pPr marL="742950" lvl="1" indent="-285750">
              <a:buFont typeface="Arial" panose="020B0604020202020204" pitchFamily="34" charset="0"/>
              <a:buChar char="•"/>
            </a:pPr>
            <a:r>
              <a:rPr lang="fr-FR" dirty="0"/>
              <a:t>Onglet sur le site </a:t>
            </a:r>
            <a:r>
              <a:rPr lang="fr-FR"/>
              <a:t>du lycée</a:t>
            </a:r>
          </a:p>
          <a:p>
            <a:pPr marL="742950" lvl="1" indent="-285750">
              <a:buFont typeface="Arial" panose="020B0604020202020204" pitchFamily="34" charset="0"/>
              <a:buChar char="•"/>
            </a:pPr>
            <a:r>
              <a:rPr lang="fr-FR" dirty="0"/>
              <a:t>Liens utiles (CNIL, guides académiques, support DPO).</a:t>
            </a:r>
          </a:p>
        </p:txBody>
      </p:sp>
    </p:spTree>
    <p:extLst>
      <p:ext uri="{BB962C8B-B14F-4D97-AF65-F5344CB8AC3E}">
        <p14:creationId xmlns:p14="http://schemas.microsoft.com/office/powerpoint/2010/main" val="3895338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D4B2999-6BE6-434E-A452-363CB8623510}"/>
              </a:ext>
            </a:extLst>
          </p:cNvPr>
          <p:cNvSpPr/>
          <p:nvPr/>
        </p:nvSpPr>
        <p:spPr>
          <a:xfrm>
            <a:off x="1090598" y="339365"/>
            <a:ext cx="10010804" cy="1046440"/>
          </a:xfrm>
          <a:prstGeom prst="rect">
            <a:avLst/>
          </a:prstGeom>
        </p:spPr>
        <p:txBody>
          <a:bodyPr wrap="square">
            <a:spAutoFit/>
          </a:bodyPr>
          <a:lstStyle/>
          <a:p>
            <a:r>
              <a:rPr lang="fr-FR" sz="4400" b="1" dirty="0"/>
              <a:t>Comprendre le RGPD en contexte scolaire </a:t>
            </a:r>
          </a:p>
          <a:p>
            <a:endParaRPr lang="fr-FR" b="1" dirty="0"/>
          </a:p>
        </p:txBody>
      </p:sp>
      <p:sp>
        <p:nvSpPr>
          <p:cNvPr id="3" name="Ellipse 2">
            <a:extLst>
              <a:ext uri="{FF2B5EF4-FFF2-40B4-BE49-F238E27FC236}">
                <a16:creationId xmlns:a16="http://schemas.microsoft.com/office/drawing/2014/main" id="{62306C99-0B65-4847-8384-C1FF8DEE6D1C}"/>
              </a:ext>
            </a:extLst>
          </p:cNvPr>
          <p:cNvSpPr/>
          <p:nvPr/>
        </p:nvSpPr>
        <p:spPr>
          <a:xfrm>
            <a:off x="4496586" y="2413262"/>
            <a:ext cx="2139884" cy="2187018"/>
          </a:xfrm>
          <a:prstGeom prst="ellipse">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t>DEFINITIONS</a:t>
            </a:r>
          </a:p>
        </p:txBody>
      </p:sp>
      <p:sp>
        <p:nvSpPr>
          <p:cNvPr id="5" name="Rectangle 4">
            <a:extLst>
              <a:ext uri="{FF2B5EF4-FFF2-40B4-BE49-F238E27FC236}">
                <a16:creationId xmlns:a16="http://schemas.microsoft.com/office/drawing/2014/main" id="{E42B7419-A2FE-43E5-BD0E-9524A26F1998}"/>
              </a:ext>
            </a:extLst>
          </p:cNvPr>
          <p:cNvSpPr/>
          <p:nvPr/>
        </p:nvSpPr>
        <p:spPr>
          <a:xfrm>
            <a:off x="741643" y="1696014"/>
            <a:ext cx="3558731" cy="400110"/>
          </a:xfrm>
          <a:prstGeom prst="rect">
            <a:avLst/>
          </a:prstGeom>
        </p:spPr>
        <p:txBody>
          <a:bodyPr wrap="none">
            <a:spAutoFit/>
          </a:bodyPr>
          <a:lstStyle/>
          <a:p>
            <a:r>
              <a:rPr lang="fr-FR" sz="2000" dirty="0">
                <a:effectLst>
                  <a:outerShdw blurRad="38100" dist="38100" dir="2700000" algn="tl">
                    <a:srgbClr val="000000">
                      <a:alpha val="43137"/>
                    </a:srgbClr>
                  </a:outerShdw>
                </a:effectLst>
              </a:rPr>
              <a:t>Donnée à caractère personnelle </a:t>
            </a:r>
          </a:p>
        </p:txBody>
      </p:sp>
      <p:sp>
        <p:nvSpPr>
          <p:cNvPr id="6" name="Rectangle 5">
            <a:extLst>
              <a:ext uri="{FF2B5EF4-FFF2-40B4-BE49-F238E27FC236}">
                <a16:creationId xmlns:a16="http://schemas.microsoft.com/office/drawing/2014/main" id="{49DCF422-A9D8-4AE4-B4F4-94D059C145EB}"/>
              </a:ext>
            </a:extLst>
          </p:cNvPr>
          <p:cNvSpPr/>
          <p:nvPr/>
        </p:nvSpPr>
        <p:spPr>
          <a:xfrm>
            <a:off x="1336817" y="4729811"/>
            <a:ext cx="2599751" cy="400110"/>
          </a:xfrm>
          <a:prstGeom prst="rect">
            <a:avLst/>
          </a:prstGeom>
        </p:spPr>
        <p:txBody>
          <a:bodyPr wrap="none">
            <a:spAutoFit/>
          </a:bodyPr>
          <a:lstStyle/>
          <a:p>
            <a:r>
              <a:rPr lang="fr-FR" sz="2000" dirty="0">
                <a:effectLst>
                  <a:outerShdw blurRad="38100" dist="38100" dir="2700000" algn="tl">
                    <a:srgbClr val="000000">
                      <a:alpha val="43137"/>
                    </a:srgbClr>
                  </a:outerShdw>
                </a:effectLst>
              </a:rPr>
              <a:t>Traitement de données</a:t>
            </a:r>
          </a:p>
        </p:txBody>
      </p:sp>
      <p:sp>
        <p:nvSpPr>
          <p:cNvPr id="7" name="Rectangle 6">
            <a:extLst>
              <a:ext uri="{FF2B5EF4-FFF2-40B4-BE49-F238E27FC236}">
                <a16:creationId xmlns:a16="http://schemas.microsoft.com/office/drawing/2014/main" id="{3373DAEE-3C66-457C-A9D9-7D892271E9FA}"/>
              </a:ext>
            </a:extLst>
          </p:cNvPr>
          <p:cNvSpPr/>
          <p:nvPr/>
        </p:nvSpPr>
        <p:spPr>
          <a:xfrm>
            <a:off x="5566528" y="5346511"/>
            <a:ext cx="2995885" cy="400110"/>
          </a:xfrm>
          <a:prstGeom prst="rect">
            <a:avLst/>
          </a:prstGeom>
        </p:spPr>
        <p:txBody>
          <a:bodyPr wrap="none">
            <a:spAutoFit/>
          </a:bodyPr>
          <a:lstStyle/>
          <a:p>
            <a:r>
              <a:rPr lang="fr-FR" sz="2000" dirty="0">
                <a:effectLst>
                  <a:outerShdw blurRad="38100" dist="38100" dir="2700000" algn="tl">
                    <a:srgbClr val="000000">
                      <a:alpha val="43137"/>
                    </a:srgbClr>
                  </a:outerShdw>
                </a:effectLst>
              </a:rPr>
              <a:t>Responsable de traitement</a:t>
            </a:r>
          </a:p>
        </p:txBody>
      </p:sp>
      <p:sp>
        <p:nvSpPr>
          <p:cNvPr id="8" name="Rectangle 7">
            <a:extLst>
              <a:ext uri="{FF2B5EF4-FFF2-40B4-BE49-F238E27FC236}">
                <a16:creationId xmlns:a16="http://schemas.microsoft.com/office/drawing/2014/main" id="{8B8CA717-DCB9-47B2-B3B2-24725E860E7B}"/>
              </a:ext>
            </a:extLst>
          </p:cNvPr>
          <p:cNvSpPr/>
          <p:nvPr/>
        </p:nvSpPr>
        <p:spPr>
          <a:xfrm>
            <a:off x="7418791" y="3715674"/>
            <a:ext cx="4257448" cy="400110"/>
          </a:xfrm>
          <a:prstGeom prst="rect">
            <a:avLst/>
          </a:prstGeom>
        </p:spPr>
        <p:txBody>
          <a:bodyPr wrap="none">
            <a:spAutoFit/>
          </a:bodyPr>
          <a:lstStyle/>
          <a:p>
            <a:r>
              <a:rPr lang="fr-FR" sz="2000" dirty="0" err="1">
                <a:effectLst>
                  <a:outerShdw blurRad="38100" dist="38100" dir="2700000" algn="tl">
                    <a:srgbClr val="000000">
                      <a:alpha val="43137"/>
                    </a:srgbClr>
                  </a:outerShdw>
                </a:effectLst>
              </a:rPr>
              <a:t>Délégué.e</a:t>
            </a:r>
            <a:r>
              <a:rPr lang="fr-FR" sz="2000" dirty="0">
                <a:effectLst>
                  <a:outerShdw blurRad="38100" dist="38100" dir="2700000" algn="tl">
                    <a:srgbClr val="000000">
                      <a:alpha val="43137"/>
                    </a:srgbClr>
                  </a:outerShdw>
                </a:effectLst>
              </a:rPr>
              <a:t> à la Protection des Données </a:t>
            </a:r>
          </a:p>
        </p:txBody>
      </p:sp>
      <p:sp>
        <p:nvSpPr>
          <p:cNvPr id="9" name="Rectangle 8">
            <a:extLst>
              <a:ext uri="{FF2B5EF4-FFF2-40B4-BE49-F238E27FC236}">
                <a16:creationId xmlns:a16="http://schemas.microsoft.com/office/drawing/2014/main" id="{4DE09D6B-B052-4109-A363-F663BB33E37E}"/>
              </a:ext>
            </a:extLst>
          </p:cNvPr>
          <p:cNvSpPr/>
          <p:nvPr/>
        </p:nvSpPr>
        <p:spPr>
          <a:xfrm>
            <a:off x="6820593" y="1714867"/>
            <a:ext cx="1971052" cy="400110"/>
          </a:xfrm>
          <a:prstGeom prst="rect">
            <a:avLst/>
          </a:prstGeom>
        </p:spPr>
        <p:txBody>
          <a:bodyPr wrap="none">
            <a:spAutoFit/>
          </a:bodyPr>
          <a:lstStyle/>
          <a:p>
            <a:r>
              <a:rPr lang="fr-FR" sz="2000" dirty="0">
                <a:effectLst>
                  <a:outerShdw blurRad="38100" dist="38100" dir="2700000" algn="tl">
                    <a:srgbClr val="000000">
                      <a:alpha val="43137"/>
                    </a:srgbClr>
                  </a:outerShdw>
                </a:effectLst>
              </a:rPr>
              <a:t>Le référent RGPD</a:t>
            </a:r>
          </a:p>
        </p:txBody>
      </p:sp>
      <p:sp>
        <p:nvSpPr>
          <p:cNvPr id="10" name="Flèche : courbe vers la droite 9">
            <a:extLst>
              <a:ext uri="{FF2B5EF4-FFF2-40B4-BE49-F238E27FC236}">
                <a16:creationId xmlns:a16="http://schemas.microsoft.com/office/drawing/2014/main" id="{AFFD5109-B94D-4E0B-9CAD-2631A00CA416}"/>
              </a:ext>
            </a:extLst>
          </p:cNvPr>
          <p:cNvSpPr/>
          <p:nvPr/>
        </p:nvSpPr>
        <p:spPr>
          <a:xfrm>
            <a:off x="3695540" y="2195688"/>
            <a:ext cx="1008435" cy="2602555"/>
          </a:xfrm>
          <a:prstGeom prst="curved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2455013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8DABFBB-FA35-49B2-8E17-A6BD6DFC0192}"/>
              </a:ext>
            </a:extLst>
          </p:cNvPr>
          <p:cNvSpPr/>
          <p:nvPr/>
        </p:nvSpPr>
        <p:spPr>
          <a:xfrm>
            <a:off x="1077797" y="1356817"/>
            <a:ext cx="10422903" cy="3785652"/>
          </a:xfrm>
          <a:prstGeom prst="rect">
            <a:avLst/>
          </a:prstGeom>
        </p:spPr>
        <p:txBody>
          <a:bodyPr wrap="square">
            <a:spAutoFit/>
          </a:bodyPr>
          <a:lstStyle/>
          <a:p>
            <a:r>
              <a:rPr lang="fr-FR" sz="2400" dirty="0"/>
              <a:t>📌 1. Donnée à caractère personnelle (DCP)</a:t>
            </a:r>
          </a:p>
          <a:p>
            <a:endParaRPr lang="fr-FR" sz="2400" dirty="0"/>
          </a:p>
          <a:p>
            <a:r>
              <a:rPr lang="fr-FR" sz="2400" i="1" dirty="0"/>
              <a:t>Toute information qui permet d’identifier directement ou indirectement une personne physique.</a:t>
            </a:r>
          </a:p>
          <a:p>
            <a:endParaRPr lang="fr-FR" sz="2400" dirty="0"/>
          </a:p>
          <a:p>
            <a:r>
              <a:rPr lang="fr-FR" sz="2400" dirty="0"/>
              <a:t>Exemples:</a:t>
            </a:r>
          </a:p>
          <a:p>
            <a:pPr marL="285750" indent="-285750">
              <a:buFont typeface="Arial" panose="020B0604020202020204" pitchFamily="34" charset="0"/>
              <a:buChar char="•"/>
            </a:pPr>
            <a:r>
              <a:rPr lang="fr-FR" sz="2400" dirty="0"/>
              <a:t>Nom, prénom d’un élève.</a:t>
            </a:r>
          </a:p>
          <a:p>
            <a:pPr marL="285750" indent="-285750">
              <a:buFont typeface="Arial" panose="020B0604020202020204" pitchFamily="34" charset="0"/>
              <a:buChar char="•"/>
            </a:pPr>
            <a:r>
              <a:rPr lang="fr-FR" sz="2400" dirty="0"/>
              <a:t>Date de naissance, photo, adresse.</a:t>
            </a:r>
          </a:p>
          <a:p>
            <a:pPr marL="285750" indent="-285750">
              <a:buFont typeface="Arial" panose="020B0604020202020204" pitchFamily="34" charset="0"/>
              <a:buChar char="•"/>
            </a:pPr>
            <a:r>
              <a:rPr lang="fr-FR" sz="2400" dirty="0"/>
              <a:t>Numéro d’élève ou identifiant ENT.</a:t>
            </a:r>
          </a:p>
          <a:p>
            <a:pPr marL="285750" indent="-285750">
              <a:buFont typeface="Arial" panose="020B0604020202020204" pitchFamily="34" charset="0"/>
              <a:buChar char="•"/>
            </a:pPr>
            <a:r>
              <a:rPr lang="fr-FR" sz="2400" dirty="0"/>
              <a:t>Notes, absences, sanctions, besoin éducatif particulier.</a:t>
            </a:r>
          </a:p>
        </p:txBody>
      </p:sp>
    </p:spTree>
    <p:extLst>
      <p:ext uri="{BB962C8B-B14F-4D97-AF65-F5344CB8AC3E}">
        <p14:creationId xmlns:p14="http://schemas.microsoft.com/office/powerpoint/2010/main" val="345883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DAC48D1-B6C3-49FD-A734-21F34A22E7F2}"/>
              </a:ext>
            </a:extLst>
          </p:cNvPr>
          <p:cNvPicPr>
            <a:picLocks noChangeAspect="1"/>
          </p:cNvPicPr>
          <p:nvPr/>
        </p:nvPicPr>
        <p:blipFill>
          <a:blip r:embed="rId2"/>
          <a:stretch>
            <a:fillRect/>
          </a:stretch>
        </p:blipFill>
        <p:spPr>
          <a:xfrm>
            <a:off x="679351" y="867265"/>
            <a:ext cx="11094727" cy="5247107"/>
          </a:xfrm>
          <a:prstGeom prst="rect">
            <a:avLst/>
          </a:prstGeom>
        </p:spPr>
      </p:pic>
    </p:spTree>
    <p:extLst>
      <p:ext uri="{BB962C8B-B14F-4D97-AF65-F5344CB8AC3E}">
        <p14:creationId xmlns:p14="http://schemas.microsoft.com/office/powerpoint/2010/main" val="2732557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31747B-E402-4A70-90E8-1CFEDD4617F2}"/>
              </a:ext>
            </a:extLst>
          </p:cNvPr>
          <p:cNvSpPr/>
          <p:nvPr/>
        </p:nvSpPr>
        <p:spPr>
          <a:xfrm>
            <a:off x="1030664" y="307540"/>
            <a:ext cx="10781122" cy="6001643"/>
          </a:xfrm>
          <a:prstGeom prst="rect">
            <a:avLst/>
          </a:prstGeom>
        </p:spPr>
        <p:txBody>
          <a:bodyPr wrap="square">
            <a:spAutoFit/>
          </a:bodyPr>
          <a:lstStyle/>
          <a:p>
            <a:r>
              <a:rPr lang="fr-FR" sz="2400" dirty="0"/>
              <a:t>📌 2. Traitement de données</a:t>
            </a:r>
          </a:p>
          <a:p>
            <a:endParaRPr lang="fr-FR" sz="2400" i="1" dirty="0"/>
          </a:p>
          <a:p>
            <a:r>
              <a:rPr lang="fr-FR" sz="2400" i="1" dirty="0"/>
              <a:t>Toute opération ou ensemble d'opérations effectuées sur des données personnelles, quel que soit le procédé utilisé.</a:t>
            </a:r>
          </a:p>
          <a:p>
            <a:endParaRPr lang="fr-FR" sz="2400" dirty="0"/>
          </a:p>
          <a:p>
            <a:r>
              <a:rPr lang="fr-FR" sz="2400" dirty="0"/>
              <a:t>Exemples:</a:t>
            </a:r>
          </a:p>
          <a:p>
            <a:endParaRPr lang="fr-FR" sz="2400" dirty="0"/>
          </a:p>
          <a:p>
            <a:pPr marL="285750" indent="-285750">
              <a:buFont typeface="Arial" panose="020B0604020202020204" pitchFamily="34" charset="0"/>
              <a:buChar char="•"/>
            </a:pPr>
            <a:r>
              <a:rPr lang="fr-FR" sz="2400" dirty="0"/>
              <a:t>Enregistrement de notes sur Pronote.</a:t>
            </a:r>
          </a:p>
          <a:p>
            <a:pPr marL="285750" indent="-285750">
              <a:buFont typeface="Arial" panose="020B0604020202020204" pitchFamily="34" charset="0"/>
              <a:buChar char="•"/>
            </a:pPr>
            <a:r>
              <a:rPr lang="fr-FR" sz="2400" dirty="0"/>
              <a:t>Envoi d’un email à une classe.</a:t>
            </a:r>
          </a:p>
          <a:p>
            <a:pPr marL="285750" indent="-285750">
              <a:buFont typeface="Arial" panose="020B0604020202020204" pitchFamily="34" charset="0"/>
              <a:buChar char="•"/>
            </a:pPr>
            <a:r>
              <a:rPr lang="fr-FR" sz="2400" dirty="0"/>
              <a:t>Impression d’une liste d’élèves.</a:t>
            </a:r>
          </a:p>
          <a:p>
            <a:pPr marL="285750" indent="-285750">
              <a:buFont typeface="Arial" panose="020B0604020202020204" pitchFamily="34" charset="0"/>
              <a:buChar char="•"/>
            </a:pPr>
            <a:r>
              <a:rPr lang="fr-FR" sz="2400" dirty="0"/>
              <a:t>Réalisation d’un formulaire d’autorisation de </a:t>
            </a:r>
            <a:r>
              <a:rPr lang="fr-FR" sz="2400"/>
              <a:t>sortie scolaire.</a:t>
            </a:r>
            <a:endParaRPr lang="fr-FR" sz="2400" dirty="0"/>
          </a:p>
          <a:p>
            <a:pPr marL="285750" indent="-285750">
              <a:buFont typeface="Arial" panose="020B0604020202020204" pitchFamily="34" charset="0"/>
              <a:buChar char="•"/>
            </a:pPr>
            <a:r>
              <a:rPr lang="fr-FR" sz="2400" dirty="0"/>
              <a:t>Stockage de bulletins sur clé USB ou cloud.</a:t>
            </a:r>
          </a:p>
          <a:p>
            <a:pPr marL="285750" indent="-285750">
              <a:buFont typeface="Arial" panose="020B0604020202020204" pitchFamily="34" charset="0"/>
              <a:buChar char="•"/>
            </a:pPr>
            <a:r>
              <a:rPr lang="fr-FR" sz="2400" dirty="0"/>
              <a:t>Partage de photos d’une sortie scolaire sur le site de l’établissement.</a:t>
            </a:r>
          </a:p>
          <a:p>
            <a:endParaRPr lang="fr-FR" sz="2400" dirty="0"/>
          </a:p>
          <a:p>
            <a:r>
              <a:rPr lang="fr-FR" sz="2400" dirty="0"/>
              <a:t>NB : Le RGPD encadre tous les traitements administratifs et pédagogiques, y compris ceux réalisés par un enseignant dans le cadre de sa mission.</a:t>
            </a:r>
          </a:p>
        </p:txBody>
      </p:sp>
    </p:spTree>
    <p:extLst>
      <p:ext uri="{BB962C8B-B14F-4D97-AF65-F5344CB8AC3E}">
        <p14:creationId xmlns:p14="http://schemas.microsoft.com/office/powerpoint/2010/main" val="655461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7FD613E-8A1C-4177-9DD6-DA049EBF1830}"/>
              </a:ext>
            </a:extLst>
          </p:cNvPr>
          <p:cNvSpPr/>
          <p:nvPr/>
        </p:nvSpPr>
        <p:spPr>
          <a:xfrm>
            <a:off x="276520" y="204838"/>
            <a:ext cx="11629534" cy="3416320"/>
          </a:xfrm>
          <a:prstGeom prst="rect">
            <a:avLst/>
          </a:prstGeom>
        </p:spPr>
        <p:txBody>
          <a:bodyPr wrap="square">
            <a:spAutoFit/>
          </a:bodyPr>
          <a:lstStyle/>
          <a:p>
            <a:r>
              <a:rPr lang="fr-FR" sz="2400" dirty="0"/>
              <a:t>📌 3. Responsable de traitement</a:t>
            </a:r>
          </a:p>
          <a:p>
            <a:endParaRPr lang="fr-FR" sz="2400" dirty="0"/>
          </a:p>
          <a:p>
            <a:r>
              <a:rPr lang="fr-FR" sz="2400" i="1" dirty="0"/>
              <a:t>La personne ou l’organisme qui détermine les finalités et les moyens du traitement des données.</a:t>
            </a:r>
          </a:p>
          <a:p>
            <a:endParaRPr lang="fr-FR" sz="2400" dirty="0"/>
          </a:p>
          <a:p>
            <a:r>
              <a:rPr lang="fr-FR" sz="2400" dirty="0"/>
              <a:t>Dans un établissement scolaire public :</a:t>
            </a:r>
          </a:p>
          <a:p>
            <a:pPr marL="285750" indent="-285750">
              <a:buFont typeface="Arial" panose="020B0604020202020204" pitchFamily="34" charset="0"/>
              <a:buChar char="•"/>
            </a:pPr>
            <a:r>
              <a:rPr lang="fr-FR" sz="2400" dirty="0"/>
              <a:t>Le rectorat ou la direction de l’établissement est en général le responsable de traitement.</a:t>
            </a:r>
          </a:p>
          <a:p>
            <a:pPr marL="285750" indent="-285750">
              <a:buFont typeface="Arial" panose="020B0604020202020204" pitchFamily="34" charset="0"/>
              <a:buChar char="•"/>
            </a:pPr>
            <a:r>
              <a:rPr lang="fr-FR" sz="2400" dirty="0"/>
              <a:t>L’enseignant est un acteur du traitement : il agit sous l’autorité du responsable, dans un cadre défini (notamment par l’Éducation nationale).</a:t>
            </a:r>
          </a:p>
        </p:txBody>
      </p:sp>
      <p:sp>
        <p:nvSpPr>
          <p:cNvPr id="4" name="Rectangle 3">
            <a:extLst>
              <a:ext uri="{FF2B5EF4-FFF2-40B4-BE49-F238E27FC236}">
                <a16:creationId xmlns:a16="http://schemas.microsoft.com/office/drawing/2014/main" id="{32367333-9276-4DEA-892B-C2950CF97F47}"/>
              </a:ext>
            </a:extLst>
          </p:cNvPr>
          <p:cNvSpPr/>
          <p:nvPr/>
        </p:nvSpPr>
        <p:spPr>
          <a:xfrm>
            <a:off x="276520" y="4456521"/>
            <a:ext cx="6096000" cy="707886"/>
          </a:xfrm>
          <a:prstGeom prst="rect">
            <a:avLst/>
          </a:prstGeom>
        </p:spPr>
        <p:txBody>
          <a:bodyPr>
            <a:spAutoFit/>
          </a:bodyPr>
          <a:lstStyle/>
          <a:p>
            <a:r>
              <a:rPr lang="fr-FR" sz="2000" dirty="0"/>
              <a:t>Le responsable du traitement doit </a:t>
            </a:r>
            <a:r>
              <a:rPr lang="fr-FR" sz="2000" b="1" dirty="0"/>
              <a:t>garantir des droits (loi de 2018)</a:t>
            </a:r>
            <a:r>
              <a:rPr lang="fr-FR" sz="2000" dirty="0"/>
              <a:t> aux personnes dont les données sont collectées </a:t>
            </a:r>
          </a:p>
        </p:txBody>
      </p:sp>
      <p:pic>
        <p:nvPicPr>
          <p:cNvPr id="2" name="Image 1">
            <a:extLst>
              <a:ext uri="{FF2B5EF4-FFF2-40B4-BE49-F238E27FC236}">
                <a16:creationId xmlns:a16="http://schemas.microsoft.com/office/drawing/2014/main" id="{DEC35D9E-1F5A-43EB-B7BE-A6CF8B367B3B}"/>
              </a:ext>
            </a:extLst>
          </p:cNvPr>
          <p:cNvPicPr>
            <a:picLocks noChangeAspect="1"/>
          </p:cNvPicPr>
          <p:nvPr/>
        </p:nvPicPr>
        <p:blipFill>
          <a:blip r:embed="rId2"/>
          <a:stretch>
            <a:fillRect/>
          </a:stretch>
        </p:blipFill>
        <p:spPr>
          <a:xfrm>
            <a:off x="7146279" y="3621158"/>
            <a:ext cx="4948312" cy="2632081"/>
          </a:xfrm>
          <a:prstGeom prst="rect">
            <a:avLst/>
          </a:prstGeom>
        </p:spPr>
      </p:pic>
      <p:sp>
        <p:nvSpPr>
          <p:cNvPr id="5" name="Flèche : droite 4">
            <a:extLst>
              <a:ext uri="{FF2B5EF4-FFF2-40B4-BE49-F238E27FC236}">
                <a16:creationId xmlns:a16="http://schemas.microsoft.com/office/drawing/2014/main" id="{6F7BE13F-FE85-4250-9EF1-A001F5209655}"/>
              </a:ext>
            </a:extLst>
          </p:cNvPr>
          <p:cNvSpPr/>
          <p:nvPr/>
        </p:nvSpPr>
        <p:spPr>
          <a:xfrm>
            <a:off x="6485641" y="4487159"/>
            <a:ext cx="575035" cy="56560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34869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5FD40F4-D417-4D1A-8E2C-895AE8A213FF}"/>
              </a:ext>
            </a:extLst>
          </p:cNvPr>
          <p:cNvSpPr/>
          <p:nvPr/>
        </p:nvSpPr>
        <p:spPr>
          <a:xfrm>
            <a:off x="147687" y="329938"/>
            <a:ext cx="11896626" cy="6001643"/>
          </a:xfrm>
          <a:prstGeom prst="rect">
            <a:avLst/>
          </a:prstGeom>
        </p:spPr>
        <p:txBody>
          <a:bodyPr wrap="square">
            <a:spAutoFit/>
          </a:bodyPr>
          <a:lstStyle/>
          <a:p>
            <a:r>
              <a:rPr lang="fr-FR" sz="2400" dirty="0"/>
              <a:t>📌 4. Délégué à la Protection des Données (DPO)</a:t>
            </a:r>
          </a:p>
          <a:p>
            <a:endParaRPr lang="fr-FR" sz="2400" dirty="0"/>
          </a:p>
          <a:p>
            <a:r>
              <a:rPr lang="fr-FR" sz="2400" i="1" dirty="0"/>
              <a:t>Le DPO est la personne chargée de conseiller et d’accompagner l’établissement dans la mise en conformité avec le RGPD.</a:t>
            </a:r>
          </a:p>
          <a:p>
            <a:endParaRPr lang="fr-FR" sz="2400" dirty="0"/>
          </a:p>
          <a:p>
            <a:r>
              <a:rPr lang="fr-FR" sz="2400" dirty="0"/>
              <a:t>Rôle du DPO dans un lycée :</a:t>
            </a:r>
          </a:p>
          <a:p>
            <a:pPr marL="285750" indent="-285750">
              <a:buFont typeface="Arial" panose="020B0604020202020204" pitchFamily="34" charset="0"/>
              <a:buChar char="•"/>
            </a:pPr>
            <a:r>
              <a:rPr lang="fr-FR" sz="2400" dirty="0"/>
              <a:t>Veiller au respect des règles relatives à la protection des données personnelles.</a:t>
            </a:r>
          </a:p>
          <a:p>
            <a:pPr marL="285750" indent="-285750">
              <a:buFont typeface="Arial" panose="020B0604020202020204" pitchFamily="34" charset="0"/>
              <a:buChar char="•"/>
            </a:pPr>
            <a:r>
              <a:rPr lang="fr-FR" sz="2400" dirty="0"/>
              <a:t>Informer et former les enseignants et personnels sur leurs obligations.</a:t>
            </a:r>
          </a:p>
          <a:p>
            <a:pPr marL="285750" indent="-285750">
              <a:buFont typeface="Arial" panose="020B0604020202020204" pitchFamily="34" charset="0"/>
              <a:buChar char="•"/>
            </a:pPr>
            <a:r>
              <a:rPr lang="fr-FR" sz="2400" dirty="0"/>
              <a:t>Servir d’interlocuteur privilégié pour les élèves, familles, enseignants, et autorités (ex. CNIL).</a:t>
            </a:r>
          </a:p>
          <a:p>
            <a:pPr marL="285750" indent="-285750">
              <a:buFont typeface="Arial" panose="020B0604020202020204" pitchFamily="34" charset="0"/>
              <a:buChar char="•"/>
            </a:pPr>
            <a:r>
              <a:rPr lang="fr-FR" sz="2400" dirty="0"/>
              <a:t>Superviser les traitements de données pour s’assurer qu’ils sont conformes.</a:t>
            </a:r>
          </a:p>
          <a:p>
            <a:pPr marL="285750" indent="-285750">
              <a:buFont typeface="Arial" panose="020B0604020202020204" pitchFamily="34" charset="0"/>
              <a:buChar char="•"/>
            </a:pPr>
            <a:r>
              <a:rPr lang="fr-FR" sz="2400" dirty="0"/>
              <a:t>Aider à gérer les demandes d’accès, de modification ou de suppression des données personnelles.</a:t>
            </a:r>
          </a:p>
          <a:p>
            <a:endParaRPr lang="fr-FR" sz="2400" dirty="0"/>
          </a:p>
          <a:p>
            <a:r>
              <a:rPr lang="fr-FR" sz="2400" dirty="0"/>
              <a:t>Important :Le DPO est indépendant et doit être consulté avant toute nouvelle collecte ou utilisation importante des données personnelles. Il ne gère pas lui-même les données, mais conseille et contrôle.</a:t>
            </a:r>
          </a:p>
        </p:txBody>
      </p:sp>
    </p:spTree>
    <p:extLst>
      <p:ext uri="{BB962C8B-B14F-4D97-AF65-F5344CB8AC3E}">
        <p14:creationId xmlns:p14="http://schemas.microsoft.com/office/powerpoint/2010/main" val="1904915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DCBB80C-0DB8-4E6F-8A2C-F7FF242E1DD1}"/>
              </a:ext>
            </a:extLst>
          </p:cNvPr>
          <p:cNvSpPr/>
          <p:nvPr/>
        </p:nvSpPr>
        <p:spPr>
          <a:xfrm>
            <a:off x="738432" y="243512"/>
            <a:ext cx="10432330" cy="6001643"/>
          </a:xfrm>
          <a:prstGeom prst="rect">
            <a:avLst/>
          </a:prstGeom>
        </p:spPr>
        <p:txBody>
          <a:bodyPr wrap="square">
            <a:spAutoFit/>
          </a:bodyPr>
          <a:lstStyle/>
          <a:p>
            <a:r>
              <a:rPr lang="fr-FR" sz="2400" dirty="0"/>
              <a:t>📌 5. Le référent RGPD</a:t>
            </a:r>
          </a:p>
          <a:p>
            <a:endParaRPr lang="fr-FR" sz="2400" dirty="0"/>
          </a:p>
          <a:p>
            <a:r>
              <a:rPr lang="fr-FR" sz="2400" i="1" dirty="0"/>
              <a:t>Il joue le rôle d’interface entre les différents acteurs.</a:t>
            </a:r>
          </a:p>
          <a:p>
            <a:endParaRPr lang="fr-FR" sz="2400" dirty="0"/>
          </a:p>
          <a:p>
            <a:r>
              <a:rPr lang="fr-FR" sz="2400" dirty="0"/>
              <a:t>Missions principales :</a:t>
            </a:r>
          </a:p>
          <a:p>
            <a:r>
              <a:rPr lang="fr-FR" sz="2400" dirty="0"/>
              <a:t>  </a:t>
            </a:r>
          </a:p>
          <a:p>
            <a:r>
              <a:rPr lang="fr-FR" sz="2400" dirty="0"/>
              <a:t>– repérer les traitements de données à caractère personnel (DCP) au sein des projets métiers ou projets pédagogiques à des fins de versement au registre de la structure </a:t>
            </a:r>
          </a:p>
          <a:p>
            <a:endParaRPr lang="fr-FR" sz="2400" dirty="0"/>
          </a:p>
          <a:p>
            <a:r>
              <a:rPr lang="fr-FR" sz="2400" dirty="0"/>
              <a:t>– porter à la connaissance de la DPO (Data Protection </a:t>
            </a:r>
            <a:r>
              <a:rPr lang="fr-FR" sz="2400" dirty="0" err="1"/>
              <a:t>Officer</a:t>
            </a:r>
            <a:r>
              <a:rPr lang="fr-FR" sz="2400" dirty="0"/>
              <a:t> ou DPD déléguée à la protection </a:t>
            </a:r>
            <a:r>
              <a:rPr lang="fr-FR" sz="2400"/>
              <a:t>des données </a:t>
            </a:r>
            <a:r>
              <a:rPr lang="fr-FR" sz="2400" dirty="0"/>
              <a:t>académique) les (nouvelles) activités de traitement pour les contrôler et les qualifier </a:t>
            </a:r>
          </a:p>
          <a:p>
            <a:endParaRPr lang="fr-FR" sz="2400" dirty="0"/>
          </a:p>
          <a:p>
            <a:r>
              <a:rPr lang="fr-FR" sz="2400" dirty="0"/>
              <a:t>– transmettre les informations permettant d’effectuer le suivi des traitements qualifiés</a:t>
            </a:r>
          </a:p>
        </p:txBody>
      </p:sp>
    </p:spTree>
    <p:extLst>
      <p:ext uri="{BB962C8B-B14F-4D97-AF65-F5344CB8AC3E}">
        <p14:creationId xmlns:p14="http://schemas.microsoft.com/office/powerpoint/2010/main" val="1289926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1BD6FB-1BA7-43C8-B11B-C9481368A404}"/>
              </a:ext>
            </a:extLst>
          </p:cNvPr>
          <p:cNvSpPr/>
          <p:nvPr/>
        </p:nvSpPr>
        <p:spPr>
          <a:xfrm>
            <a:off x="1176779" y="320588"/>
            <a:ext cx="9838441" cy="5755422"/>
          </a:xfrm>
          <a:prstGeom prst="rect">
            <a:avLst/>
          </a:prstGeom>
        </p:spPr>
        <p:txBody>
          <a:bodyPr wrap="square">
            <a:spAutoFit/>
          </a:bodyPr>
          <a:lstStyle/>
          <a:p>
            <a:pPr marL="1143000" indent="-1143000" algn="ctr">
              <a:buFont typeface="Webdings" panose="05030102010509060703" pitchFamily="18" charset="2"/>
              <a:buChar char="&quot;"/>
            </a:pPr>
            <a:r>
              <a:rPr lang="fr-FR" sz="8000" dirty="0">
                <a:sym typeface="Webdings" panose="05030102010509060703" pitchFamily="18" charset="2"/>
              </a:rPr>
              <a:t></a:t>
            </a:r>
          </a:p>
          <a:p>
            <a:pPr marL="457200" indent="-457200" algn="ctr">
              <a:buFont typeface="Webdings" panose="05030102010509060703" pitchFamily="18" charset="2"/>
              <a:buChar char="&quot;"/>
            </a:pPr>
            <a:endParaRPr lang="fr-FR" sz="3200" dirty="0">
              <a:sym typeface="Webdings" panose="05030102010509060703" pitchFamily="18" charset="2"/>
            </a:endParaRPr>
          </a:p>
          <a:p>
            <a:r>
              <a:rPr lang="fr-FR" sz="3200" dirty="0"/>
              <a:t>Tout traitement de données doit faire l’objet préalable d’une inscription dans un registre de données (via RADIO) et tout enseignant doit en informer son supérieur ou le responsable de traitement. Le registre intègre l’ensemble des traitements pour toute entreprise ou établissement.</a:t>
            </a:r>
          </a:p>
          <a:p>
            <a:endParaRPr lang="fr-FR" sz="3200" dirty="0"/>
          </a:p>
          <a:p>
            <a:endParaRPr lang="fr-FR" sz="3200" dirty="0"/>
          </a:p>
          <a:p>
            <a:r>
              <a:rPr lang="fr-FR" sz="2400" dirty="0"/>
              <a:t>👉 et vous, pouvez-vous lister vos divers traitements?</a:t>
            </a:r>
          </a:p>
        </p:txBody>
      </p:sp>
    </p:spTree>
    <p:extLst>
      <p:ext uri="{BB962C8B-B14F-4D97-AF65-F5344CB8AC3E}">
        <p14:creationId xmlns:p14="http://schemas.microsoft.com/office/powerpoint/2010/main" val="958199126"/>
      </p:ext>
    </p:extLst>
  </p:cSld>
  <p:clrMapOvr>
    <a:masterClrMapping/>
  </p:clrMapOvr>
</p:sld>
</file>

<file path=ppt/theme/theme1.xml><?xml version="1.0" encoding="utf-8"?>
<a:theme xmlns:a="http://schemas.openxmlformats.org/drawingml/2006/main" name="Office Them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
  <TotalTime>1398</TotalTime>
  <Words>807</Words>
  <Application>Microsoft Office PowerPoint</Application>
  <PresentationFormat>Grand écran</PresentationFormat>
  <Paragraphs>100</Paragraphs>
  <Slides>13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Calibri Light</vt:lpstr>
      <vt:lpstr>Webdings</vt:lpstr>
      <vt:lpstr>Office Theme</vt:lpstr>
      <vt:lpstr>Le RGPD (pour les débutants)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RGPD pour les nuls</dc:title>
  <dc:creator>erasmus</dc:creator>
  <cp:lastModifiedBy>erasmus</cp:lastModifiedBy>
  <cp:revision>32</cp:revision>
  <dcterms:created xsi:type="dcterms:W3CDTF">2025-08-16T12:14:49Z</dcterms:created>
  <dcterms:modified xsi:type="dcterms:W3CDTF">2025-08-20T09:46:06Z</dcterms:modified>
</cp:coreProperties>
</file>