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9"/>
  </p:notesMasterIdLst>
  <p:handoutMasterIdLst>
    <p:handoutMasterId r:id="rId20"/>
  </p:handoutMasterIdLst>
  <p:sldIdLst>
    <p:sldId id="326" r:id="rId2"/>
    <p:sldId id="365" r:id="rId3"/>
    <p:sldId id="366" r:id="rId4"/>
    <p:sldId id="328" r:id="rId5"/>
    <p:sldId id="352" r:id="rId6"/>
    <p:sldId id="358" r:id="rId7"/>
    <p:sldId id="367" r:id="rId8"/>
    <p:sldId id="363" r:id="rId9"/>
    <p:sldId id="351" r:id="rId10"/>
    <p:sldId id="368" r:id="rId11"/>
    <p:sldId id="362" r:id="rId12"/>
    <p:sldId id="371" r:id="rId13"/>
    <p:sldId id="369" r:id="rId14"/>
    <p:sldId id="372" r:id="rId15"/>
    <p:sldId id="347" r:id="rId16"/>
    <p:sldId id="353" r:id="rId17"/>
    <p:sldId id="370" r:id="rId1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71"/>
            <p14:sldId id="369"/>
            <p14:sldId id="372"/>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9" autoAdjust="0"/>
    <p:restoredTop sz="94660"/>
  </p:normalViewPr>
  <p:slideViewPr>
    <p:cSldViewPr showGuides="1">
      <p:cViewPr varScale="1">
        <p:scale>
          <a:sx n="91" d="100"/>
          <a:sy n="91" d="100"/>
        </p:scale>
        <p:origin x="810" y="7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12/12/2023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12/12/2023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12/12/2023</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12/12/2023</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12/12/2023</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12/12/2023</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12/12/2023</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12/12/2023</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12/12/2023</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12/12/2023</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12/12/2023</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12/12/2023</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12/12/2023</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12/12/2023</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12/12/2023</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12/12/2023</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12/12/2023</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12/12/2023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12/12/2023</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12/12/2023</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12/12/2023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12/12/2023</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lvl="0" algn="just" defTabSz="457200">
              <a:spcBef>
                <a:spcPts val="600"/>
              </a:spcBef>
              <a:spcAft>
                <a:spcPts val="600"/>
              </a:spcAft>
              <a:buClr>
                <a:srgbClr val="FF0000"/>
              </a:buClr>
              <a:buSzPct val="100000"/>
            </a:pPr>
            <a:endParaRPr lang="fr-FR" sz="1400" dirty="0">
              <a:solidFill>
                <a:srgbClr val="3D566E"/>
              </a:solidFill>
            </a:endParaRP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en lycée général, technologique ou professionnel) ou</a:t>
            </a:r>
            <a:r>
              <a:rPr lang="fr-FR" sz="1400" dirty="0"/>
              <a:t> </a:t>
            </a:r>
            <a:r>
              <a:rPr lang="fr-FR" sz="1400" b="1" dirty="0">
                <a:solidFill>
                  <a:srgbClr val="F28E65"/>
                </a:solidFill>
              </a:rPr>
              <a:t>INAA</a:t>
            </a:r>
            <a:r>
              <a:rPr lang="fr-FR" sz="1400" dirty="0">
                <a:solidFill>
                  <a:schemeClr val="accent1"/>
                </a:solidFill>
              </a:rPr>
              <a:t> (en lycée agricole) : 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17 janvier 2024</a:t>
            </a:r>
          </a:p>
        </p:txBody>
      </p:sp>
      <p:sp>
        <p:nvSpPr>
          <p:cNvPr id="5" name="Rectangle à coins arrondis 4"/>
          <p:cNvSpPr/>
          <p:nvPr/>
        </p:nvSpPr>
        <p:spPr>
          <a:xfrm>
            <a:off x="467541" y="3554513"/>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9" name="Rectangle à coins arrondis 8"/>
          <p:cNvSpPr/>
          <p:nvPr/>
        </p:nvSpPr>
        <p:spPr>
          <a:xfrm>
            <a:off x="468358" y="1894577"/>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7449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lgn="just">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pour chaque vœu formulé</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retenir</a:t>
            </a:r>
          </a:p>
        </p:txBody>
      </p:sp>
    </p:spTree>
    <p:extLst>
      <p:ext uri="{BB962C8B-B14F-4D97-AF65-F5344CB8AC3E}">
        <p14:creationId xmlns:p14="http://schemas.microsoft.com/office/powerpoint/2010/main" val="67952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12/12/2023</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lvl="0" indent="-285750" algn="l"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b="0" dirty="0">
                <a:solidFill>
                  <a:schemeClr val="accent1"/>
                </a:solidFill>
              </a:rPr>
              <a:t>demandées par certaines formations</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l"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a:t>
            </a:r>
            <a:r>
              <a:rPr lang="fr-FR" sz="1400" b="0" dirty="0">
                <a:solidFill>
                  <a:schemeClr val="accent1"/>
                </a:solidFill>
              </a:rPr>
              <a:t> renseignée par le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38437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du baccalauréat (pour les lycéens généraux et technologiques)</a:t>
            </a:r>
          </a:p>
          <a:p>
            <a:pPr lvl="1"/>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a:t>
            </a:r>
          </a:p>
          <a:p>
            <a:pPr marL="180000" lvl="1" indent="0">
              <a:buNone/>
            </a:pPr>
            <a:endParaRPr lang="fr-FR" sz="14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spécifique </a:t>
            </a:r>
            <a:r>
              <a:rPr lang="fr-FR" sz="1400" dirty="0">
                <a:solidFill>
                  <a:srgbClr val="000000"/>
                </a:solidFill>
              </a:rPr>
              <a:t>(sections européennes ou binationales, et les options internationales) </a:t>
            </a:r>
            <a:r>
              <a:rPr lang="fr-FR" sz="1400" b="1" dirty="0">
                <a:solidFill>
                  <a:srgbClr val="FFFFFF"/>
                </a:solidFill>
                <a:highlight>
                  <a:srgbClr val="0000FF"/>
                </a:highlight>
              </a:rPr>
              <a:t>ou votre participation aux cordées de la réussite </a:t>
            </a:r>
            <a:r>
              <a:rPr lang="fr-FR" sz="1400" dirty="0">
                <a:solidFill>
                  <a:srgbClr val="000000"/>
                </a:solidFill>
              </a:rPr>
              <a:t>(seulement si vous le souhaitez)</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12/12/2023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12/12/2023</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2024,</a:t>
            </a:r>
            <a:r>
              <a:rPr lang="fr-FR" sz="1400" b="1" dirty="0">
                <a:solidFill>
                  <a:schemeClr val="accent1"/>
                </a:solidFill>
              </a:rPr>
              <a:t> 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a:t>
            </a:r>
            <a:r>
              <a:rPr lang="fr-FR" sz="1400" b="1" dirty="0">
                <a:solidFill>
                  <a:schemeClr val="accent1"/>
                </a:solidFill>
              </a:rPr>
              <a:t> pour préparer votre projet d’orientation : explorez le moteur de recherche des formations, consultez les fiches des formations qui vous intéressent et aidez vous des chiffres clés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4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b="1" dirty="0">
                <a:solidFill>
                  <a:schemeClr val="accent1"/>
                </a:solidFill>
              </a:rPr>
              <a:t> échangez au sein de votre lycée et profiter des opportunités de rencontres avec les enseignants et étudiants du supérieur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le déroulement de la phase d’admission</a:t>
            </a:r>
            <a:r>
              <a:rPr lang="fr-FR" sz="1400" b="1" dirty="0">
                <a:solidFill>
                  <a:schemeClr val="accent1"/>
                </a:solidFill>
              </a:rPr>
              <a:t>, en vous aidant des conseils des enseignants du supérieur et des chiffres clés renseignés dans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Un numéro dédié pour répondre </a:t>
            </a:r>
            <a:r>
              <a:rPr lang="fr-FR" sz="1600" b="1">
                <a:solidFill>
                  <a:schemeClr val="accent1"/>
                </a:solidFill>
                <a:highlight>
                  <a:srgbClr val="FFFF00"/>
                </a:highlight>
              </a:rPr>
              <a:t>aux questions des </a:t>
            </a:r>
            <a:r>
              <a:rPr lang="fr-FR" sz="1600" b="1" dirty="0">
                <a:solidFill>
                  <a:schemeClr val="accent1"/>
                </a:solidFill>
                <a:highlight>
                  <a:srgbClr val="FFFF00"/>
                </a:highlight>
              </a:rPr>
              <a:t>usagers (à partir du 17 janvier 2024) :</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02 62 220 204</a:t>
            </a:r>
            <a:br>
              <a:rPr lang="fr-FR" sz="1600" b="1" dirty="0">
                <a:solidFill>
                  <a:schemeClr val="accent1"/>
                </a:solidFill>
              </a:rPr>
            </a:b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17</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fontScale="92500" lnSpcReduction="1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L’intégralité de l’offre de formation : Parcoursup vous permet de découvrir toutes les formations supérieures qui sont reconnues par l’Etat. 23 000 formations référencées</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Des formations sous statut étudiant et des formations en apprentissage </a:t>
            </a:r>
          </a:p>
          <a:p>
            <a:pPr algn="just" defTabSz="457200">
              <a:spcBef>
                <a:spcPct val="20000"/>
              </a:spcBef>
              <a:spcAft>
                <a:spcPts val="0"/>
              </a:spcAft>
              <a:buClr>
                <a:srgbClr val="FF0000"/>
              </a:buClr>
              <a:buSzPct val="100000"/>
              <a:tabLst>
                <a:tab pos="182563" algn="l"/>
              </a:tabLst>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d’orientation </a:t>
            </a:r>
          </a:p>
          <a:p>
            <a:pPr marL="179388" algn="just" defTabSz="457200">
              <a:spcBef>
                <a:spcPct val="20000"/>
              </a:spcBef>
              <a:spcAft>
                <a:spcPts val="600"/>
              </a:spcAft>
              <a:buClr>
                <a:srgbClr val="FF0000"/>
              </a:buClr>
              <a:buSzPct val="100000"/>
            </a:pPr>
            <a:r>
              <a:rPr lang="fr-FR" sz="1500" dirty="0">
                <a:solidFill>
                  <a:schemeClr val="accent1"/>
                </a:solidFill>
              </a:rPr>
              <a:t>Parcoursup, c’est 1 procédure dématérialisée, 1 calendrier unique et 1 seul dossier à constituer</a:t>
            </a:r>
          </a:p>
          <a:p>
            <a:pPr marL="182563" lvl="0" indent="-182563" algn="just" defTabSz="457200">
              <a:spcBef>
                <a:spcPct val="20000"/>
              </a:spcBef>
              <a:spcAft>
                <a:spcPts val="0"/>
              </a:spcAft>
              <a:buClr>
                <a:srgbClr val="FF0000"/>
              </a:buClr>
              <a:buSzPct val="100000"/>
            </a:pPr>
            <a:r>
              <a:rPr lang="fr-FR" sz="1500" b="1" dirty="0"/>
              <a:t>	</a:t>
            </a:r>
            <a:r>
              <a:rPr lang="fr-FR" sz="1500" dirty="0">
                <a:solidFill>
                  <a:schemeClr val="accent1"/>
                </a:solidFill>
              </a:rPr>
              <a:t>Parcoursup, c’est un cadre de présentation des formations homogène pour </a:t>
            </a:r>
            <a:r>
              <a:rPr lang="fr-FR" sz="1500" b="1" dirty="0">
                <a:solidFill>
                  <a:schemeClr val="accent1"/>
                </a:solidFill>
              </a:rPr>
              <a:t>trouver rapidement les informations essentielles</a:t>
            </a:r>
            <a:r>
              <a:rPr lang="fr-FR" sz="1500" dirty="0">
                <a:solidFill>
                  <a:schemeClr val="accent1"/>
                </a:solidFill>
              </a:rPr>
              <a:t>, pour </a:t>
            </a:r>
            <a:r>
              <a:rPr lang="fr-FR" sz="1500" b="1" dirty="0">
                <a:solidFill>
                  <a:schemeClr val="accent1"/>
                </a:solidFill>
              </a:rPr>
              <a:t>connaitre les chiffres clés </a:t>
            </a:r>
            <a:r>
              <a:rPr lang="fr-FR" sz="15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15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librement les formations qui vous intéressent</a:t>
            </a:r>
          </a:p>
          <a:p>
            <a:pPr marL="179388" algn="just" defTabSz="457200">
              <a:spcBef>
                <a:spcPct val="20000"/>
              </a:spcBef>
              <a:spcAft>
                <a:spcPts val="0"/>
              </a:spcAft>
              <a:buClr>
                <a:srgbClr val="FF0000"/>
              </a:buClr>
              <a:buSzPct val="100000"/>
            </a:pPr>
            <a:r>
              <a:rPr lang="fr-FR" sz="1500" dirty="0">
                <a:solidFill>
                  <a:schemeClr val="accent1"/>
                </a:solidFill>
              </a:rPr>
              <a:t>Vous formulez vos vœux </a:t>
            </a:r>
            <a:r>
              <a:rPr lang="fr-FR" sz="1500" b="1" dirty="0">
                <a:solidFill>
                  <a:schemeClr val="accent1"/>
                </a:solidFill>
              </a:rPr>
              <a:t>sans les classer</a:t>
            </a:r>
            <a:r>
              <a:rPr lang="fr-FR" sz="1500" dirty="0">
                <a:solidFill>
                  <a:schemeClr val="accent1"/>
                </a:solidFill>
              </a:rPr>
              <a:t>. Vous choisissez votre formation en fonction des propositions d’admission que vous recevez, à partir du 30 mai 2024. </a:t>
            </a:r>
            <a:r>
              <a:rPr lang="fr-FR" sz="1500" b="1" dirty="0">
                <a:solidFill>
                  <a:schemeClr val="accent1"/>
                </a:solidFill>
              </a:rPr>
              <a:t>Vous avez le dernier mot</a:t>
            </a:r>
          </a:p>
          <a:p>
            <a:pPr marL="179388" algn="just" defTabSz="457200">
              <a:spcBef>
                <a:spcPct val="20000"/>
              </a:spcBef>
              <a:spcAft>
                <a:spcPts val="0"/>
              </a:spcAft>
              <a:buClr>
                <a:srgbClr val="FF0000"/>
              </a:buClr>
              <a:buSzPct val="100000"/>
            </a:pPr>
            <a:endParaRPr lang="fr-FR" sz="1000" dirty="0">
              <a:solidFill>
                <a:schemeClr val="accent1"/>
              </a:solidFill>
            </a:endParaRPr>
          </a:p>
          <a:p>
            <a:pPr marL="179388" algn="just" defTabSz="457200">
              <a:spcBef>
                <a:spcPct val="20000"/>
              </a:spcBef>
              <a:spcAft>
                <a:spcPts val="0"/>
              </a:spcAft>
              <a:buClr>
                <a:srgbClr val="FF0000"/>
              </a:buClr>
              <a:buSzPct val="100000"/>
            </a:pPr>
            <a:r>
              <a:rPr lang="fr-FR" sz="1500" b="1" u="sng" dirty="0">
                <a:solidFill>
                  <a:srgbClr val="FF0000"/>
                </a:solidFill>
              </a:rPr>
              <a:t>Important </a:t>
            </a:r>
            <a:r>
              <a:rPr lang="fr-FR" sz="1500" b="1" u="sng" dirty="0">
                <a:solidFill>
                  <a:schemeClr val="accent1"/>
                </a:solidFill>
              </a:rPr>
              <a:t>:</a:t>
            </a:r>
            <a:r>
              <a:rPr lang="fr-FR" sz="1500" b="1" dirty="0">
                <a:solidFill>
                  <a:schemeClr val="accent1"/>
                </a:solidFill>
              </a:rPr>
              <a:t> Parcoursup ne fait pas l’analyse des candidatures </a:t>
            </a:r>
            <a:r>
              <a:rPr lang="fr-FR" sz="1500" dirty="0">
                <a:solidFill>
                  <a:schemeClr val="accent1"/>
                </a:solidFill>
              </a:rPr>
              <a:t>: ce sont les enseignants des formations du supérieur qui définissent les critères, examinent votre dossier, font des propositions auxquelles vous répondez</a:t>
            </a:r>
            <a:endParaRPr lang="fr-FR" sz="1500"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70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une priorité, pour vous permettre d’affiner votre projet et d’estimer vos chances</a:t>
            </a:r>
          </a:p>
          <a:p>
            <a:pPr marL="179388" algn="just" defTabSz="457200">
              <a:spcBef>
                <a:spcPts val="600"/>
              </a:spcBef>
              <a:spcAft>
                <a:spcPts val="300"/>
              </a:spcAft>
              <a:buClr>
                <a:srgbClr val="FF0000"/>
              </a:buClr>
              <a:buSzPct val="100000"/>
            </a:pPr>
            <a:r>
              <a:rPr lang="fr-FR" sz="1700" dirty="0">
                <a:solidFill>
                  <a:schemeClr val="accent1"/>
                </a:solidFill>
              </a:rPr>
              <a:t>Parcoursup permet facilement de comparer entre les formations, avant de faire des vœux</a:t>
            </a:r>
          </a:p>
          <a:p>
            <a:pPr marL="179388" algn="just" defTabSz="457200">
              <a:spcBef>
                <a:spcPct val="20000"/>
              </a:spcBef>
              <a:spcAft>
                <a:spcPts val="300"/>
              </a:spcAft>
              <a:buClr>
                <a:srgbClr val="FF0000"/>
              </a:buClr>
              <a:buSzPct val="100000"/>
            </a:pPr>
            <a:r>
              <a:rPr lang="fr-FR" sz="1700" dirty="0">
                <a:solidFill>
                  <a:schemeClr val="accent1"/>
                </a:solidFill>
              </a:rPr>
              <a:t>Parcoursup permet de visualiser </a:t>
            </a:r>
            <a:r>
              <a:rPr lang="fr-FR" sz="1700" b="1" dirty="0">
                <a:solidFill>
                  <a:schemeClr val="accent1"/>
                </a:solidFill>
              </a:rPr>
              <a:t>les critères d’analyse des candidatures qu’utiliseront les formations du supérieur</a:t>
            </a:r>
            <a:endParaRPr lang="fr-FR" sz="1700" dirty="0">
              <a:solidFill>
                <a:schemeClr val="accent1"/>
              </a:solidFill>
            </a:endParaRPr>
          </a:p>
          <a:p>
            <a:pPr marL="179388" algn="just" defTabSz="457200">
              <a:spcBef>
                <a:spcPct val="20000"/>
              </a:spcBef>
              <a:spcAft>
                <a:spcPts val="0"/>
              </a:spcAft>
              <a:buClr>
                <a:srgbClr val="FF0000"/>
              </a:buClr>
              <a:buSzPct val="100000"/>
            </a:pPr>
            <a:r>
              <a:rPr lang="fr-FR" sz="1700" dirty="0">
                <a:solidFill>
                  <a:schemeClr val="accent1"/>
                </a:solidFill>
              </a:rPr>
              <a:t>Parcoursup permet de consulter des </a:t>
            </a:r>
            <a:r>
              <a:rPr lang="fr-FR" sz="1700" b="1" dirty="0">
                <a:solidFill>
                  <a:schemeClr val="accent1"/>
                </a:solidFill>
              </a:rPr>
              <a:t>conseils des enseignants du supérieur </a:t>
            </a:r>
            <a:r>
              <a:rPr lang="fr-FR" sz="1700" dirty="0">
                <a:solidFill>
                  <a:schemeClr val="accent1"/>
                </a:solidFill>
              </a:rPr>
              <a:t>sur les parcours recommandés au lycée ou encore sur la manière de faire votre candidature. Parcoursup fournit des données sur la session précédente (profils de candidats classés ; rythme d’envoi des propositions) pour </a:t>
            </a:r>
            <a:r>
              <a:rPr lang="fr-FR" sz="1700" b="1" dirty="0">
                <a:solidFill>
                  <a:schemeClr val="accent1"/>
                </a:solidFill>
              </a:rPr>
              <a:t>anticiper le déroulement de la phase d’admission</a:t>
            </a:r>
          </a:p>
          <a:p>
            <a:pPr marL="179388" algn="just"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algn="just" defTabSz="457200">
              <a:spcBef>
                <a:spcPts val="600"/>
              </a:spcBef>
              <a:spcAft>
                <a:spcPts val="300"/>
              </a:spcAft>
              <a:buClr>
                <a:srgbClr val="FF0000"/>
              </a:buClr>
              <a:buSzPct val="100000"/>
            </a:pPr>
            <a:r>
              <a:rPr lang="fr-FR" sz="1700" dirty="0">
                <a:solidFill>
                  <a:schemeClr val="accent1"/>
                </a:solidFill>
              </a:rPr>
              <a:t>Vous n’êtes pas seuls pour faire vos choix : vous êtes accompagné, au lycée, via la plateforme, au numéro vert ou encore lors des journées portes ouvertes, pour élaborer votre projet, faire des vœux, choisir votre formation. </a:t>
            </a:r>
          </a:p>
          <a:p>
            <a:pPr marL="179388" algn="just" defTabSz="457200">
              <a:spcBef>
                <a:spcPct val="20000"/>
              </a:spcBef>
              <a:spcAft>
                <a:spcPts val="300"/>
              </a:spcAft>
              <a:buClr>
                <a:srgbClr val="FF0000"/>
              </a:buClr>
              <a:buSzPct val="100000"/>
            </a:pPr>
            <a:r>
              <a:rPr lang="fr-FR" sz="1700" dirty="0">
                <a:solidFill>
                  <a:schemeClr val="accent1"/>
                </a:solidFill>
              </a:rPr>
              <a:t>A partir de la fiche formation, retrouvez les personnes référentes de l’établissement que vous pouvez contacter </a:t>
            </a:r>
          </a:p>
          <a:p>
            <a:pPr marL="179388" algn="just" defTabSz="457200">
              <a:spcBef>
                <a:spcPct val="20000"/>
              </a:spcBef>
              <a:spcAft>
                <a:spcPts val="0"/>
              </a:spcAft>
              <a:buClr>
                <a:srgbClr val="FF0000"/>
              </a:buClr>
              <a:buSzPct val="100000"/>
            </a:pPr>
            <a:r>
              <a:rPr lang="fr-FR" sz="1700" dirty="0">
                <a:solidFill>
                  <a:schemeClr val="accent1"/>
                </a:solidFill>
              </a:rPr>
              <a:t>Et si vous n’avez pas reçu de proposition, les recteurs proposent un accompagnement pour vous aider</a:t>
            </a:r>
          </a:p>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compte de votre profil pour favoriser l’égalité d’accès et de réussite des étudiants </a:t>
            </a:r>
          </a:p>
          <a:p>
            <a:pPr marL="179388" algn="just" defTabSz="457200">
              <a:spcBef>
                <a:spcPts val="600"/>
              </a:spcBef>
              <a:spcAft>
                <a:spcPts val="300"/>
              </a:spcAft>
              <a:buClr>
                <a:srgbClr val="FF0000"/>
              </a:buClr>
              <a:buSzPct val="100000"/>
            </a:pPr>
            <a:r>
              <a:rPr lang="fr-FR" sz="17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7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accent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5692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12/12/2023</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12/12/2023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23 000 formations dispensant de diplômes reconnus par l’État disponibles via le moteur de recherche de formation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les différentes licences (dont les licences « accès santé »), les Parcours préparatoires au professorat des écoles (PPPE) et les parcours d’accès aux études de santé (PASS), classes prépa, BTS, BUT (Bachelor universitaire de technologie ), formations en soins infirmiers (en IFSI) et autres formations paramédicales, formations en travail social (en EFTS), écoles d’ingénieur, de commerce et de management, Sciences Po/ Instituts d’Etudes Politiques, écoles vétérinaires, formations aux métiers de la culture, du sport…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l’apprentissage est proposé dans différentes formations (BTS, BUT, licence…).</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r>
              <a:rPr lang="fr-FR" sz="1400" b="1" dirty="0">
                <a:solidFill>
                  <a:schemeClr val="bg1"/>
                </a:solidFill>
                <a:highlight>
                  <a:srgbClr val="0000FF"/>
                </a:highlight>
              </a:rPr>
              <a:t>Des informations  utiles à consulter sur chaque fiche formation </a:t>
            </a:r>
            <a:r>
              <a:rPr lang="fr-FR" sz="1400" dirty="0">
                <a:solidFill>
                  <a:schemeClr val="accent1"/>
                </a:solidFill>
              </a:rPr>
              <a:t>: le taux d’accès, les critères et leur importance, le statut de l’établissement (public/privé), l’information sur le caractère sélectif de la formation, les candidats classés en 2023, les frais de scolarité ou de candidature, les débouchés et possibilités de poursuite d’études…ou encore les rapports publics de l’examen réalisé en 2023</a:t>
            </a: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80996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ECHANGER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Pour poser ses questions en direct </a:t>
            </a:r>
          </a:p>
        </p:txBody>
      </p:sp>
      <p:sp>
        <p:nvSpPr>
          <p:cNvPr id="2" name="ZoneTexte 1"/>
          <p:cNvSpPr txBox="1"/>
          <p:nvPr/>
        </p:nvSpPr>
        <p:spPr>
          <a:xfrm>
            <a:off x="4860032" y="1519500"/>
            <a:ext cx="3888432"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avec 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parcoursup.fr)</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Tree>
    <p:extLst>
      <p:ext uri="{BB962C8B-B14F-4D97-AF65-F5344CB8AC3E}">
        <p14:creationId xmlns:p14="http://schemas.microsoft.com/office/powerpoint/2010/main" val="38160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12/12/2023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3647</TotalTime>
  <Words>1477</Words>
  <Application>Microsoft Office PowerPoint</Application>
  <PresentationFormat>Affichage à l'écran (16:9)</PresentationFormat>
  <Paragraphs>129</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ECHANGER</vt:lpstr>
      <vt:lpstr>Présentation PowerPoint</vt:lpstr>
      <vt:lpstr>S’inscrire sur Parcoursup </vt:lpstr>
      <vt:lpstr>Présentation PowerPoint</vt:lpstr>
      <vt:lpstr>Présentation PowerPoint</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Anne-Sophie Wojciechowski</cp:lastModifiedBy>
  <cp:revision>158</cp:revision>
  <dcterms:created xsi:type="dcterms:W3CDTF">2020-10-27T08:44:50Z</dcterms:created>
  <dcterms:modified xsi:type="dcterms:W3CDTF">2023-12-12T12:41:19Z</dcterms:modified>
</cp:coreProperties>
</file>