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omments/modernComment_16F_3047243E.xml" ContentType="application/vnd.ms-powerpoint.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2"/>
  </p:notesMasterIdLst>
  <p:handoutMasterIdLst>
    <p:handoutMasterId r:id="rId23"/>
  </p:handoutMasterIdLst>
  <p:sldIdLst>
    <p:sldId id="378" r:id="rId2"/>
    <p:sldId id="365" r:id="rId3"/>
    <p:sldId id="366" r:id="rId4"/>
    <p:sldId id="373" r:id="rId5"/>
    <p:sldId id="328" r:id="rId6"/>
    <p:sldId id="380" r:id="rId7"/>
    <p:sldId id="383" r:id="rId8"/>
    <p:sldId id="379" r:id="rId9"/>
    <p:sldId id="358" r:id="rId10"/>
    <p:sldId id="384" r:id="rId11"/>
    <p:sldId id="375" r:id="rId12"/>
    <p:sldId id="362" r:id="rId13"/>
    <p:sldId id="371" r:id="rId14"/>
    <p:sldId id="369" r:id="rId15"/>
    <p:sldId id="372" r:id="rId16"/>
    <p:sldId id="382" r:id="rId17"/>
    <p:sldId id="353" r:id="rId18"/>
    <p:sldId id="370" r:id="rId19"/>
    <p:sldId id="377" r:id="rId20"/>
    <p:sldId id="381" r:id="rId2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78"/>
            <p14:sldId id="365"/>
            <p14:sldId id="366"/>
            <p14:sldId id="373"/>
            <p14:sldId id="328"/>
            <p14:sldId id="380"/>
            <p14:sldId id="383"/>
            <p14:sldId id="379"/>
            <p14:sldId id="358"/>
            <p14:sldId id="384"/>
            <p14:sldId id="375"/>
            <p14:sldId id="362"/>
            <p14:sldId id="371"/>
            <p14:sldId id="369"/>
            <p14:sldId id="372"/>
            <p14:sldId id="382"/>
            <p14:sldId id="353"/>
            <p14:sldId id="370"/>
            <p14:sldId id="377"/>
            <p14:sldId id="381"/>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EC130E"/>
    <a:srgbClr val="000091"/>
    <a:srgbClr val="A558A0"/>
    <a:srgbClr val="34BAB5"/>
    <a:srgbClr val="0C5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94660"/>
  </p:normalViewPr>
  <p:slideViewPr>
    <p:cSldViewPr showGuides="1">
      <p:cViewPr varScale="1">
        <p:scale>
          <a:sx n="147" d="100"/>
          <a:sy n="147" d="100"/>
        </p:scale>
        <p:origin x="630" y="12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omments/modernComment_16F_3047243E.xml><?xml version="1.0" encoding="utf-8"?>
<p188:cmLst xmlns:a="http://schemas.openxmlformats.org/drawingml/2006/main" xmlns:r="http://schemas.openxmlformats.org/officeDocument/2006/relationships" xmlns:p188="http://schemas.microsoft.com/office/powerpoint/2018/8/main">
  <p188:cm id="{FAFE514F-79A6-4F59-BDE9-0E77961EFCEF}" authorId="{D0CF0839-8F2A-7D6A-3439-CAC5443565B1}" created="2024-11-12T13:59:45.706">
    <ac:txMkLst xmlns:ac="http://schemas.microsoft.com/office/drawing/2013/main/command">
      <pc:docMk xmlns:pc="http://schemas.microsoft.com/office/powerpoint/2013/main/command"/>
      <pc:sldMk xmlns:pc="http://schemas.microsoft.com/office/powerpoint/2013/main/command" cId="809968702" sldId="367"/>
      <ac:spMk id="14" creationId="{00000000-0000-0000-0000-000000000000}"/>
      <ac:txMk cp="22" len="196">
        <ac:context len="219" hash="954785816"/>
      </ac:txMk>
    </ac:txMkLst>
    <p188:pos x="4028163" y="444861"/>
    <p188:txBody>
      <a:bodyPr/>
      <a:lstStyle/>
      <a:p>
        <a:r>
          <a:rPr lang="fr-FR"/>
          <a:t>Modif texte et visuel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29/11/2024</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29/11/2024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29/11/2024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29/11/2024</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29/11/2024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29/11/2024</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29/11/2024</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29/11/2024</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29/11/2024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29/11/2024</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29/11/2024</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29/11/2024</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29/11/2024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29/11/2024</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29/11/2024</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29/11/2024</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29/11/2024</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29/11/2024</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29/11/2024</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29/11/2024</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29/11/2024</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29/11/2024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29/11/2024</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29/11/2024</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29/11/2024</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6.sv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8.xml"/><Relationship Id="rId5" Type="http://schemas.openxmlformats.org/officeDocument/2006/relationships/hyperlink" Target="https://www.mesdroitssociaux.gouv.fr/accueil/" TargetMode="External"/><Relationship Id="rId4" Type="http://schemas.openxmlformats.org/officeDocument/2006/relationships/hyperlink" Target="https://trouverunlogement.lescrous.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12"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8.xml"/><Relationship Id="rId11" Type="http://schemas.openxmlformats.org/officeDocument/2006/relationships/image" Target="../media/image6.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xml"/><Relationship Id="rId4" Type="http://schemas.microsoft.com/office/2018/10/relationships/comments" Target="../comments/modernComment_16F_3047243E.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436096" y="1203598"/>
            <a:ext cx="3168080" cy="3477791"/>
          </a:xfrm>
          <a:prstGeom prst="rect">
            <a:avLst/>
          </a:prstGeom>
        </p:spPr>
      </p:pic>
      <p:sp>
        <p:nvSpPr>
          <p:cNvPr id="6" name="Titre 5"/>
          <p:cNvSpPr>
            <a:spLocks noGrp="1"/>
          </p:cNvSpPr>
          <p:nvPr>
            <p:ph type="title"/>
          </p:nvPr>
        </p:nvSpPr>
        <p:spPr>
          <a:xfrm>
            <a:off x="456329" y="1203598"/>
            <a:ext cx="4176464" cy="2539680"/>
          </a:xfrm>
        </p:spPr>
        <p:txBody>
          <a:bodyPr/>
          <a:lstStyle/>
          <a:p>
            <a:pPr marL="0" indent="0">
              <a:buNone/>
            </a:pPr>
            <a:r>
              <a:rPr lang="fr-FR" sz="3000" dirty="0" smtClean="0">
                <a:latin typeface="Cambria" panose="02040503050406030204" pitchFamily="18" charset="0"/>
                <a:ea typeface="Cambria" panose="02040503050406030204" pitchFamily="18" charset="0"/>
              </a:rPr>
              <a:t>Parcoursup simplifie vos démarches</a:t>
            </a:r>
            <a:endParaRPr lang="fr-FR" sz="3000" dirty="0">
              <a:latin typeface="Cambria" panose="02040503050406030204" pitchFamily="18" charset="0"/>
              <a:ea typeface="Cambria" panose="02040503050406030204" pitchFamily="18" charset="0"/>
            </a:endParaRPr>
          </a:p>
        </p:txBody>
      </p:sp>
      <p:pic>
        <p:nvPicPr>
          <p:cNvPr id="3" name="Image 2"/>
          <p:cNvPicPr>
            <a:picLocks noChangeAspect="1"/>
          </p:cNvPicPr>
          <p:nvPr/>
        </p:nvPicPr>
        <p:blipFill>
          <a:blip r:embed="rId3"/>
          <a:stretch>
            <a:fillRect/>
          </a:stretch>
        </p:blipFill>
        <p:spPr>
          <a:xfrm>
            <a:off x="35496" y="69298"/>
            <a:ext cx="8715694" cy="1078913"/>
          </a:xfrm>
          <a:prstGeom prst="rect">
            <a:avLst/>
          </a:prstGeom>
        </p:spPr>
      </p:pic>
      <p:sp>
        <p:nvSpPr>
          <p:cNvPr id="8" name="ZoneTexte 7"/>
          <p:cNvSpPr txBox="1"/>
          <p:nvPr/>
        </p:nvSpPr>
        <p:spPr>
          <a:xfrm>
            <a:off x="395536" y="4371950"/>
            <a:ext cx="4608512" cy="369332"/>
          </a:xfrm>
          <a:prstGeom prst="rect">
            <a:avLst/>
          </a:prstGeom>
          <a:noFill/>
        </p:spPr>
        <p:txBody>
          <a:bodyPr wrap="square" rtlCol="0">
            <a:spAutoFit/>
          </a:bodyPr>
          <a:lstStyle/>
          <a:p>
            <a:r>
              <a:rPr lang="fr-FR" b="1" dirty="0" smtClean="0">
                <a:latin typeface="+mj-lt"/>
                <a:ea typeface="+mj-ea"/>
                <a:cs typeface="+mj-cs"/>
              </a:rPr>
              <a:t>parcoursup.gouv.fr</a:t>
            </a:r>
            <a:endParaRPr lang="fr-FR" b="1" dirty="0">
              <a:latin typeface="+mj-lt"/>
              <a:ea typeface="+mj-ea"/>
              <a:cs typeface="+mj-cs"/>
            </a:endParaRPr>
          </a:p>
        </p:txBody>
      </p:sp>
    </p:spTree>
    <p:extLst>
      <p:ext uri="{BB962C8B-B14F-4D97-AF65-F5344CB8AC3E}">
        <p14:creationId xmlns:p14="http://schemas.microsoft.com/office/powerpoint/2010/main" val="3638998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b="1" dirty="0">
              <a:solidFill>
                <a:srgbClr val="F28E65"/>
              </a:solidFill>
            </a:endParaRPr>
          </a:p>
          <a:p>
            <a:pPr marL="180975" indent="-180975" algn="just">
              <a:buClr>
                <a:schemeClr val="bg2"/>
              </a:buClr>
              <a:buFont typeface="Courier New" panose="02070309020205020404" pitchFamily="49" charset="0"/>
              <a:buChar char="o"/>
            </a:pPr>
            <a:r>
              <a:rPr lang="fr-FR" sz="1400" b="1" dirty="0" smtClean="0">
                <a:solidFill>
                  <a:srgbClr val="FF0000"/>
                </a:solidFill>
                <a:highlight>
                  <a:srgbClr val="0000FF"/>
                </a:highlight>
              </a:rPr>
              <a:t>Nouveauté 2025  :  </a:t>
            </a:r>
            <a:r>
              <a:rPr lang="fr-FR" sz="1400" b="1" dirty="0" smtClean="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fr-FR" sz="1400" b="1" dirty="0">
                <a:solidFill>
                  <a:schemeClr val="bg1"/>
                </a:solidFill>
                <a:highlight>
                  <a:srgbClr val="000091"/>
                </a:highlight>
                <a:latin typeface="Calibri" panose="020F0502020204030204" pitchFamily="34" charset="0"/>
                <a:cs typeface="Calibri" panose="020F0502020204030204" pitchFamily="34" charset="0"/>
              </a:rPr>
              <a:t>Carte d’identité </a:t>
            </a:r>
            <a:r>
              <a:rPr lang="fr-FR" sz="1400" b="1" dirty="0">
                <a:solidFill>
                  <a:schemeClr val="tx2"/>
                </a:solidFill>
                <a:latin typeface="Calibri" panose="020F0502020204030204" pitchFamily="34" charset="0"/>
                <a:cs typeface="Calibri" panose="020F0502020204030204" pitchFamily="34" charset="0"/>
              </a:rPr>
              <a:t>des formations sur la fiche formation</a:t>
            </a:r>
          </a:p>
          <a:p>
            <a:pPr marL="180975" indent="-180975" algn="just">
              <a:buClr>
                <a:schemeClr val="bg2"/>
              </a:buClr>
              <a:buFont typeface="Courier New" panose="02070309020205020404" pitchFamily="49" charset="0"/>
              <a:buChar char="o"/>
            </a:pPr>
            <a:endParaRPr lang="fr-FR" sz="1400" dirty="0" smtClean="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smtClean="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smtClean="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719138" algn="just">
              <a:buClr>
                <a:schemeClr val="bg2"/>
              </a:buClr>
            </a:pPr>
            <a:r>
              <a:rPr lang="fr-FR" sz="1400" dirty="0" smtClean="0">
                <a:solidFill>
                  <a:schemeClr val="accent1"/>
                </a:solidFill>
              </a:rPr>
              <a:t>Vérifier </a:t>
            </a:r>
            <a:r>
              <a:rPr lang="fr-FR" sz="1400" dirty="0">
                <a:solidFill>
                  <a:schemeClr val="accent1"/>
                </a:solidFill>
              </a:rPr>
              <a:t>en un clin d’œil : le statut de l’établissement (public/privé en contrat avec l’Etat ou sans contrat avec l’Etat), le caractère sélectif/non sélectif, la capacité d’accueil, le label MESR ou encore l’éligibilité aux </a:t>
            </a:r>
            <a:r>
              <a:rPr lang="fr-FR" sz="1400" dirty="0" smtClean="0">
                <a:solidFill>
                  <a:schemeClr val="accent1"/>
                </a:solidFill>
              </a:rPr>
              <a:t>bourses </a:t>
            </a:r>
          </a:p>
          <a:p>
            <a:pPr indent="177800" algn="just">
              <a:buClr>
                <a:schemeClr val="bg2"/>
              </a:buClr>
              <a:tabLst>
                <a:tab pos="177800" algn="l"/>
              </a:tabLst>
            </a:pPr>
            <a:endParaRPr lang="fr-FR" sz="1400" dirty="0" smtClean="0">
              <a:solidFill>
                <a:schemeClr val="accent1"/>
              </a:solidFill>
            </a:endParaRPr>
          </a:p>
          <a:p>
            <a:pPr marL="719138" algn="just">
              <a:buClr>
                <a:schemeClr val="bg2"/>
              </a:buClr>
              <a:tabLst>
                <a:tab pos="177800" algn="l"/>
              </a:tabLst>
            </a:pPr>
            <a:r>
              <a:rPr lang="fr-FR" sz="1400" dirty="0" smtClean="0">
                <a:solidFill>
                  <a:schemeClr val="accent1"/>
                </a:solidFill>
              </a:rPr>
              <a:t>On retrouve aussi aisément sur Parcoursup l’information sur les frais de scolarité, le </a:t>
            </a:r>
            <a:r>
              <a:rPr lang="fr-FR" sz="1400" dirty="0" err="1" smtClean="0">
                <a:solidFill>
                  <a:schemeClr val="accent1"/>
                </a:solidFill>
              </a:rPr>
              <a:t>réglement</a:t>
            </a:r>
            <a:r>
              <a:rPr lang="fr-FR" sz="1400" dirty="0" smtClean="0">
                <a:solidFill>
                  <a:schemeClr val="accent1"/>
                </a:solidFill>
              </a:rPr>
              <a:t> de la CVEC</a:t>
            </a: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3131840" y="195486"/>
            <a:ext cx="55794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Répondre à l’attente des familles sur l’offre de formation</a:t>
            </a:r>
            <a:endParaRPr lang="fr-FR" sz="1400" b="1" dirty="0">
              <a:solidFill>
                <a:schemeClr val="tx1"/>
              </a:solidFill>
            </a:endParaRPr>
          </a:p>
        </p:txBody>
      </p:sp>
      <p:pic>
        <p:nvPicPr>
          <p:cNvPr id="7" name="Graphique 6" descr="Index pointant vers la droite vu du côté du dos de la main">
            <a:extLst>
              <a:ext uri="{FF2B5EF4-FFF2-40B4-BE49-F238E27FC236}">
                <a16:creationId xmlns:a16="http://schemas.microsoft.com/office/drawing/2014/main" id="{9F87E175-6823-4BDE-BA48-1587B091A640}"/>
              </a:ext>
            </a:extLst>
          </p:cNvPr>
          <p:cNvPicPr>
            <a:picLocks noChangeAspect="1"/>
          </p:cNvPicPr>
          <p:nvPr/>
        </p:nvPicPr>
        <p:blipFill>
          <a:blip r:embed="rId2">
            <a:extLst>
              <a:ext uri="{96DAC541-7B7A-43D3-8B79-37D633B846F1}">
                <asvg:svgBlip xmlns="" xmlns:asvg="http://schemas.microsoft.com/office/drawing/2016/SVG/main" r:embed="rId6"/>
              </a:ext>
            </a:extLst>
          </a:blip>
          <a:stretch>
            <a:fillRect/>
          </a:stretch>
        </p:blipFill>
        <p:spPr>
          <a:xfrm>
            <a:off x="467544" y="3096548"/>
            <a:ext cx="360001" cy="360001"/>
          </a:xfrm>
          <a:prstGeom prst="rect">
            <a:avLst/>
          </a:prstGeom>
        </p:spPr>
      </p:pic>
      <p:pic>
        <p:nvPicPr>
          <p:cNvPr id="10" name="Graphique 6" descr="Index pointant vers la droite vu du côté du dos de la main">
            <a:extLst>
              <a:ext uri="{FF2B5EF4-FFF2-40B4-BE49-F238E27FC236}">
                <a16:creationId xmlns:a16="http://schemas.microsoft.com/office/drawing/2014/main" id="{9F87E175-6823-4BDE-BA48-1587B091A640}"/>
              </a:ext>
            </a:extLst>
          </p:cNvPr>
          <p:cNvPicPr>
            <a:picLocks noChangeAspect="1"/>
          </p:cNvPicPr>
          <p:nvPr/>
        </p:nvPicPr>
        <p:blipFill>
          <a:blip r:embed="rId2">
            <a:extLst>
              <a:ext uri="{96DAC541-7B7A-43D3-8B79-37D633B846F1}">
                <asvg:svgBlip xmlns="" xmlns:asvg="http://schemas.microsoft.com/office/drawing/2016/SVG/main" r:embed="rId6"/>
              </a:ext>
            </a:extLst>
          </a:blip>
          <a:stretch>
            <a:fillRect/>
          </a:stretch>
        </p:blipFill>
        <p:spPr>
          <a:xfrm>
            <a:off x="467544" y="3992749"/>
            <a:ext cx="360001" cy="360001"/>
          </a:xfrm>
          <a:prstGeom prst="rect">
            <a:avLst/>
          </a:prstGeom>
        </p:spPr>
      </p:pic>
      <p:pic>
        <p:nvPicPr>
          <p:cNvPr id="11" name="Image 10">
            <a:extLst>
              <a:ext uri="{FF2B5EF4-FFF2-40B4-BE49-F238E27FC236}">
                <a16:creationId xmlns:a16="http://schemas.microsoft.com/office/drawing/2014/main" id="{6E873778-B659-4878-A339-D272C05A5CDA}"/>
              </a:ext>
            </a:extLst>
          </p:cNvPr>
          <p:cNvPicPr>
            <a:picLocks noChangeAspect="1"/>
          </p:cNvPicPr>
          <p:nvPr/>
        </p:nvPicPr>
        <p:blipFill>
          <a:blip r:embed="rId7"/>
          <a:stretch>
            <a:fillRect/>
          </a:stretch>
        </p:blipFill>
        <p:spPr>
          <a:xfrm>
            <a:off x="492113" y="1563638"/>
            <a:ext cx="3811390" cy="1532910"/>
          </a:xfrm>
          <a:prstGeom prst="rect">
            <a:avLst/>
          </a:prstGeom>
        </p:spPr>
      </p:pic>
      <p:pic>
        <p:nvPicPr>
          <p:cNvPr id="13" name="Image 12">
            <a:extLst>
              <a:ext uri="{FF2B5EF4-FFF2-40B4-BE49-F238E27FC236}">
                <a16:creationId xmlns:a16="http://schemas.microsoft.com/office/drawing/2014/main" id="{FCF4A8EC-0C32-43AD-9BBF-C9AAD8E2D53A}"/>
              </a:ext>
            </a:extLst>
          </p:cNvPr>
          <p:cNvPicPr>
            <a:picLocks noChangeAspect="1"/>
          </p:cNvPicPr>
          <p:nvPr/>
        </p:nvPicPr>
        <p:blipFill>
          <a:blip r:embed="rId8"/>
          <a:stretch>
            <a:fillRect/>
          </a:stretch>
        </p:blipFill>
        <p:spPr>
          <a:xfrm>
            <a:off x="1403648" y="2895786"/>
            <a:ext cx="156903" cy="161962"/>
          </a:xfrm>
          <a:prstGeom prst="rect">
            <a:avLst/>
          </a:prstGeom>
        </p:spPr>
      </p:pic>
      <p:pic>
        <p:nvPicPr>
          <p:cNvPr id="15" name="Image 14">
            <a:extLst>
              <a:ext uri="{FF2B5EF4-FFF2-40B4-BE49-F238E27FC236}">
                <a16:creationId xmlns:a16="http://schemas.microsoft.com/office/drawing/2014/main" id="{D7353DB1-BF9A-4942-B349-30E50897B78B}"/>
              </a:ext>
            </a:extLst>
          </p:cNvPr>
          <p:cNvPicPr>
            <a:picLocks noChangeAspect="1"/>
          </p:cNvPicPr>
          <p:nvPr/>
        </p:nvPicPr>
        <p:blipFill rotWithShape="1">
          <a:blip r:embed="rId9"/>
          <a:srcRect t="19767"/>
          <a:stretch/>
        </p:blipFill>
        <p:spPr>
          <a:xfrm>
            <a:off x="1560551" y="2943320"/>
            <a:ext cx="783377" cy="114428"/>
          </a:xfrm>
          <a:prstGeom prst="rect">
            <a:avLst/>
          </a:prstGeom>
        </p:spPr>
      </p:pic>
    </p:spTree>
    <p:extLst>
      <p:ext uri="{BB962C8B-B14F-4D97-AF65-F5344CB8AC3E}">
        <p14:creationId xmlns:p14="http://schemas.microsoft.com/office/powerpoint/2010/main" val="316521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600" dirty="0">
                <a:latin typeface="+mn-lt"/>
                <a:ea typeface="+mn-ea"/>
                <a:cs typeface="+mn-cs"/>
              </a:rPr>
              <a:t>Des </a:t>
            </a:r>
            <a:r>
              <a:rPr lang="fr-FR" sz="1600" dirty="0" smtClean="0">
                <a:latin typeface="+mn-lt"/>
                <a:ea typeface="+mn-ea"/>
                <a:cs typeface="+mn-cs"/>
              </a:rPr>
              <a:t>informations claires</a:t>
            </a:r>
            <a:r>
              <a:rPr lang="fr-FR" sz="1600" dirty="0">
                <a:latin typeface="+mn-lt"/>
                <a:ea typeface="+mn-ea"/>
                <a:cs typeface="+mn-cs"/>
              </a:rPr>
              <a:t>, riches et </a:t>
            </a:r>
            <a:r>
              <a:rPr lang="fr-FR" sz="1600" dirty="0" smtClean="0">
                <a:latin typeface="+mn-lt"/>
                <a:ea typeface="+mn-ea"/>
                <a:cs typeface="+mn-cs"/>
              </a:rPr>
              <a:t>utiles</a:t>
            </a:r>
            <a:endParaRPr lang="fr-FR" sz="1600" dirty="0">
              <a:latin typeface="+mn-lt"/>
              <a:ea typeface="+mn-ea"/>
              <a:cs typeface="+mn-cs"/>
            </a:endParaRPr>
          </a:p>
        </p:txBody>
      </p:sp>
      <p:sp>
        <p:nvSpPr>
          <p:cNvPr id="4" name="Espace réservé du texte 3"/>
          <p:cNvSpPr>
            <a:spLocks noGrp="1"/>
          </p:cNvSpPr>
          <p:nvPr>
            <p:ph type="body" sz="quarter" idx="14"/>
          </p:nvPr>
        </p:nvSpPr>
        <p:spPr>
          <a:xfrm>
            <a:off x="467542" y="1275606"/>
            <a:ext cx="8208913" cy="3384376"/>
          </a:xfrm>
        </p:spPr>
        <p:txBody>
          <a:bodyPr/>
          <a:lstStyle/>
          <a:p>
            <a:pPr marL="171450" indent="-171450">
              <a:buFont typeface="Arial" panose="020B0604020202020204" pitchFamily="34" charset="0"/>
              <a:buChar char="•"/>
            </a:pPr>
            <a:r>
              <a:rPr lang="fr-FR" sz="1200" b="1" dirty="0" smtClean="0">
                <a:solidFill>
                  <a:schemeClr val="bg1"/>
                </a:solidFill>
                <a:highlight>
                  <a:srgbClr val="0000FF"/>
                </a:highlight>
              </a:rPr>
              <a:t>Des </a:t>
            </a:r>
            <a:r>
              <a:rPr lang="fr-FR" sz="1200" b="1" dirty="0">
                <a:solidFill>
                  <a:schemeClr val="bg1"/>
                </a:solidFill>
                <a:highlight>
                  <a:srgbClr val="0000FF"/>
                </a:highlight>
              </a:rPr>
              <a:t>informations sur </a:t>
            </a:r>
            <a:r>
              <a:rPr lang="fr-FR" sz="1200" b="1" dirty="0" smtClean="0">
                <a:solidFill>
                  <a:schemeClr val="bg1"/>
                </a:solidFill>
                <a:highlight>
                  <a:srgbClr val="0000FF"/>
                </a:highlight>
              </a:rPr>
              <a:t>le contenu et les débouchés de la </a:t>
            </a:r>
            <a:r>
              <a:rPr lang="fr-FR" sz="1200" b="1" dirty="0">
                <a:solidFill>
                  <a:schemeClr val="bg1"/>
                </a:solidFill>
                <a:highlight>
                  <a:srgbClr val="0000FF"/>
                </a:highlight>
              </a:rPr>
              <a:t>formation </a:t>
            </a:r>
            <a:r>
              <a:rPr lang="fr-FR" sz="1200" dirty="0">
                <a:solidFill>
                  <a:schemeClr val="accent1"/>
                </a:solidFill>
              </a:rPr>
              <a:t>: les enseignements et les options </a:t>
            </a:r>
            <a:r>
              <a:rPr lang="fr-FR" sz="1200" dirty="0" smtClean="0">
                <a:solidFill>
                  <a:schemeClr val="accent1"/>
                </a:solidFill>
              </a:rPr>
              <a:t>proposés, </a:t>
            </a:r>
            <a:r>
              <a:rPr lang="fr-FR" sz="1200" dirty="0">
                <a:solidFill>
                  <a:schemeClr val="accent1"/>
                </a:solidFill>
              </a:rPr>
              <a:t>le nombre de places disponibles, des informations pour les candidats en situation de handicap, des contacts </a:t>
            </a:r>
            <a:r>
              <a:rPr lang="fr-FR" sz="1200" dirty="0" smtClean="0">
                <a:solidFill>
                  <a:schemeClr val="accent1"/>
                </a:solidFill>
              </a:rPr>
              <a:t>avec les responsables de la formation</a:t>
            </a:r>
          </a:p>
          <a:p>
            <a:pPr marL="177800"/>
            <a:r>
              <a:rPr lang="fr-FR" sz="1200" b="1" dirty="0" smtClean="0">
                <a:solidFill>
                  <a:srgbClr val="FF0000"/>
                </a:solidFill>
              </a:rPr>
              <a:t>Et en 2025</a:t>
            </a:r>
            <a:r>
              <a:rPr lang="fr-FR" sz="1200" dirty="0" smtClean="0">
                <a:solidFill>
                  <a:schemeClr val="accent1"/>
                </a:solidFill>
              </a:rPr>
              <a:t>, des informations plus riches sur les </a:t>
            </a:r>
            <a:r>
              <a:rPr lang="fr-FR" sz="1200" dirty="0">
                <a:solidFill>
                  <a:schemeClr val="accent1"/>
                </a:solidFill>
              </a:rPr>
              <a:t>taux de réussite et d’insertion professionnelle, les débouchés et les </a:t>
            </a:r>
            <a:r>
              <a:rPr lang="fr-FR" sz="1200" dirty="0" smtClean="0">
                <a:solidFill>
                  <a:schemeClr val="accent1"/>
                </a:solidFill>
              </a:rPr>
              <a:t>possibilités de </a:t>
            </a:r>
            <a:r>
              <a:rPr lang="fr-FR" sz="1200" dirty="0">
                <a:solidFill>
                  <a:schemeClr val="accent1"/>
                </a:solidFill>
              </a:rPr>
              <a:t>poursuite </a:t>
            </a:r>
            <a:r>
              <a:rPr lang="fr-FR" sz="1200" dirty="0" smtClean="0">
                <a:solidFill>
                  <a:schemeClr val="accent1"/>
                </a:solidFill>
              </a:rPr>
              <a:t>d’études</a:t>
            </a:r>
            <a:br>
              <a:rPr lang="fr-FR" sz="1200" dirty="0" smtClean="0">
                <a:solidFill>
                  <a:schemeClr val="accent1"/>
                </a:solidFill>
              </a:rPr>
            </a:br>
            <a:endParaRPr lang="fr-FR" sz="1200" dirty="0" smtClean="0">
              <a:solidFill>
                <a:schemeClr val="accent1"/>
              </a:solidFill>
            </a:endParaRPr>
          </a:p>
          <a:p>
            <a:pPr marL="171450" indent="-171450">
              <a:buFont typeface="Arial" panose="020B0604020202020204" pitchFamily="34" charset="0"/>
              <a:buChar char="•"/>
            </a:pPr>
            <a:r>
              <a:rPr lang="fr-FR" sz="1200" b="1" dirty="0">
                <a:solidFill>
                  <a:schemeClr val="bg1"/>
                </a:solidFill>
                <a:highlight>
                  <a:srgbClr val="0000FF"/>
                </a:highlight>
              </a:rPr>
              <a:t>Des informations sur les critères et les modalités de candidature </a:t>
            </a:r>
            <a:r>
              <a:rPr lang="fr-FR" sz="1200" dirty="0">
                <a:solidFill>
                  <a:schemeClr val="accent1"/>
                </a:solidFill>
              </a:rPr>
              <a:t>: la liste détaillée des critères d’analyse des candidatures et leur niveau d’importance, les modalités et le calendrier des éventuelles épreuves de </a:t>
            </a:r>
            <a:r>
              <a:rPr lang="fr-FR" sz="1200" dirty="0" smtClean="0">
                <a:solidFill>
                  <a:schemeClr val="accent1"/>
                </a:solidFill>
              </a:rPr>
              <a:t>sélection (écrit/oral), </a:t>
            </a:r>
            <a:r>
              <a:rPr lang="fr-FR" sz="1200" dirty="0">
                <a:solidFill>
                  <a:schemeClr val="accent1"/>
                </a:solidFill>
              </a:rPr>
              <a:t>des conseils </a:t>
            </a:r>
            <a:r>
              <a:rPr lang="fr-FR" sz="1200" dirty="0" smtClean="0">
                <a:solidFill>
                  <a:schemeClr val="accent1"/>
                </a:solidFill>
              </a:rPr>
              <a:t>des enseignants du supérieur sur </a:t>
            </a:r>
            <a:r>
              <a:rPr lang="fr-FR" sz="1200" dirty="0">
                <a:solidFill>
                  <a:schemeClr val="accent1"/>
                </a:solidFill>
              </a:rPr>
              <a:t>la manière d’élaborer sa </a:t>
            </a:r>
            <a:r>
              <a:rPr lang="fr-FR" sz="1200" dirty="0" smtClean="0">
                <a:solidFill>
                  <a:schemeClr val="accent1"/>
                </a:solidFill>
              </a:rPr>
              <a:t>candidature</a:t>
            </a:r>
          </a:p>
          <a:p>
            <a:pPr marL="177800">
              <a:spcBef>
                <a:spcPts val="300"/>
              </a:spcBef>
              <a:spcAft>
                <a:spcPts val="300"/>
              </a:spcAft>
            </a:pPr>
            <a:r>
              <a:rPr lang="fr-FR" sz="1200" dirty="0" smtClean="0">
                <a:solidFill>
                  <a:schemeClr val="accent1"/>
                </a:solidFill>
              </a:rPr>
              <a:t>Les </a:t>
            </a:r>
            <a:r>
              <a:rPr lang="fr-FR" sz="1200" dirty="0">
                <a:solidFill>
                  <a:schemeClr val="accent1"/>
                </a:solidFill>
              </a:rPr>
              <a:t>lycéens en </a:t>
            </a:r>
            <a:r>
              <a:rPr lang="fr-FR" sz="1200" b="1" dirty="0">
                <a:solidFill>
                  <a:schemeClr val="accent1"/>
                </a:solidFill>
              </a:rPr>
              <a:t>cordées de la réussite </a:t>
            </a:r>
            <a:r>
              <a:rPr lang="fr-FR" sz="1200" dirty="0">
                <a:solidFill>
                  <a:schemeClr val="accent1"/>
                </a:solidFill>
              </a:rPr>
              <a:t>pourront identifier les formations qui prennent compte ce critère dans leur analyse des </a:t>
            </a:r>
            <a:r>
              <a:rPr lang="fr-FR" sz="1200" dirty="0" smtClean="0">
                <a:solidFill>
                  <a:schemeClr val="accent1"/>
                </a:solidFill>
              </a:rPr>
              <a:t>candidatures (près de 40 % des formations en 2024)</a:t>
            </a:r>
            <a:r>
              <a:rPr lang="fr-FR" sz="1200" dirty="0">
                <a:solidFill>
                  <a:schemeClr val="accent1"/>
                </a:solidFill>
              </a:rPr>
              <a:t/>
            </a:r>
            <a:br>
              <a:rPr lang="fr-FR" sz="1200" dirty="0">
                <a:solidFill>
                  <a:schemeClr val="accent1"/>
                </a:solidFill>
              </a:rPr>
            </a:br>
            <a:r>
              <a:rPr lang="fr-FR" sz="1200" dirty="0"/>
              <a:t/>
            </a:r>
            <a:br>
              <a:rPr lang="fr-FR" sz="1200" dirty="0"/>
            </a:br>
            <a:r>
              <a:rPr lang="fr-FR" sz="1200" b="1" dirty="0">
                <a:solidFill>
                  <a:srgbClr val="FF0000"/>
                </a:solidFill>
                <a:highlight>
                  <a:srgbClr val="0000FF"/>
                </a:highlight>
              </a:rPr>
              <a:t>Nouveauté </a:t>
            </a:r>
            <a:r>
              <a:rPr lang="fr-FR" sz="1200" b="1" dirty="0" smtClean="0">
                <a:solidFill>
                  <a:srgbClr val="FF0000"/>
                </a:solidFill>
                <a:highlight>
                  <a:srgbClr val="0000FF"/>
                </a:highlight>
              </a:rPr>
              <a:t>2025 </a:t>
            </a:r>
            <a:r>
              <a:rPr lang="fr-FR" sz="1200" b="1" dirty="0" smtClean="0">
                <a:solidFill>
                  <a:schemeClr val="bg1"/>
                </a:solidFill>
                <a:highlight>
                  <a:srgbClr val="0000FF"/>
                </a:highlight>
              </a:rPr>
              <a:t>: des </a:t>
            </a:r>
            <a:r>
              <a:rPr lang="fr-FR" sz="1200" b="1" dirty="0">
                <a:solidFill>
                  <a:schemeClr val="bg1"/>
                </a:solidFill>
                <a:highlight>
                  <a:srgbClr val="0000FF"/>
                </a:highlight>
              </a:rPr>
              <a:t>informations </a:t>
            </a:r>
            <a:r>
              <a:rPr lang="fr-FR" sz="1200" b="1" dirty="0" smtClean="0">
                <a:solidFill>
                  <a:schemeClr val="bg1"/>
                </a:solidFill>
                <a:highlight>
                  <a:srgbClr val="0000FF"/>
                </a:highlight>
              </a:rPr>
              <a:t>plus riches pour réfléchir avant de faire vos vœux </a:t>
            </a:r>
            <a:r>
              <a:rPr lang="fr-FR" sz="1200" dirty="0" smtClean="0">
                <a:solidFill>
                  <a:schemeClr val="accent1"/>
                </a:solidFill>
              </a:rPr>
              <a:t>: </a:t>
            </a:r>
            <a:r>
              <a:rPr lang="fr-FR" sz="1200" dirty="0">
                <a:solidFill>
                  <a:schemeClr val="accent1"/>
                </a:solidFill>
              </a:rPr>
              <a:t>le taux d’accès de la formation en 2024 </a:t>
            </a:r>
            <a:r>
              <a:rPr lang="fr-FR" sz="1200" dirty="0" smtClean="0">
                <a:solidFill>
                  <a:schemeClr val="accent1"/>
                </a:solidFill>
              </a:rPr>
              <a:t>(pour savoir </a:t>
            </a:r>
            <a:r>
              <a:rPr lang="fr-FR" sz="1200" dirty="0">
                <a:solidFill>
                  <a:schemeClr val="accent1"/>
                </a:solidFill>
              </a:rPr>
              <a:t>si la formation est très </a:t>
            </a:r>
            <a:r>
              <a:rPr lang="fr-FR" sz="1200" dirty="0" smtClean="0">
                <a:solidFill>
                  <a:schemeClr val="accent1"/>
                </a:solidFill>
              </a:rPr>
              <a:t>demandée) et des </a:t>
            </a:r>
            <a:r>
              <a:rPr lang="fr-FR" sz="1200" dirty="0">
                <a:solidFill>
                  <a:schemeClr val="accent1"/>
                </a:solidFill>
              </a:rPr>
              <a:t>informations sur le profil des candidats admis les années précédentes (série de bac, niveau scolaire, choix de parcours au lycée</a:t>
            </a:r>
            <a:r>
              <a:rPr lang="fr-FR" sz="1200" dirty="0" smtClean="0">
                <a:solidFill>
                  <a:schemeClr val="accent1"/>
                </a:solidFill>
              </a:rPr>
              <a:t>)</a:t>
            </a:r>
          </a:p>
          <a:p>
            <a:pPr marL="177800">
              <a:spcBef>
                <a:spcPts val="600"/>
              </a:spcBef>
            </a:pPr>
            <a:r>
              <a:rPr lang="fr-FR" sz="1200" b="1" dirty="0" smtClean="0">
                <a:solidFill>
                  <a:schemeClr val="accent1"/>
                </a:solidFill>
              </a:rPr>
              <a:t>Pour chaque formation </a:t>
            </a:r>
            <a:r>
              <a:rPr lang="fr-FR" sz="1200" dirty="0" smtClean="0">
                <a:solidFill>
                  <a:schemeClr val="accent1"/>
                </a:solidFill>
              </a:rPr>
              <a:t>: un rapport détaillé sur les critères et le profil des admis des 3 dernières années</a:t>
            </a:r>
            <a:endParaRPr lang="fr-FR" sz="1200" dirty="0">
              <a:solidFill>
                <a:schemeClr val="accent1"/>
              </a:solidFill>
            </a:endParaRPr>
          </a:p>
          <a:p>
            <a:pPr marL="177800"/>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sp>
        <p:nvSpPr>
          <p:cNvPr id="9" name="Rectangle à coins arrondis 6">
            <a:extLst>
              <a:ext uri="{FF2B5EF4-FFF2-40B4-BE49-F238E27FC236}">
                <a16:creationId xmlns:a16="http://schemas.microsoft.com/office/drawing/2014/main" id="{D6B32044-2777-BA50-5830-243AE6AF7D20}"/>
              </a:ext>
            </a:extLst>
          </p:cNvPr>
          <p:cNvSpPr>
            <a:spLocks noGrp="1"/>
          </p:cNvSpPr>
          <p:nvPr>
            <p:ph type="body" sz="quarter" idx="13"/>
          </p:nvPr>
        </p:nvSpPr>
        <p:spPr>
          <a:xfrm>
            <a:off x="3635896" y="180000"/>
            <a:ext cx="5040560" cy="360000"/>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400" b="1" dirty="0" smtClean="0">
                <a:solidFill>
                  <a:schemeClr val="tx1"/>
                </a:solidFill>
              </a:rPr>
              <a:t>La fiche de formation : </a:t>
            </a:r>
            <a:r>
              <a:rPr lang="fr-FR" sz="1400" dirty="0" smtClean="0"/>
              <a:t>l’essentiel</a:t>
            </a:r>
            <a:r>
              <a:rPr lang="fr-FR" sz="1400" b="1" dirty="0" smtClean="0">
                <a:solidFill>
                  <a:schemeClr val="tx1"/>
                </a:solidFill>
              </a:rPr>
              <a:t> pour vous aider à choisir</a:t>
            </a:r>
            <a:endParaRPr lang="fr-FR" sz="1400" b="1" dirty="0">
              <a:solidFill>
                <a:schemeClr val="tx1"/>
              </a:solidFill>
            </a:endParaRPr>
          </a:p>
        </p:txBody>
      </p:sp>
    </p:spTree>
    <p:extLst>
      <p:ext uri="{BB962C8B-B14F-4D97-AF65-F5344CB8AC3E}">
        <p14:creationId xmlns:p14="http://schemas.microsoft.com/office/powerpoint/2010/main" val="56621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buClr>
                <a:schemeClr val="bg2"/>
              </a:buClr>
              <a:buFont typeface="Courier New" panose="02070309020205020404" pitchFamily="49" charset="0"/>
              <a:buChar char="o"/>
            </a:pPr>
            <a:endParaRPr lang="fr-FR" sz="1300" dirty="0" smtClean="0">
              <a:solidFill>
                <a:schemeClr val="accent1"/>
              </a:solidFill>
            </a:endParaRPr>
          </a:p>
          <a:p>
            <a:pPr marL="285750" indent="-285750">
              <a:spcAft>
                <a:spcPts val="1200"/>
              </a:spcAft>
              <a:buClr>
                <a:schemeClr val="bg2"/>
              </a:buClr>
              <a:buFont typeface="Courier New" panose="02070309020205020404" pitchFamily="49" charset="0"/>
              <a:buChar char="o"/>
            </a:pPr>
            <a:r>
              <a:rPr lang="fr-FR" sz="1300" dirty="0" smtClean="0">
                <a:solidFill>
                  <a:schemeClr val="accent1"/>
                </a:solidFill>
              </a:rPr>
              <a:t>Jusqu’à </a:t>
            </a:r>
            <a:r>
              <a:rPr lang="fr-FR" sz="1300" b="1" dirty="0">
                <a:solidFill>
                  <a:schemeClr val="bg1"/>
                </a:solidFill>
                <a:highlight>
                  <a:srgbClr val="0000FF"/>
                </a:highlight>
              </a:rPr>
              <a:t>10 vœux et 10 vœux supplémentaires</a:t>
            </a:r>
            <a:r>
              <a:rPr lang="fr-FR" sz="1300" dirty="0">
                <a:solidFill>
                  <a:schemeClr val="accent1"/>
                </a:solidFill>
              </a:rPr>
              <a:t> pour des formations en apprentissage</a:t>
            </a:r>
          </a:p>
          <a:p>
            <a:pPr marL="285750" indent="-285750">
              <a:spcAft>
                <a:spcPts val="1200"/>
              </a:spcAft>
              <a:buClr>
                <a:schemeClr val="bg2"/>
              </a:buClr>
              <a:buFont typeface="Courier New" panose="02070309020205020404" pitchFamily="49" charset="0"/>
              <a:buChar char="o"/>
            </a:pPr>
            <a:r>
              <a:rPr lang="fr-FR" sz="1300" dirty="0" smtClean="0">
                <a:solidFill>
                  <a:schemeClr val="accent1"/>
                </a:solidFill>
              </a:rPr>
              <a:t>Possibilité </a:t>
            </a:r>
            <a:r>
              <a:rPr lang="fr-FR" sz="1300" dirty="0">
                <a:solidFill>
                  <a:schemeClr val="accent1"/>
                </a:solidFill>
              </a:rPr>
              <a:t>de faire </a:t>
            </a:r>
            <a:r>
              <a:rPr lang="fr-FR" sz="1300" b="1" dirty="0">
                <a:solidFill>
                  <a:schemeClr val="bg1"/>
                </a:solidFill>
                <a:highlight>
                  <a:srgbClr val="0000FF"/>
                </a:highlight>
              </a:rPr>
              <a:t>des sous-vœux pour certaines </a:t>
            </a:r>
            <a:r>
              <a:rPr lang="fr-FR" sz="1300" b="1" dirty="0" smtClean="0">
                <a:solidFill>
                  <a:schemeClr val="bg1"/>
                </a:solidFill>
                <a:highlight>
                  <a:srgbClr val="0000FF"/>
                </a:highlight>
              </a:rPr>
              <a:t>filières sélectives </a:t>
            </a:r>
            <a:r>
              <a:rPr lang="fr-FR" sz="1300" dirty="0" smtClean="0">
                <a:solidFill>
                  <a:schemeClr val="accent1"/>
                </a:solidFill>
              </a:rPr>
              <a:t> (Classes </a:t>
            </a:r>
            <a:r>
              <a:rPr lang="fr-FR" sz="1300" dirty="0">
                <a:solidFill>
                  <a:schemeClr val="accent1"/>
                </a:solidFill>
              </a:rPr>
              <a:t>prépa, BTS, BUT, </a:t>
            </a:r>
            <a:r>
              <a:rPr lang="fr-FR" sz="1300" dirty="0" smtClean="0">
                <a:solidFill>
                  <a:schemeClr val="accent1"/>
                </a:solidFill>
              </a:rPr>
              <a:t>écoles </a:t>
            </a:r>
            <a:r>
              <a:rPr lang="fr-FR" sz="1300" dirty="0">
                <a:solidFill>
                  <a:schemeClr val="accent1"/>
                </a:solidFill>
              </a:rPr>
              <a:t>de commerce, d'ingénieurs, </a:t>
            </a:r>
            <a:r>
              <a:rPr lang="fr-FR" sz="1300" dirty="0" smtClean="0">
                <a:solidFill>
                  <a:schemeClr val="accent1"/>
                </a:solidFill>
              </a:rPr>
              <a:t>IFSI, IEP, etc…) </a:t>
            </a:r>
            <a:endParaRPr lang="fr-FR" sz="1300" dirty="0">
              <a:solidFill>
                <a:schemeClr val="accent1"/>
              </a:solidFill>
            </a:endParaRPr>
          </a:p>
          <a:p>
            <a:pPr marL="285750" indent="-285750">
              <a:spcAft>
                <a:spcPts val="1200"/>
              </a:spcAft>
              <a:buClr>
                <a:schemeClr val="bg2"/>
              </a:buClr>
              <a:buFont typeface="Courier New" panose="02070309020205020404" pitchFamily="49" charset="0"/>
              <a:buChar char="o"/>
            </a:pPr>
            <a:r>
              <a:rPr lang="fr-FR" sz="1300" b="1" dirty="0" smtClean="0">
                <a:solidFill>
                  <a:schemeClr val="bg1"/>
                </a:solidFill>
                <a:highlight>
                  <a:srgbClr val="0000FF"/>
                </a:highlight>
              </a:rPr>
              <a:t>Les </a:t>
            </a:r>
            <a:r>
              <a:rPr lang="fr-FR" sz="1300" b="1" dirty="0">
                <a:solidFill>
                  <a:schemeClr val="bg1"/>
                </a:solidFill>
                <a:highlight>
                  <a:srgbClr val="0000FF"/>
                </a:highlight>
              </a:rPr>
              <a:t>vœux sont formulés librement par les candidats (pas de classement par ordre de priorité) </a:t>
            </a:r>
            <a:r>
              <a:rPr lang="fr-FR" sz="1300" dirty="0">
                <a:solidFill>
                  <a:schemeClr val="accent1"/>
                </a:solidFill>
              </a:rPr>
              <a:t>: une réponse </a:t>
            </a:r>
            <a:r>
              <a:rPr lang="fr-FR" sz="1300" dirty="0" smtClean="0">
                <a:solidFill>
                  <a:schemeClr val="accent1"/>
                </a:solidFill>
              </a:rPr>
              <a:t>sera apportée pour </a:t>
            </a:r>
            <a:r>
              <a:rPr lang="fr-FR" sz="1300" dirty="0">
                <a:solidFill>
                  <a:schemeClr val="accent1"/>
                </a:solidFill>
              </a:rPr>
              <a:t>chaque vœu </a:t>
            </a:r>
            <a:r>
              <a:rPr lang="fr-FR" sz="1300" dirty="0" smtClean="0">
                <a:solidFill>
                  <a:schemeClr val="accent1"/>
                </a:solidFill>
              </a:rPr>
              <a:t>formulé à compter du 2 juin 2025</a:t>
            </a:r>
            <a:endParaRPr lang="fr-FR" sz="1300" dirty="0">
              <a:solidFill>
                <a:schemeClr val="accent1"/>
              </a:solidFill>
            </a:endParaRPr>
          </a:p>
          <a:p>
            <a:pPr marL="285750" indent="-285750">
              <a:spcAft>
                <a:spcPts val="1200"/>
              </a:spcAft>
              <a:buClr>
                <a:schemeClr val="bg2"/>
              </a:buClr>
              <a:buFont typeface="Courier New" panose="02070309020205020404" pitchFamily="49" charset="0"/>
              <a:buChar char="o"/>
            </a:pPr>
            <a:r>
              <a:rPr lang="fr-FR" sz="1300" b="1" dirty="0" smtClean="0">
                <a:solidFill>
                  <a:schemeClr val="bg1"/>
                </a:solidFill>
                <a:highlight>
                  <a:srgbClr val="0000FF"/>
                </a:highlight>
              </a:rPr>
              <a:t>La </a:t>
            </a:r>
            <a:r>
              <a:rPr lang="fr-FR" sz="1300" b="1" dirty="0">
                <a:solidFill>
                  <a:schemeClr val="bg1"/>
                </a:solidFill>
                <a:highlight>
                  <a:srgbClr val="0000FF"/>
                </a:highlight>
              </a:rPr>
              <a:t>date de formulation du vœu n’est pas prise en compte </a:t>
            </a:r>
            <a:r>
              <a:rPr lang="fr-FR" sz="1300" dirty="0">
                <a:solidFill>
                  <a:schemeClr val="accent1"/>
                </a:solidFill>
              </a:rPr>
              <a:t>pour l’examen du dossier </a:t>
            </a:r>
          </a:p>
          <a:p>
            <a:pPr marL="285750" indent="-285750">
              <a:spcAft>
                <a:spcPts val="1200"/>
              </a:spcAft>
              <a:buClr>
                <a:schemeClr val="bg2"/>
              </a:buClr>
              <a:buFont typeface="Courier New" panose="02070309020205020404" pitchFamily="49" charset="0"/>
              <a:buChar char="o"/>
            </a:pPr>
            <a:r>
              <a:rPr lang="fr-FR" sz="1300" b="1" dirty="0" smtClean="0">
                <a:solidFill>
                  <a:schemeClr val="bg1"/>
                </a:solidFill>
                <a:highlight>
                  <a:srgbClr val="0000FF"/>
                </a:highlight>
              </a:rPr>
              <a:t>Chaque </a:t>
            </a:r>
            <a:r>
              <a:rPr lang="fr-FR" sz="1300" b="1" dirty="0">
                <a:solidFill>
                  <a:schemeClr val="bg1"/>
                </a:solidFill>
                <a:highlight>
                  <a:srgbClr val="0000FF"/>
                </a:highlight>
              </a:rPr>
              <a:t>formation n’a connaissance que des vœux formulés pour elle </a:t>
            </a:r>
            <a:r>
              <a:rPr lang="fr-FR" sz="1300" b="1" dirty="0" smtClean="0">
                <a:solidFill>
                  <a:schemeClr val="bg1"/>
                </a:solidFill>
                <a:highlight>
                  <a:srgbClr val="0000FF"/>
                </a:highlight>
              </a:rPr>
              <a:t>:</a:t>
            </a:r>
            <a:r>
              <a:rPr lang="fr-FR" sz="1300" dirty="0">
                <a:solidFill>
                  <a:schemeClr val="accent1"/>
                </a:solidFill>
              </a:rPr>
              <a:t> </a:t>
            </a:r>
            <a:r>
              <a:rPr lang="fr-FR" sz="1300" dirty="0" smtClean="0">
                <a:solidFill>
                  <a:schemeClr val="accent1"/>
                </a:solidFill>
              </a:rPr>
              <a:t>elle </a:t>
            </a:r>
            <a:r>
              <a:rPr lang="fr-FR" sz="1300" dirty="0">
                <a:solidFill>
                  <a:schemeClr val="accent1"/>
                </a:solidFill>
              </a:rPr>
              <a:t>ne connait pas les autres vœux formulés  par les </a:t>
            </a:r>
            <a:r>
              <a:rPr lang="fr-FR" sz="1300" dirty="0" smtClean="0">
                <a:solidFill>
                  <a:schemeClr val="accent1"/>
                </a:solidFill>
              </a:rPr>
              <a:t>candidats</a:t>
            </a:r>
            <a:endParaRPr lang="fr-FR" sz="1300" dirty="0">
              <a:solidFill>
                <a:schemeClr val="accent1"/>
              </a:solidFill>
            </a:endParaRPr>
          </a:p>
          <a:p>
            <a:pPr marL="285750" indent="-285750">
              <a:spcAft>
                <a:spcPts val="1200"/>
              </a:spcAft>
              <a:buClr>
                <a:schemeClr val="bg2"/>
              </a:buClr>
              <a:buFont typeface="Courier New" panose="02070309020205020404" pitchFamily="49" charset="0"/>
              <a:buChar char="o"/>
            </a:pPr>
            <a:r>
              <a:rPr lang="fr-FR" sz="1300" b="1" dirty="0" smtClean="0">
                <a:solidFill>
                  <a:schemeClr val="bg1"/>
                </a:solidFill>
                <a:highlight>
                  <a:srgbClr val="0000FF"/>
                </a:highlight>
              </a:rPr>
              <a:t>Quand </a:t>
            </a:r>
            <a:r>
              <a:rPr lang="fr-FR" sz="1300" b="1" dirty="0">
                <a:solidFill>
                  <a:schemeClr val="bg1"/>
                </a:solidFill>
                <a:highlight>
                  <a:srgbClr val="0000FF"/>
                </a:highlight>
              </a:rPr>
              <a:t>un candidat accepte une formation, il a toujours la possibilité de conserver des vœux pour lesquels il est en liste d’attente</a:t>
            </a:r>
            <a:r>
              <a:rPr lang="fr-FR" sz="1300" dirty="0">
                <a:solidFill>
                  <a:schemeClr val="accent1"/>
                </a:solidFill>
              </a:rPr>
              <a:t> </a:t>
            </a:r>
            <a:r>
              <a:rPr lang="fr-FR" sz="1300" dirty="0" smtClean="0">
                <a:solidFill>
                  <a:schemeClr val="accent1"/>
                </a:solidFill>
              </a:rPr>
              <a:t>et </a:t>
            </a:r>
            <a:r>
              <a:rPr lang="fr-FR" sz="1300" dirty="0">
                <a:solidFill>
                  <a:schemeClr val="accent1"/>
                </a:solidFill>
              </a:rPr>
              <a:t>qui l’intéressent </a:t>
            </a:r>
            <a:r>
              <a:rPr lang="fr-FR" sz="1300" dirty="0" smtClean="0">
                <a:solidFill>
                  <a:schemeClr val="accent1"/>
                </a:solidFill>
              </a:rPr>
              <a:t>davantage</a:t>
            </a:r>
          </a:p>
          <a:p>
            <a:pPr marL="269875">
              <a:spcAft>
                <a:spcPts val="600"/>
              </a:spcAft>
              <a:buClr>
                <a:schemeClr val="bg2"/>
              </a:buClr>
              <a:tabLst>
                <a:tab pos="269875" algn="l"/>
              </a:tabLst>
            </a:pPr>
            <a:r>
              <a:rPr lang="fr-FR" sz="1400" b="1" dirty="0" smtClean="0">
                <a:solidFill>
                  <a:srgbClr val="FF0000"/>
                </a:solidFill>
              </a:rPr>
              <a:t>E</a:t>
            </a:r>
            <a:r>
              <a:rPr lang="fr-FR" sz="1300" b="1" dirty="0" smtClean="0">
                <a:solidFill>
                  <a:srgbClr val="FF0000"/>
                </a:solidFill>
              </a:rPr>
              <a:t>ntre le 6 et le 10 juin 2025</a:t>
            </a:r>
            <a:r>
              <a:rPr lang="fr-FR" sz="1300" dirty="0" smtClean="0">
                <a:solidFill>
                  <a:schemeClr val="accent1"/>
                </a:solidFill>
              </a:rPr>
              <a:t>, il devra toutefois classer ses vœux en attente par ordre de préférence</a:t>
            </a:r>
            <a:r>
              <a:rPr lang="fr-FR" sz="1300" dirty="0"/>
              <a:t> </a:t>
            </a:r>
            <a:endParaRPr lang="fr-FR" sz="1300" dirty="0" smtClean="0"/>
          </a:p>
          <a:p>
            <a:pPr marL="269875">
              <a:spcAft>
                <a:spcPts val="1200"/>
              </a:spcAft>
              <a:buClr>
                <a:schemeClr val="bg2"/>
              </a:buClr>
              <a:tabLst>
                <a:tab pos="269875" algn="l"/>
              </a:tabLst>
            </a:pPr>
            <a:r>
              <a:rPr lang="fr-FR" sz="1300" dirty="0">
                <a:solidFill>
                  <a:schemeClr val="accent1"/>
                </a:solidFill>
              </a:rPr>
              <a:t>&gt;&gt; </a:t>
            </a:r>
            <a:r>
              <a:rPr lang="fr-FR" sz="1300" b="1" dirty="0" smtClean="0">
                <a:solidFill>
                  <a:schemeClr val="accent1"/>
                </a:solidFill>
                <a:effectLst>
                  <a:outerShdw blurRad="38100" dist="38100" dir="2700000" algn="tl">
                    <a:srgbClr val="000000">
                      <a:alpha val="43137"/>
                    </a:srgbClr>
                  </a:outerShdw>
                </a:effectLst>
              </a:rPr>
              <a:t>Objectif</a:t>
            </a:r>
            <a:r>
              <a:rPr lang="fr-FR" sz="1300" dirty="0" smtClean="0">
                <a:solidFill>
                  <a:schemeClr val="accent1"/>
                </a:solidFill>
              </a:rPr>
              <a:t> : </a:t>
            </a:r>
            <a:r>
              <a:rPr lang="fr-FR" sz="1300" b="1" dirty="0" smtClean="0">
                <a:solidFill>
                  <a:schemeClr val="accent1"/>
                </a:solidFill>
                <a:effectLst>
                  <a:outerShdw blurRad="38100" dist="38100" dir="2700000" algn="tl">
                    <a:srgbClr val="000000">
                      <a:alpha val="43137"/>
                    </a:srgbClr>
                  </a:outerShdw>
                </a:effectLst>
              </a:rPr>
              <a:t>accélérer </a:t>
            </a:r>
            <a:r>
              <a:rPr lang="fr-FR" sz="1300" b="1" dirty="0">
                <a:solidFill>
                  <a:schemeClr val="accent1"/>
                </a:solidFill>
                <a:effectLst>
                  <a:outerShdw blurRad="38100" dist="38100" dir="2700000" algn="tl">
                    <a:srgbClr val="000000">
                      <a:alpha val="43137"/>
                    </a:srgbClr>
                  </a:outerShdw>
                </a:effectLst>
              </a:rPr>
              <a:t>le rythme d’envoi des propositions </a:t>
            </a:r>
            <a:r>
              <a:rPr lang="fr-FR" sz="1300" dirty="0">
                <a:solidFill>
                  <a:schemeClr val="accent1"/>
                </a:solidFill>
              </a:rPr>
              <a:t>pour </a:t>
            </a:r>
            <a:r>
              <a:rPr lang="fr-FR" sz="1300" dirty="0" smtClean="0">
                <a:solidFill>
                  <a:schemeClr val="accent1"/>
                </a:solidFill>
              </a:rPr>
              <a:t>augmenter encore la part de lycéens ayant au moins une proposition avant les épreuves écrites  du baccalauréat</a:t>
            </a:r>
            <a:endParaRPr lang="fr-FR" sz="1300" dirty="0">
              <a:solidFill>
                <a:schemeClr val="accent1"/>
              </a:solidFil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12</a:t>
            </a:fld>
            <a:endParaRPr lang="fr-FR" dirty="0"/>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220072" y="195486"/>
            <a:ext cx="3456385"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Quelques règles importantes à retenir</a:t>
            </a:r>
            <a:endParaRPr lang="fr-FR" sz="1400" b="1" dirty="0">
              <a:solidFill>
                <a:schemeClr val="tx1"/>
              </a:solidFill>
            </a:endParaRPr>
          </a:p>
        </p:txBody>
      </p:sp>
    </p:spTree>
    <p:extLst>
      <p:ext uri="{BB962C8B-B14F-4D97-AF65-F5344CB8AC3E}">
        <p14:creationId xmlns:p14="http://schemas.microsoft.com/office/powerpoint/2010/main" val="67952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29/11/2024</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13</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177800" indent="-177800" algn="l" defTabSz="457200">
              <a:spcBef>
                <a:spcPct val="20000"/>
              </a:spcBef>
              <a:buClr>
                <a:srgbClr val="FF0000"/>
              </a:buClr>
              <a:buSzPct val="100000"/>
              <a:buFont typeface="Courier New" panose="02070309020205020404" pitchFamily="49" charset="0"/>
              <a:buChar char="o"/>
              <a:defRPr/>
            </a:pPr>
            <a:r>
              <a:rPr lang="fr-FR" sz="1400"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177800" lvl="0" indent="-177800" algn="l" defTabSz="457200">
              <a:spcBef>
                <a:spcPct val="20000"/>
              </a:spcBef>
              <a:buClr>
                <a:srgbClr val="FF0000"/>
              </a:buClr>
              <a:buSzPct val="100000"/>
              <a:buFont typeface="Courier New" panose="02070309020205020404" pitchFamily="49" charset="0"/>
              <a:buChar char="o"/>
              <a:defRPr/>
            </a:pPr>
            <a:endParaRPr lang="fr-FR" sz="1400" b="1" dirty="0" smtClean="0">
              <a:solidFill>
                <a:schemeClr val="bg1"/>
              </a:solidFill>
              <a:highlight>
                <a:srgbClr val="0000FF"/>
              </a:highlight>
            </a:endParaRPr>
          </a:p>
          <a:p>
            <a:pPr marL="177800" lvl="0" indent="-177800" algn="l" defTabSz="457200">
              <a:spcBef>
                <a:spcPct val="20000"/>
              </a:spcBef>
              <a:buClr>
                <a:srgbClr val="FF0000"/>
              </a:buClr>
              <a:buSzPct val="100000"/>
              <a:buFont typeface="Courier New" panose="02070309020205020404" pitchFamily="49" charset="0"/>
              <a:buChar char="o"/>
              <a:defRPr/>
            </a:pPr>
            <a:r>
              <a:rPr lang="fr-FR" sz="1400" b="1" dirty="0" smtClean="0">
                <a:solidFill>
                  <a:schemeClr val="bg1"/>
                </a:solidFill>
                <a:highlight>
                  <a:srgbClr val="0000FF"/>
                </a:highlight>
              </a:rPr>
              <a:t>La lettre de motivation</a:t>
            </a:r>
            <a:r>
              <a:rPr lang="fr-FR" sz="1400" dirty="0" smtClean="0">
                <a:solidFill>
                  <a:schemeClr val="bg1"/>
                </a:solidFill>
                <a:highlight>
                  <a:srgbClr val="0000FF"/>
                </a:highlight>
              </a:rPr>
              <a:t> </a:t>
            </a:r>
            <a:r>
              <a:rPr lang="fr-FR" sz="1400" b="0" dirty="0" smtClean="0">
                <a:solidFill>
                  <a:schemeClr val="accent1"/>
                </a:solidFill>
              </a:rPr>
              <a:t> quand </a:t>
            </a:r>
            <a:r>
              <a:rPr lang="fr-FR" sz="1400" b="0" dirty="0">
                <a:solidFill>
                  <a:schemeClr val="accent1"/>
                </a:solidFill>
              </a:rPr>
              <a:t>elle est demandée par la formation</a:t>
            </a:r>
          </a:p>
          <a:p>
            <a:pPr marL="177800" lvl="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a:solidFill>
                  <a:schemeClr val="bg1"/>
                </a:solidFill>
                <a:highlight>
                  <a:srgbClr val="0000FF"/>
                </a:highlight>
              </a:rPr>
              <a:t>L</a:t>
            </a:r>
            <a:r>
              <a:rPr lang="fr-FR" sz="1400" b="1" dirty="0" smtClean="0">
                <a:solidFill>
                  <a:schemeClr val="bg1"/>
                </a:solidFill>
                <a:highlight>
                  <a:srgbClr val="0000FF"/>
                </a:highlight>
              </a:rPr>
              <a:t>es </a:t>
            </a:r>
            <a:r>
              <a:rPr lang="fr-FR" sz="1400" b="1" dirty="0">
                <a:solidFill>
                  <a:schemeClr val="bg1"/>
                </a:solidFill>
                <a:highlight>
                  <a:srgbClr val="0000FF"/>
                </a:highlight>
              </a:rPr>
              <a:t>pièces </a:t>
            </a:r>
            <a:r>
              <a:rPr lang="fr-FR" sz="1400" b="1" dirty="0" smtClean="0">
                <a:solidFill>
                  <a:schemeClr val="bg1"/>
                </a:solidFill>
                <a:highlight>
                  <a:srgbClr val="0000FF"/>
                </a:highlight>
              </a:rPr>
              <a:t>spécifiques ou formulaires </a:t>
            </a:r>
            <a:r>
              <a:rPr lang="fr-FR" sz="1400" b="0" dirty="0" smtClean="0">
                <a:solidFill>
                  <a:schemeClr val="accent1"/>
                </a:solidFill>
              </a:rPr>
              <a:t>demandés </a:t>
            </a:r>
            <a:r>
              <a:rPr lang="fr-FR" sz="1400" b="0" dirty="0">
                <a:solidFill>
                  <a:schemeClr val="accent1"/>
                </a:solidFill>
              </a:rPr>
              <a:t>par certaines </a:t>
            </a:r>
            <a:r>
              <a:rPr lang="fr-FR" sz="1400" b="0" dirty="0" smtClean="0">
                <a:solidFill>
                  <a:schemeClr val="accent1"/>
                </a:solidFill>
              </a:rPr>
              <a:t>formations sélectives</a:t>
            </a:r>
            <a:endParaRPr lang="fr-FR" sz="1400" b="0" dirty="0">
              <a:solidFill>
                <a:schemeClr val="accent1"/>
              </a:solidFill>
            </a:endParaRPr>
          </a:p>
          <a:p>
            <a:pPr marL="17780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smtClean="0">
                <a:solidFill>
                  <a:schemeClr val="bg1"/>
                </a:solidFill>
                <a:highlight>
                  <a:srgbClr val="0000FF"/>
                </a:highlight>
              </a:rPr>
              <a:t>L</a:t>
            </a:r>
            <a:r>
              <a:rPr lang="fr-FR" sz="1400" b="1" dirty="0" smtClean="0">
                <a:solidFill>
                  <a:schemeClr val="bg1"/>
                </a:solidFill>
                <a:highlight>
                  <a:srgbClr val="0000FF"/>
                </a:highlight>
              </a:rPr>
              <a:t>a </a:t>
            </a:r>
            <a:r>
              <a:rPr lang="fr-FR" sz="1400" b="1" dirty="0">
                <a:solidFill>
                  <a:schemeClr val="bg1"/>
                </a:solidFill>
                <a:highlight>
                  <a:srgbClr val="0000FF"/>
                </a:highlight>
              </a:rPr>
              <a:t>fiche Avenir</a:t>
            </a:r>
            <a:r>
              <a:rPr lang="fr-FR" sz="1400" b="0" dirty="0">
                <a:solidFill>
                  <a:schemeClr val="accent1"/>
                </a:solidFill>
              </a:rPr>
              <a:t> </a:t>
            </a:r>
            <a:r>
              <a:rPr lang="fr-FR" sz="1400" b="0" dirty="0" smtClean="0">
                <a:solidFill>
                  <a:schemeClr val="accent1"/>
                </a:solidFill>
              </a:rPr>
              <a:t>renseignée </a:t>
            </a:r>
            <a:r>
              <a:rPr lang="fr-FR" sz="1400" b="0" dirty="0">
                <a:solidFill>
                  <a:schemeClr val="accent1"/>
                </a:solidFill>
              </a:rPr>
              <a:t>par </a:t>
            </a:r>
            <a:r>
              <a:rPr lang="fr-FR" sz="1400" b="0" dirty="0" smtClean="0">
                <a:solidFill>
                  <a:schemeClr val="accent1"/>
                </a:solidFill>
              </a:rPr>
              <a:t>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744416"/>
          </a:xfrm>
        </p:spPr>
        <p:txBody>
          <a:bodyPr>
            <a:noAutofit/>
          </a:bodyPr>
          <a:lstStyle/>
          <a:p>
            <a:pPr defTabSz="457189">
              <a:spcBef>
                <a:spcPct val="20000"/>
              </a:spcBef>
              <a:spcAft>
                <a:spcPts val="0"/>
              </a:spcAft>
              <a:buClr>
                <a:srgbClr val="FF0000"/>
              </a:buClr>
              <a:buSzPct val="100000"/>
              <a:defRPr/>
            </a:pPr>
            <a:endParaRPr lang="fr-FR" sz="1400" b="1" dirty="0" smtClean="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smtClean="0">
                <a:solidFill>
                  <a:schemeClr val="bg1"/>
                </a:solidFill>
                <a:highlight>
                  <a:srgbClr val="0000FF"/>
                </a:highlight>
              </a:rPr>
              <a:t>Les </a:t>
            </a:r>
            <a:r>
              <a:rPr lang="fr-FR" sz="1400" b="1" dirty="0">
                <a:solidFill>
                  <a:schemeClr val="bg1"/>
                </a:solidFill>
                <a:highlight>
                  <a:srgbClr val="0000FF"/>
                </a:highlight>
              </a:rPr>
              <a:t>bulletins scolaires et notes du baccalauréat : </a:t>
            </a:r>
          </a:p>
          <a:p>
            <a:pPr marL="180000" lvl="1" indent="0">
              <a:buNone/>
            </a:pPr>
            <a:r>
              <a:rPr lang="fr-FR" sz="1400" dirty="0" smtClean="0">
                <a:solidFill>
                  <a:schemeClr val="accent1"/>
                </a:solidFill>
              </a:rPr>
              <a:t>- </a:t>
            </a:r>
            <a:r>
              <a:rPr lang="fr-FR" sz="1400" b="1" dirty="0" smtClean="0">
                <a:solidFill>
                  <a:schemeClr val="accent1"/>
                </a:solidFill>
              </a:rPr>
              <a:t>Année </a:t>
            </a:r>
            <a:r>
              <a:rPr lang="fr-FR" sz="1400" b="1" dirty="0">
                <a:solidFill>
                  <a:schemeClr val="accent1"/>
                </a:solidFill>
              </a:rPr>
              <a:t>de première </a:t>
            </a:r>
            <a:r>
              <a:rPr lang="fr-FR" sz="1400" dirty="0">
                <a:solidFill>
                  <a:schemeClr val="accent1"/>
                </a:solidFill>
              </a:rPr>
              <a:t>: bulletins scolaires et </a:t>
            </a:r>
            <a:r>
              <a:rPr lang="fr-FR" sz="1400" dirty="0" smtClean="0">
                <a:solidFill>
                  <a:schemeClr val="accent1"/>
                </a:solidFill>
              </a:rPr>
              <a:t>notes </a:t>
            </a:r>
            <a:r>
              <a:rPr lang="fr-FR" sz="1400" dirty="0">
                <a:solidFill>
                  <a:schemeClr val="accent1"/>
                </a:solidFill>
              </a:rPr>
              <a:t>des épreuves anticipées de français et celles au titre du contrôle continu </a:t>
            </a:r>
            <a:r>
              <a:rPr lang="fr-FR" sz="1400" dirty="0" smtClean="0">
                <a:solidFill>
                  <a:schemeClr val="accent1"/>
                </a:solidFill>
              </a:rPr>
              <a:t>du baccalauréat (pour </a:t>
            </a:r>
            <a:r>
              <a:rPr lang="fr-FR" sz="1400" dirty="0">
                <a:solidFill>
                  <a:schemeClr val="accent1"/>
                </a:solidFill>
              </a:rPr>
              <a:t>les lycéens généraux et technologiques</a:t>
            </a:r>
            <a:r>
              <a:rPr lang="fr-FR" sz="1400" dirty="0" smtClean="0">
                <a:solidFill>
                  <a:schemeClr val="accent1"/>
                </a:solidFill>
              </a:rPr>
              <a:t>)</a:t>
            </a:r>
            <a:endParaRPr lang="fr-FR" sz="1400" dirty="0">
              <a:solidFill>
                <a:schemeClr val="accent1"/>
              </a:solidFill>
            </a:endParaRPr>
          </a:p>
          <a:p>
            <a:pPr marL="180000" lvl="1" indent="0">
              <a:spcAft>
                <a:spcPts val="1200"/>
              </a:spcAft>
              <a:buNone/>
            </a:pPr>
            <a:r>
              <a:rPr lang="fr-FR" sz="1400" dirty="0" smtClean="0">
                <a:solidFill>
                  <a:schemeClr val="accent1"/>
                </a:solidFill>
              </a:rPr>
              <a:t>- </a:t>
            </a:r>
            <a:r>
              <a:rPr lang="fr-FR" sz="1400" b="1" dirty="0" smtClean="0">
                <a:solidFill>
                  <a:schemeClr val="accent1"/>
                </a:solidFill>
              </a:rPr>
              <a:t>Année </a:t>
            </a:r>
            <a:r>
              <a:rPr lang="fr-FR" sz="1400" b="1" dirty="0">
                <a:solidFill>
                  <a:schemeClr val="accent1"/>
                </a:solidFill>
              </a:rPr>
              <a:t>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a:t>
            </a:r>
            <a:r>
              <a:rPr lang="fr-FR" sz="1400" dirty="0" smtClean="0">
                <a:solidFill>
                  <a:schemeClr val="accent1"/>
                </a:solidFill>
              </a:rPr>
              <a:t>)</a:t>
            </a:r>
          </a:p>
          <a:p>
            <a:pPr marL="285750" lvl="0" indent="-285750" defTabSz="457200">
              <a:spcBef>
                <a:spcPts val="600"/>
              </a:spcBef>
              <a:spcAft>
                <a:spcPts val="0"/>
              </a:spcAft>
              <a:buClr>
                <a:srgbClr val="FF0000"/>
              </a:buClr>
              <a:buSzPct val="100000"/>
              <a:buFont typeface="Courier New" panose="02070309020205020404" pitchFamily="49" charset="0"/>
              <a:buChar char="o"/>
              <a:defRPr/>
            </a:pPr>
            <a:r>
              <a:rPr lang="fr-FR" sz="1400" b="1" dirty="0" smtClean="0">
                <a:solidFill>
                  <a:srgbClr val="FFFFFF"/>
                </a:solidFill>
                <a:highlight>
                  <a:srgbClr val="0000FF"/>
                </a:highlight>
              </a:rPr>
              <a:t>Des </a:t>
            </a:r>
            <a:r>
              <a:rPr lang="fr-FR" sz="1400" b="1" dirty="0">
                <a:solidFill>
                  <a:srgbClr val="FFFFFF"/>
                </a:solidFill>
                <a:highlight>
                  <a:srgbClr val="0000FF"/>
                </a:highlight>
              </a:rPr>
              <a:t>informations sur votre parcours spécifique </a:t>
            </a:r>
            <a:r>
              <a:rPr lang="fr-FR" sz="1400" dirty="0" smtClean="0">
                <a:solidFill>
                  <a:srgbClr val="000000"/>
                </a:solidFill>
              </a:rPr>
              <a:t> </a:t>
            </a:r>
          </a:p>
          <a:p>
            <a:pPr marL="177800" lvl="0" defTabSz="457200">
              <a:spcBef>
                <a:spcPts val="600"/>
              </a:spcBef>
              <a:spcAft>
                <a:spcPts val="0"/>
              </a:spcAft>
              <a:buClr>
                <a:srgbClr val="FF0000"/>
              </a:buClr>
              <a:buSzPct val="100000"/>
              <a:defRPr/>
            </a:pPr>
            <a:r>
              <a:rPr lang="fr-FR" sz="1400" dirty="0" smtClean="0">
                <a:solidFill>
                  <a:srgbClr val="000000"/>
                </a:solidFill>
              </a:rPr>
              <a:t>- parcours en sections </a:t>
            </a:r>
            <a:r>
              <a:rPr lang="fr-FR" sz="1400" dirty="0">
                <a:solidFill>
                  <a:srgbClr val="000000"/>
                </a:solidFill>
              </a:rPr>
              <a:t>européennes ou </a:t>
            </a:r>
            <a:r>
              <a:rPr lang="fr-FR" sz="1400" dirty="0" smtClean="0">
                <a:solidFill>
                  <a:srgbClr val="000000"/>
                </a:solidFill>
              </a:rPr>
              <a:t>binationales ou bac français international (BFI)</a:t>
            </a:r>
          </a:p>
          <a:p>
            <a:pPr marL="177800" lvl="0" defTabSz="457200">
              <a:spcBef>
                <a:spcPts val="600"/>
              </a:spcBef>
              <a:spcAft>
                <a:spcPts val="0"/>
              </a:spcAft>
              <a:buClr>
                <a:srgbClr val="FF0000"/>
              </a:buClr>
              <a:buSzPct val="100000"/>
              <a:defRPr/>
            </a:pPr>
            <a:r>
              <a:rPr lang="fr-FR" sz="1400" dirty="0" smtClean="0">
                <a:solidFill>
                  <a:srgbClr val="000000"/>
                </a:solidFill>
              </a:rPr>
              <a:t>- participation </a:t>
            </a:r>
            <a:r>
              <a:rPr lang="fr-FR" sz="1400" dirty="0">
                <a:solidFill>
                  <a:srgbClr val="000000"/>
                </a:solidFill>
              </a:rPr>
              <a:t>aux cordées de la </a:t>
            </a:r>
            <a:r>
              <a:rPr lang="fr-FR" sz="1400" dirty="0" smtClean="0">
                <a:solidFill>
                  <a:srgbClr val="000000"/>
                </a:solidFill>
              </a:rPr>
              <a:t>réussite</a:t>
            </a:r>
          </a:p>
          <a:p>
            <a:pPr marL="177800" lvl="0" defTabSz="457200">
              <a:spcBef>
                <a:spcPts val="600"/>
              </a:spcBef>
              <a:spcAft>
                <a:spcPts val="0"/>
              </a:spcAft>
              <a:buClr>
                <a:srgbClr val="FF0000"/>
              </a:buClr>
              <a:buSzPct val="100000"/>
              <a:defRPr/>
            </a:pPr>
            <a:r>
              <a:rPr lang="fr-FR" sz="1400" dirty="0" smtClean="0">
                <a:solidFill>
                  <a:srgbClr val="000000"/>
                </a:solidFill>
              </a:rPr>
              <a:t>- certification des compétences numériques (</a:t>
            </a:r>
            <a:r>
              <a:rPr lang="fr-FR" sz="1400" dirty="0" err="1" smtClean="0">
                <a:solidFill>
                  <a:srgbClr val="000000"/>
                </a:solidFill>
              </a:rPr>
              <a:t>Pix</a:t>
            </a:r>
            <a:r>
              <a:rPr lang="fr-FR" sz="1400" dirty="0" smtClean="0">
                <a:solidFill>
                  <a:srgbClr val="000000"/>
                </a:solidFill>
              </a:rPr>
              <a:t>)</a:t>
            </a:r>
            <a:endParaRPr lang="fr-FR" sz="1400" dirty="0">
              <a:solidFill>
                <a:srgbClr val="000000"/>
              </a:solidFill>
            </a:endParaRP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4067946" y="195486"/>
            <a:ext cx="460851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éléments transmis aux formations du supérieur</a:t>
            </a:r>
          </a:p>
        </p:txBody>
      </p:sp>
    </p:spTree>
    <p:extLst>
      <p:ext uri="{BB962C8B-B14F-4D97-AF65-F5344CB8AC3E}">
        <p14:creationId xmlns:p14="http://schemas.microsoft.com/office/powerpoint/2010/main" val="1898735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29/11/2024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15</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16</a:t>
            </a:fld>
            <a:endParaRPr lang="fr-FR" dirty="0"/>
          </a:p>
        </p:txBody>
      </p:sp>
      <p:sp>
        <p:nvSpPr>
          <p:cNvPr id="4" name="Titre 3"/>
          <p:cNvSpPr>
            <a:spLocks noGrp="1"/>
          </p:cNvSpPr>
          <p:nvPr>
            <p:ph type="title"/>
          </p:nvPr>
        </p:nvSpPr>
        <p:spPr/>
        <p:txBody>
          <a:bodyPr/>
          <a:lstStyle/>
          <a:p>
            <a:pPr algn="ctr"/>
            <a:r>
              <a:rPr lang="fr-FR" sz="2200" dirty="0" smtClean="0"/>
              <a:t>Lundi 2 juin 2025 &gt; jeudi 10 juillet 2025</a:t>
            </a:r>
            <a:br>
              <a:rPr lang="fr-FR" sz="2200" dirty="0" smtClean="0"/>
            </a:br>
            <a:r>
              <a:rPr lang="fr-FR" sz="2200" dirty="0" smtClean="0"/>
              <a:t>Je reçois les réponses des formations et je décide</a:t>
            </a:r>
            <a:endParaRPr lang="fr-FR" sz="2200" dirty="0"/>
          </a:p>
        </p:txBody>
      </p:sp>
      <p:sp>
        <p:nvSpPr>
          <p:cNvPr id="8" name="Rectangle à coins arrondis 6">
            <a:extLst>
              <a:ext uri="{FF2B5EF4-FFF2-40B4-BE49-F238E27FC236}">
                <a16:creationId xmlns:a16="http://schemas.microsoft.com/office/drawing/2014/main" id="{233DCACA-F66D-BCAA-014B-643DFA98A1BB}"/>
              </a:ext>
            </a:extLst>
          </p:cNvPr>
          <p:cNvSpPr>
            <a:spLocks noGrp="1"/>
          </p:cNvSpPr>
          <p:nvPr>
            <p:ph type="body" sz="quarter" idx="13"/>
          </p:nvPr>
        </p:nvSpPr>
        <p:spPr>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400" b="1" dirty="0" smtClean="0">
                <a:solidFill>
                  <a:schemeClr val="tx1"/>
                </a:solidFill>
              </a:rPr>
              <a:t>Les dates clés de la phase d’admission 2025</a:t>
            </a:r>
            <a:endParaRPr lang="fr-FR" sz="1400" b="1" dirty="0">
              <a:solidFill>
                <a:schemeClr val="tx1"/>
              </a:solidFill>
            </a:endParaRPr>
          </a:p>
        </p:txBody>
      </p:sp>
      <p:sp>
        <p:nvSpPr>
          <p:cNvPr id="10" name="ZoneTexte 9"/>
          <p:cNvSpPr txBox="1"/>
          <p:nvPr/>
        </p:nvSpPr>
        <p:spPr>
          <a:xfrm>
            <a:off x="867184" y="1707654"/>
            <a:ext cx="3456140" cy="1384995"/>
          </a:xfrm>
          <a:prstGeom prst="rect">
            <a:avLst/>
          </a:prstGeom>
          <a:noFill/>
          <a:ln>
            <a:solidFill>
              <a:schemeClr val="tx1"/>
            </a:solidFill>
          </a:ln>
        </p:spPr>
        <p:txBody>
          <a:bodyPr wrap="square" rtlCol="0">
            <a:spAutoFit/>
          </a:bodyPr>
          <a:lstStyle/>
          <a:p>
            <a:r>
              <a:rPr lang="fr-FR" sz="1050" b="1" dirty="0">
                <a:solidFill>
                  <a:schemeClr val="bg1"/>
                </a:solidFill>
                <a:highlight>
                  <a:srgbClr val="0000FF"/>
                </a:highlight>
              </a:rPr>
              <a:t>Lundi 2 juin </a:t>
            </a:r>
            <a:r>
              <a:rPr lang="fr-FR" sz="1050" b="1" dirty="0" smtClean="0">
                <a:solidFill>
                  <a:schemeClr val="bg1"/>
                </a:solidFill>
                <a:highlight>
                  <a:srgbClr val="0000FF"/>
                </a:highlight>
              </a:rPr>
              <a:t>– </a:t>
            </a:r>
            <a:r>
              <a:rPr lang="fr-FR" sz="1050" b="1" dirty="0">
                <a:solidFill>
                  <a:schemeClr val="bg1"/>
                </a:solidFill>
                <a:highlight>
                  <a:srgbClr val="0000FF"/>
                </a:highlight>
              </a:rPr>
              <a:t>début de la phase </a:t>
            </a:r>
            <a:r>
              <a:rPr lang="fr-FR" sz="1050" b="1" dirty="0" smtClean="0">
                <a:solidFill>
                  <a:schemeClr val="bg1"/>
                </a:solidFill>
                <a:highlight>
                  <a:srgbClr val="0000FF"/>
                </a:highlight>
              </a:rPr>
              <a:t>principale </a:t>
            </a:r>
            <a:r>
              <a:rPr lang="fr-FR" sz="1050" b="1" dirty="0">
                <a:solidFill>
                  <a:schemeClr val="bg1"/>
                </a:solidFill>
                <a:highlight>
                  <a:srgbClr val="0000FF"/>
                </a:highlight>
              </a:rPr>
              <a:t>: c’est le moment de faire vos </a:t>
            </a:r>
            <a:r>
              <a:rPr lang="fr-FR" sz="1050" b="1" dirty="0" smtClean="0">
                <a:solidFill>
                  <a:schemeClr val="bg1"/>
                </a:solidFill>
                <a:highlight>
                  <a:srgbClr val="0000FF"/>
                </a:highlight>
              </a:rPr>
              <a:t>choix</a:t>
            </a:r>
            <a:br>
              <a:rPr lang="fr-FR" sz="1050" b="1" dirty="0" smtClean="0">
                <a:solidFill>
                  <a:schemeClr val="bg1"/>
                </a:solidFill>
                <a:highlight>
                  <a:srgbClr val="0000FF"/>
                </a:highlight>
              </a:rPr>
            </a:br>
            <a:endParaRPr lang="fr-FR" sz="1050" b="1" dirty="0">
              <a:solidFill>
                <a:schemeClr val="bg1"/>
              </a:solidFill>
              <a:highlight>
                <a:srgbClr val="0000FF"/>
              </a:highlight>
            </a:endParaRPr>
          </a:p>
          <a:p>
            <a:pPr marL="171450" indent="-171450">
              <a:buClr>
                <a:srgbClr val="FF0000"/>
              </a:buClr>
              <a:buFont typeface="Courier New" panose="02070309020205020404" pitchFamily="49" charset="0"/>
              <a:buChar char="o"/>
            </a:pPr>
            <a:r>
              <a:rPr lang="fr-FR" sz="1050" b="1" dirty="0" smtClean="0">
                <a:solidFill>
                  <a:schemeClr val="accent1"/>
                </a:solidFill>
              </a:rPr>
              <a:t>Consultez </a:t>
            </a:r>
            <a:r>
              <a:rPr lang="fr-FR" sz="1050" b="1" dirty="0">
                <a:solidFill>
                  <a:schemeClr val="accent1"/>
                </a:solidFill>
              </a:rPr>
              <a:t>dans votre dossier</a:t>
            </a:r>
            <a:r>
              <a:rPr lang="fr-FR" sz="1050" dirty="0">
                <a:solidFill>
                  <a:schemeClr val="accent1"/>
                </a:solidFill>
              </a:rPr>
              <a:t>, au fur et a mesure, les propositions d’admission (Oui ou </a:t>
            </a:r>
            <a:r>
              <a:rPr lang="fr-FR" sz="1050" dirty="0" smtClean="0">
                <a:solidFill>
                  <a:schemeClr val="accent1"/>
                </a:solidFill>
              </a:rPr>
              <a:t>Oui-si) des </a:t>
            </a:r>
            <a:r>
              <a:rPr lang="fr-FR" sz="1050" dirty="0">
                <a:solidFill>
                  <a:schemeClr val="accent1"/>
                </a:solidFill>
              </a:rPr>
              <a:t>formations que vous avez </a:t>
            </a:r>
            <a:r>
              <a:rPr lang="fr-FR" sz="1050" dirty="0" smtClean="0">
                <a:solidFill>
                  <a:schemeClr val="accent1"/>
                </a:solidFill>
              </a:rPr>
              <a:t>demandées</a:t>
            </a:r>
          </a:p>
          <a:p>
            <a:pPr marL="171450" indent="-171450">
              <a:buClr>
                <a:srgbClr val="FF0000"/>
              </a:buClr>
              <a:buFont typeface="Courier New" panose="02070309020205020404" pitchFamily="49" charset="0"/>
              <a:buChar char="o"/>
            </a:pPr>
            <a:r>
              <a:rPr lang="fr-FR" sz="1050" b="1" dirty="0" smtClean="0">
                <a:solidFill>
                  <a:schemeClr val="accent1"/>
                </a:solidFill>
              </a:rPr>
              <a:t>Faites </a:t>
            </a:r>
            <a:r>
              <a:rPr lang="fr-FR" sz="1050" b="1" dirty="0">
                <a:solidFill>
                  <a:schemeClr val="accent1"/>
                </a:solidFill>
              </a:rPr>
              <a:t>votre choix </a:t>
            </a:r>
            <a:r>
              <a:rPr lang="fr-FR" sz="1050" dirty="0">
                <a:solidFill>
                  <a:schemeClr val="accent1"/>
                </a:solidFill>
              </a:rPr>
              <a:t>: vous devez </a:t>
            </a:r>
            <a:r>
              <a:rPr lang="fr-FR" sz="1050" dirty="0" smtClean="0">
                <a:solidFill>
                  <a:schemeClr val="accent1"/>
                </a:solidFill>
              </a:rPr>
              <a:t>répondre </a:t>
            </a:r>
            <a:r>
              <a:rPr lang="fr-FR" sz="1050" dirty="0">
                <a:solidFill>
                  <a:schemeClr val="accent1"/>
                </a:solidFill>
              </a:rPr>
              <a:t>dans les </a:t>
            </a:r>
            <a:r>
              <a:rPr lang="fr-FR" sz="1050" dirty="0" smtClean="0">
                <a:solidFill>
                  <a:schemeClr val="accent1"/>
                </a:solidFill>
              </a:rPr>
              <a:t>délais à </a:t>
            </a:r>
            <a:r>
              <a:rPr lang="fr-FR" sz="1050" dirty="0">
                <a:solidFill>
                  <a:schemeClr val="accent1"/>
                </a:solidFill>
              </a:rPr>
              <a:t>chaque proposition d’admission </a:t>
            </a:r>
            <a:r>
              <a:rPr lang="fr-FR" sz="1050" dirty="0" smtClean="0">
                <a:solidFill>
                  <a:schemeClr val="accent1"/>
                </a:solidFill>
              </a:rPr>
              <a:t>reçue</a:t>
            </a:r>
            <a:endParaRPr lang="fr-FR" sz="1050" dirty="0">
              <a:solidFill>
                <a:schemeClr val="accent1"/>
              </a:solidFill>
            </a:endParaRPr>
          </a:p>
        </p:txBody>
      </p:sp>
      <p:sp>
        <p:nvSpPr>
          <p:cNvPr id="11" name="ZoneTexte 10"/>
          <p:cNvSpPr txBox="1"/>
          <p:nvPr/>
        </p:nvSpPr>
        <p:spPr>
          <a:xfrm>
            <a:off x="866938" y="3735144"/>
            <a:ext cx="3481501" cy="884858"/>
          </a:xfrm>
          <a:prstGeom prst="rect">
            <a:avLst/>
          </a:prstGeom>
          <a:noFill/>
          <a:ln>
            <a:solidFill>
              <a:schemeClr val="tx1"/>
            </a:solidFill>
          </a:ln>
        </p:spPr>
        <p:txBody>
          <a:bodyPr wrap="square" rtlCol="0">
            <a:spAutoFit/>
          </a:bodyPr>
          <a:lstStyle/>
          <a:p>
            <a:r>
              <a:rPr lang="fr-FR" sz="1000" dirty="0" smtClean="0"/>
              <a:t>	</a:t>
            </a:r>
            <a:r>
              <a:rPr lang="fr-FR" sz="1050" b="1" dirty="0">
                <a:solidFill>
                  <a:schemeClr val="bg1"/>
                </a:solidFill>
                <a:highlight>
                  <a:srgbClr val="0000FF"/>
                </a:highlight>
              </a:rPr>
              <a:t>Mercredi 11 juin </a:t>
            </a:r>
            <a:r>
              <a:rPr lang="fr-FR" sz="1050" b="1" dirty="0" smtClean="0">
                <a:solidFill>
                  <a:schemeClr val="bg1"/>
                </a:solidFill>
                <a:highlight>
                  <a:srgbClr val="0000FF"/>
                </a:highlight>
              </a:rPr>
              <a:t>– </a:t>
            </a:r>
            <a:r>
              <a:rPr lang="fr-FR" sz="1050" b="1" dirty="0">
                <a:solidFill>
                  <a:schemeClr val="bg1"/>
                </a:solidFill>
                <a:highlight>
                  <a:srgbClr val="0000FF"/>
                </a:highlight>
              </a:rPr>
              <a:t>début de la </a:t>
            </a:r>
            <a:r>
              <a:rPr lang="fr-FR" sz="1000" dirty="0">
                <a:solidFill>
                  <a:schemeClr val="accent1"/>
                </a:solidFill>
              </a:rPr>
              <a:t>	</a:t>
            </a:r>
            <a:r>
              <a:rPr lang="fr-FR" sz="1050" b="1" dirty="0" smtClean="0">
                <a:solidFill>
                  <a:schemeClr val="bg1"/>
                </a:solidFill>
                <a:highlight>
                  <a:srgbClr val="0000FF"/>
                </a:highlight>
              </a:rPr>
              <a:t>phase complémentaire </a:t>
            </a:r>
            <a:br>
              <a:rPr lang="fr-FR" sz="1050" b="1" dirty="0" smtClean="0">
                <a:solidFill>
                  <a:schemeClr val="bg1"/>
                </a:solidFill>
                <a:highlight>
                  <a:srgbClr val="0000FF"/>
                </a:highlight>
              </a:rPr>
            </a:br>
            <a:endParaRPr lang="fr-FR" sz="1050" b="1" dirty="0">
              <a:solidFill>
                <a:schemeClr val="bg1"/>
              </a:solidFill>
              <a:highlight>
                <a:srgbClr val="0000FF"/>
              </a:highlight>
            </a:endParaRPr>
          </a:p>
          <a:p>
            <a:r>
              <a:rPr lang="fr-FR" sz="1000" dirty="0">
                <a:solidFill>
                  <a:schemeClr val="accent1"/>
                </a:solidFill>
              </a:rPr>
              <a:t>V</a:t>
            </a:r>
            <a:r>
              <a:rPr lang="fr-FR" sz="1000" dirty="0" smtClean="0">
                <a:solidFill>
                  <a:schemeClr val="accent1"/>
                </a:solidFill>
              </a:rPr>
              <a:t>ous pouvez formuler </a:t>
            </a:r>
            <a:r>
              <a:rPr lang="fr-FR" sz="1000" b="1" dirty="0" smtClean="0">
                <a:solidFill>
                  <a:schemeClr val="accent1"/>
                </a:solidFill>
              </a:rPr>
              <a:t>jusqu’à 10 nouveaux vœux </a:t>
            </a:r>
            <a:r>
              <a:rPr lang="fr-FR" sz="1000" dirty="0" smtClean="0">
                <a:solidFill>
                  <a:schemeClr val="accent1"/>
                </a:solidFill>
              </a:rPr>
              <a:t>pour des formations ayant encore des places à proposer</a:t>
            </a:r>
          </a:p>
        </p:txBody>
      </p:sp>
      <p:sp>
        <p:nvSpPr>
          <p:cNvPr id="12" name="ZoneTexte 11"/>
          <p:cNvSpPr txBox="1"/>
          <p:nvPr/>
        </p:nvSpPr>
        <p:spPr>
          <a:xfrm>
            <a:off x="866938" y="3191946"/>
            <a:ext cx="3456385" cy="415498"/>
          </a:xfrm>
          <a:prstGeom prst="rect">
            <a:avLst/>
          </a:prstGeom>
          <a:noFill/>
          <a:ln>
            <a:solidFill>
              <a:schemeClr val="tx1"/>
            </a:solidFill>
          </a:ln>
        </p:spPr>
        <p:txBody>
          <a:bodyPr wrap="square" rtlCol="0">
            <a:spAutoFit/>
          </a:bodyPr>
          <a:lstStyle/>
          <a:p>
            <a:r>
              <a:rPr lang="fr-FR" sz="1050" b="1" dirty="0">
                <a:solidFill>
                  <a:schemeClr val="bg1"/>
                </a:solidFill>
                <a:highlight>
                  <a:srgbClr val="0000FF"/>
                </a:highlight>
              </a:rPr>
              <a:t>Entre le vendredi 6 juin et le mardi 10 </a:t>
            </a:r>
            <a:r>
              <a:rPr lang="fr-FR" sz="1050" b="1" dirty="0" smtClean="0">
                <a:solidFill>
                  <a:schemeClr val="bg1"/>
                </a:solidFill>
                <a:highlight>
                  <a:srgbClr val="0000FF"/>
                </a:highlight>
              </a:rPr>
              <a:t>juin</a:t>
            </a:r>
            <a:r>
              <a:rPr lang="fr-FR" sz="1000" dirty="0" smtClean="0"/>
              <a:t/>
            </a:r>
            <a:br>
              <a:rPr lang="fr-FR" sz="1000" dirty="0" smtClean="0"/>
            </a:br>
            <a:r>
              <a:rPr lang="fr-FR" sz="1050" b="1" dirty="0" smtClean="0">
                <a:solidFill>
                  <a:schemeClr val="accent1"/>
                </a:solidFill>
              </a:rPr>
              <a:t>Classez vos vœux en attente</a:t>
            </a:r>
          </a:p>
        </p:txBody>
      </p:sp>
      <p:sp>
        <p:nvSpPr>
          <p:cNvPr id="13" name="ZoneTexte 12"/>
          <p:cNvSpPr txBox="1"/>
          <p:nvPr/>
        </p:nvSpPr>
        <p:spPr>
          <a:xfrm>
            <a:off x="4622469" y="3880558"/>
            <a:ext cx="3751707" cy="738664"/>
          </a:xfrm>
          <a:prstGeom prst="rect">
            <a:avLst/>
          </a:prstGeom>
          <a:noFill/>
          <a:ln>
            <a:solidFill>
              <a:schemeClr val="tx1"/>
            </a:solidFill>
          </a:ln>
        </p:spPr>
        <p:txBody>
          <a:bodyPr wrap="square" rtlCol="0">
            <a:spAutoFit/>
          </a:bodyPr>
          <a:lstStyle/>
          <a:p>
            <a:r>
              <a:rPr lang="fr-FR" sz="1050" b="1" dirty="0" smtClean="0">
                <a:solidFill>
                  <a:schemeClr val="bg1"/>
                </a:solidFill>
                <a:highlight>
                  <a:srgbClr val="0000FF"/>
                </a:highlight>
              </a:rPr>
              <a:t>Jeudi 10 juillet 2025 -  fin de la phase principale</a:t>
            </a:r>
            <a:r>
              <a:rPr lang="fr-FR" sz="1050" dirty="0" smtClean="0">
                <a:solidFill>
                  <a:schemeClr val="accent1"/>
                </a:solidFill>
              </a:rPr>
              <a:t/>
            </a:r>
            <a:br>
              <a:rPr lang="fr-FR" sz="1050" dirty="0" smtClean="0">
                <a:solidFill>
                  <a:schemeClr val="accent1"/>
                </a:solidFill>
              </a:rPr>
            </a:br>
            <a:r>
              <a:rPr lang="fr-FR" sz="1050" dirty="0" smtClean="0">
                <a:solidFill>
                  <a:schemeClr val="accent1"/>
                </a:solidFill>
              </a:rPr>
              <a:t>La phase complémentaire se poursuit jusqu’au 11 sept.</a:t>
            </a:r>
          </a:p>
          <a:p>
            <a:r>
              <a:rPr lang="fr-FR" sz="1050" dirty="0" smtClean="0">
                <a:solidFill>
                  <a:schemeClr val="accent1"/>
                </a:solidFill>
              </a:rPr>
              <a:t>L’accompagnement en CAES se poursuit pour ceux qui ont sollicité cet accompagnement</a:t>
            </a:r>
          </a:p>
        </p:txBody>
      </p:sp>
      <p:sp>
        <p:nvSpPr>
          <p:cNvPr id="15" name="ZoneTexte 14"/>
          <p:cNvSpPr txBox="1"/>
          <p:nvPr/>
        </p:nvSpPr>
        <p:spPr>
          <a:xfrm>
            <a:off x="4644007" y="1714381"/>
            <a:ext cx="3744417" cy="884858"/>
          </a:xfrm>
          <a:prstGeom prst="rect">
            <a:avLst/>
          </a:prstGeom>
          <a:noFill/>
          <a:ln>
            <a:solidFill>
              <a:schemeClr val="tx1"/>
            </a:solidFill>
          </a:ln>
        </p:spPr>
        <p:txBody>
          <a:bodyPr wrap="square" rtlCol="0">
            <a:spAutoFit/>
          </a:bodyPr>
          <a:lstStyle/>
          <a:p>
            <a:r>
              <a:rPr lang="fr-FR" sz="1000" dirty="0" smtClean="0"/>
              <a:t>	</a:t>
            </a:r>
            <a:r>
              <a:rPr lang="fr-FR" sz="1050" b="1" dirty="0">
                <a:solidFill>
                  <a:schemeClr val="bg1"/>
                </a:solidFill>
                <a:highlight>
                  <a:srgbClr val="0000FF"/>
                </a:highlight>
              </a:rPr>
              <a:t>Vendredi 4 </a:t>
            </a:r>
            <a:r>
              <a:rPr lang="fr-FR" sz="1050" b="1" dirty="0" smtClean="0">
                <a:solidFill>
                  <a:schemeClr val="bg1"/>
                </a:solidFill>
                <a:highlight>
                  <a:srgbClr val="0000FF"/>
                </a:highlight>
              </a:rPr>
              <a:t>juillet -  Résultats </a:t>
            </a:r>
            <a:r>
              <a:rPr lang="fr-FR" sz="1050" b="1" dirty="0">
                <a:solidFill>
                  <a:schemeClr val="bg1"/>
                </a:solidFill>
                <a:highlight>
                  <a:srgbClr val="0000FF"/>
                </a:highlight>
              </a:rPr>
              <a:t>du </a:t>
            </a:r>
            <a:r>
              <a:rPr lang="fr-FR" sz="1050" b="1" dirty="0" smtClean="0">
                <a:solidFill>
                  <a:schemeClr val="bg1"/>
                </a:solidFill>
                <a:highlight>
                  <a:srgbClr val="0000FF"/>
                </a:highlight>
              </a:rPr>
              <a:t>Bac 2025</a:t>
            </a:r>
            <a:r>
              <a:rPr lang="fr-FR" sz="1000" dirty="0" smtClean="0"/>
              <a:t/>
            </a:r>
            <a:br>
              <a:rPr lang="fr-FR" sz="1000" dirty="0" smtClean="0"/>
            </a:br>
            <a:endParaRPr lang="fr-FR" sz="1000" dirty="0" smtClean="0"/>
          </a:p>
          <a:p>
            <a:pPr algn="just"/>
            <a:r>
              <a:rPr lang="fr-FR" sz="1000" dirty="0" smtClean="0"/>
              <a:t/>
            </a:r>
            <a:br>
              <a:rPr lang="fr-FR" sz="1000" dirty="0" smtClean="0"/>
            </a:br>
            <a:r>
              <a:rPr lang="fr-FR" sz="1050" dirty="0" smtClean="0">
                <a:solidFill>
                  <a:schemeClr val="accent1"/>
                </a:solidFill>
              </a:rPr>
              <a:t>Après les résultats du bac, je peux aller m’inscrire dans l’établissement que j’ai choisi</a:t>
            </a:r>
          </a:p>
        </p:txBody>
      </p:sp>
      <p:sp>
        <p:nvSpPr>
          <p:cNvPr id="16" name="ZoneTexte 15"/>
          <p:cNvSpPr txBox="1"/>
          <p:nvPr/>
        </p:nvSpPr>
        <p:spPr>
          <a:xfrm>
            <a:off x="4644007" y="2767815"/>
            <a:ext cx="3744417" cy="900246"/>
          </a:xfrm>
          <a:prstGeom prst="rect">
            <a:avLst/>
          </a:prstGeom>
          <a:noFill/>
          <a:ln>
            <a:solidFill>
              <a:schemeClr val="tx1"/>
            </a:solidFill>
          </a:ln>
        </p:spPr>
        <p:txBody>
          <a:bodyPr wrap="square" rtlCol="0">
            <a:spAutoFit/>
          </a:bodyPr>
          <a:lstStyle/>
          <a:p>
            <a:r>
              <a:rPr lang="fr-FR" sz="1050" b="1" dirty="0">
                <a:solidFill>
                  <a:schemeClr val="bg1"/>
                </a:solidFill>
                <a:highlight>
                  <a:srgbClr val="0000FF"/>
                </a:highlight>
              </a:rPr>
              <a:t>A partir du </a:t>
            </a:r>
            <a:r>
              <a:rPr lang="fr-FR" sz="1050" b="1" dirty="0" smtClean="0">
                <a:solidFill>
                  <a:schemeClr val="bg1"/>
                </a:solidFill>
                <a:highlight>
                  <a:srgbClr val="0000FF"/>
                </a:highlight>
              </a:rPr>
              <a:t>mercredi 1</a:t>
            </a:r>
            <a:r>
              <a:rPr lang="fr-FR" sz="1050" b="1" baseline="30000" dirty="0" smtClean="0">
                <a:solidFill>
                  <a:schemeClr val="bg1"/>
                </a:solidFill>
                <a:highlight>
                  <a:srgbClr val="0000FF"/>
                </a:highlight>
              </a:rPr>
              <a:t>er</a:t>
            </a:r>
            <a:r>
              <a:rPr lang="fr-FR" sz="1050" b="1" dirty="0" smtClean="0">
                <a:solidFill>
                  <a:schemeClr val="bg1"/>
                </a:solidFill>
                <a:highlight>
                  <a:srgbClr val="0000FF"/>
                </a:highlight>
              </a:rPr>
              <a:t> juillet </a:t>
            </a:r>
            <a:r>
              <a:rPr lang="fr-FR" sz="1050" b="1" dirty="0">
                <a:solidFill>
                  <a:schemeClr val="bg1"/>
                </a:solidFill>
                <a:highlight>
                  <a:srgbClr val="0000FF"/>
                </a:highlight>
              </a:rPr>
              <a:t>2025 </a:t>
            </a:r>
            <a:r>
              <a:rPr lang="fr-FR" sz="1050" dirty="0" smtClean="0">
                <a:solidFill>
                  <a:schemeClr val="accent1"/>
                </a:solidFill>
              </a:rPr>
              <a:t/>
            </a:r>
            <a:br>
              <a:rPr lang="fr-FR" sz="1050" dirty="0" smtClean="0">
                <a:solidFill>
                  <a:schemeClr val="accent1"/>
                </a:solidFill>
              </a:rPr>
            </a:br>
            <a:r>
              <a:rPr lang="fr-FR" sz="1050" dirty="0" smtClean="0">
                <a:solidFill>
                  <a:schemeClr val="accent1"/>
                </a:solidFill>
              </a:rPr>
              <a:t/>
            </a:r>
            <a:br>
              <a:rPr lang="fr-FR" sz="1050" dirty="0" smtClean="0">
                <a:solidFill>
                  <a:schemeClr val="accent1"/>
                </a:solidFill>
              </a:rPr>
            </a:br>
            <a:r>
              <a:rPr lang="fr-FR" sz="1050" dirty="0" smtClean="0">
                <a:solidFill>
                  <a:schemeClr val="accent1"/>
                </a:solidFill>
              </a:rPr>
              <a:t>Début de l’</a:t>
            </a:r>
            <a:r>
              <a:rPr lang="fr-FR" sz="1050" b="1" dirty="0" smtClean="0">
                <a:solidFill>
                  <a:schemeClr val="accent1"/>
                </a:solidFill>
              </a:rPr>
              <a:t>Accompagnement personnalisé </a:t>
            </a:r>
            <a:r>
              <a:rPr lang="fr-FR" sz="1050" dirty="0" smtClean="0">
                <a:solidFill>
                  <a:schemeClr val="accent1"/>
                </a:solidFill>
              </a:rPr>
              <a:t>des candidats qui n’ont pas reçu de proposition d’admission par les commissions d’accès à l’enseignement supérieur (CAES)</a:t>
            </a:r>
          </a:p>
        </p:txBody>
      </p:sp>
      <p:pic>
        <p:nvPicPr>
          <p:cNvPr id="17" name="Image 16"/>
          <p:cNvPicPr>
            <a:picLocks noChangeAspect="1"/>
          </p:cNvPicPr>
          <p:nvPr/>
        </p:nvPicPr>
        <p:blipFill>
          <a:blip r:embed="rId2"/>
          <a:stretch>
            <a:fillRect/>
          </a:stretch>
        </p:blipFill>
        <p:spPr>
          <a:xfrm>
            <a:off x="4764551" y="1774749"/>
            <a:ext cx="639137" cy="436961"/>
          </a:xfrm>
          <a:prstGeom prst="rect">
            <a:avLst/>
          </a:prstGeom>
        </p:spPr>
      </p:pic>
      <p:pic>
        <p:nvPicPr>
          <p:cNvPr id="18" name="Image 17"/>
          <p:cNvPicPr>
            <a:picLocks noChangeAspect="1"/>
          </p:cNvPicPr>
          <p:nvPr/>
        </p:nvPicPr>
        <p:blipFill>
          <a:blip r:embed="rId3"/>
          <a:stretch>
            <a:fillRect/>
          </a:stretch>
        </p:blipFill>
        <p:spPr>
          <a:xfrm>
            <a:off x="1155216" y="3795886"/>
            <a:ext cx="515320" cy="353362"/>
          </a:xfrm>
          <a:prstGeom prst="rect">
            <a:avLst/>
          </a:prstGeom>
        </p:spPr>
      </p:pic>
    </p:spTree>
    <p:extLst>
      <p:ext uri="{BB962C8B-B14F-4D97-AF65-F5344CB8AC3E}">
        <p14:creationId xmlns:p14="http://schemas.microsoft.com/office/powerpoint/2010/main" val="3006729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a:t>
            </a:r>
            <a:r>
              <a:rPr lang="fr-FR" sz="1400" b="1" dirty="0" smtClean="0">
                <a:solidFill>
                  <a:schemeClr val="bg1"/>
                </a:solidFill>
                <a:highlight>
                  <a:srgbClr val="0000FF"/>
                </a:highlight>
              </a:rPr>
              <a:t>2025,</a:t>
            </a:r>
            <a:r>
              <a:rPr lang="fr-FR" sz="1400" b="1" dirty="0" smtClean="0">
                <a:solidFill>
                  <a:schemeClr val="accent1"/>
                </a:solidFill>
              </a:rPr>
              <a:t> </a:t>
            </a:r>
            <a:r>
              <a:rPr lang="fr-FR" sz="1300" dirty="0">
                <a:solidFill>
                  <a:schemeClr val="accent1"/>
                </a:solidFill>
              </a:rPr>
              <a:t>des modalités de fonctionnement de la plateforme et des vidéos tutos pour vous familiariser avec la </a:t>
            </a:r>
            <a:r>
              <a:rPr lang="fr-FR" sz="1300" dirty="0" smtClean="0">
                <a:solidFill>
                  <a:schemeClr val="accent1"/>
                </a:solidFill>
              </a:rPr>
              <a:t>procédure ; utilisez les outils Parcoursup pour échanger, vous exercer (Quiz ; Règles d’or ; Faq ; Site d’entrainement de la phase d’admission)</a:t>
            </a:r>
            <a:endParaRPr lang="fr-FR" sz="13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smtClean="0">
                <a:solidFill>
                  <a:schemeClr val="bg1"/>
                </a:solidFill>
                <a:highlight>
                  <a:srgbClr val="0000FF"/>
                </a:highlight>
              </a:rPr>
              <a:t>Anticipez, n’attendez pas </a:t>
            </a:r>
            <a:r>
              <a:rPr lang="fr-FR" sz="1400" b="1" dirty="0">
                <a:solidFill>
                  <a:schemeClr val="bg1"/>
                </a:solidFill>
                <a:highlight>
                  <a:srgbClr val="0000FF"/>
                </a:highlight>
              </a:rPr>
              <a:t>la dernière minute pour préparer votre projet d’orientation </a:t>
            </a:r>
            <a:r>
              <a:rPr lang="fr-FR" sz="1400" dirty="0">
                <a:solidFill>
                  <a:schemeClr val="accent1"/>
                </a:solidFill>
              </a:rPr>
              <a:t>: </a:t>
            </a:r>
            <a:r>
              <a:rPr lang="fr-FR" sz="1300" dirty="0">
                <a:solidFill>
                  <a:schemeClr val="accent1"/>
                </a:solidFill>
              </a:rPr>
              <a:t>anticipez au lycée (Avenir(s) ; possibilité d’ouvrir un compte Parcoursup dès la 2nde) pour construire votre projet d’orientation progressivement, explorez la carte des formations, consultez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0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smtClean="0">
                <a:solidFill>
                  <a:schemeClr val="bg1"/>
                </a:solidFill>
                <a:highlight>
                  <a:srgbClr val="0000FF"/>
                </a:highlight>
              </a:rPr>
              <a:t>Ne restez pas seuls avec vos questions </a:t>
            </a:r>
            <a:r>
              <a:rPr lang="fr-FR" sz="1400" dirty="0">
                <a:solidFill>
                  <a:schemeClr val="accent1"/>
                </a:solidFill>
              </a:rPr>
              <a:t>: </a:t>
            </a:r>
            <a:r>
              <a:rPr lang="fr-FR" sz="1300" dirty="0">
                <a:solidFill>
                  <a:schemeClr val="accent1"/>
                </a:solidFill>
              </a:rPr>
              <a:t>échangez au </a:t>
            </a:r>
            <a:r>
              <a:rPr lang="fr-FR" sz="1300" dirty="0" smtClean="0">
                <a:solidFill>
                  <a:schemeClr val="accent1"/>
                </a:solidFill>
              </a:rPr>
              <a:t>lycée </a:t>
            </a:r>
            <a:r>
              <a:rPr lang="fr-FR" sz="1300" dirty="0">
                <a:solidFill>
                  <a:schemeClr val="accent1"/>
                </a:solidFill>
              </a:rPr>
              <a:t>et profiter des </a:t>
            </a:r>
            <a:r>
              <a:rPr lang="fr-FR" sz="1300" dirty="0" smtClean="0">
                <a:solidFill>
                  <a:schemeClr val="accent1"/>
                </a:solidFill>
              </a:rPr>
              <a:t>rencontres </a:t>
            </a:r>
            <a:r>
              <a:rPr lang="fr-FR" sz="1300" dirty="0">
                <a:solidFill>
                  <a:schemeClr val="accent1"/>
                </a:solidFill>
              </a:rPr>
              <a:t>avec les enseignants et étudiants du supérieur : </a:t>
            </a:r>
            <a:r>
              <a:rPr lang="fr-FR" sz="1300" dirty="0" err="1">
                <a:solidFill>
                  <a:schemeClr val="accent1"/>
                </a:solidFill>
              </a:rPr>
              <a:t>Lives</a:t>
            </a:r>
            <a:r>
              <a:rPr lang="fr-FR" sz="1300" dirty="0">
                <a:solidFill>
                  <a:schemeClr val="accent1"/>
                </a:solidFill>
              </a:rPr>
              <a:t> Parcoursup, journées portes ouvertes, étudiants ambassadeurs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smtClean="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smtClean="0">
                <a:solidFill>
                  <a:schemeClr val="bg1"/>
                </a:solidFill>
                <a:highlight>
                  <a:srgbClr val="0000FF"/>
                </a:highlight>
              </a:rPr>
              <a:t>Préparez vous pour la </a:t>
            </a:r>
            <a:r>
              <a:rPr lang="fr-FR" sz="1400" b="1" dirty="0">
                <a:solidFill>
                  <a:schemeClr val="bg1"/>
                </a:solidFill>
                <a:highlight>
                  <a:srgbClr val="0000FF"/>
                </a:highlight>
              </a:rPr>
              <a:t>phase </a:t>
            </a:r>
            <a:r>
              <a:rPr lang="fr-FR" sz="1400" b="1" dirty="0" smtClean="0">
                <a:solidFill>
                  <a:schemeClr val="bg1"/>
                </a:solidFill>
                <a:highlight>
                  <a:srgbClr val="0000FF"/>
                </a:highlight>
              </a:rPr>
              <a:t>d’admission </a:t>
            </a:r>
            <a:r>
              <a:rPr lang="fr-FR" sz="1400" dirty="0">
                <a:solidFill>
                  <a:schemeClr val="accent1"/>
                </a:solidFill>
              </a:rPr>
              <a:t>: </a:t>
            </a:r>
            <a:r>
              <a:rPr lang="fr-FR" sz="1300" dirty="0" smtClean="0">
                <a:solidFill>
                  <a:schemeClr val="accent1"/>
                </a:solidFill>
              </a:rPr>
              <a:t>la phase d’admission va vite, vous devrez répondre aux propositions … alors préparez-vous à faire un choix.. </a:t>
            </a:r>
          </a:p>
          <a:p>
            <a:pPr marL="269875" algn="just" defTabSz="457200">
              <a:spcBef>
                <a:spcPts val="600"/>
              </a:spcBef>
              <a:spcAft>
                <a:spcPts val="0"/>
              </a:spcAft>
              <a:buClr>
                <a:srgbClr val="FF0000"/>
              </a:buClr>
              <a:buSzPct val="100000"/>
            </a:pPr>
            <a:r>
              <a:rPr lang="fr-FR" sz="1300" b="1" dirty="0" smtClean="0">
                <a:solidFill>
                  <a:schemeClr val="accent1"/>
                </a:solidFill>
              </a:rPr>
              <a:t>Mais rassurez-vous, Parcoursup n’est qu’une première étape</a:t>
            </a:r>
            <a:r>
              <a:rPr lang="fr-FR" sz="1300" dirty="0" smtClean="0">
                <a:solidFill>
                  <a:schemeClr val="accent1"/>
                </a:solidFill>
              </a:rPr>
              <a:t>… </a:t>
            </a:r>
            <a:r>
              <a:rPr lang="fr-FR" sz="1300" b="1" dirty="0" smtClean="0">
                <a:solidFill>
                  <a:schemeClr val="accent1"/>
                </a:solidFill>
              </a:rPr>
              <a:t>vous avez le droit de vous réorienter !</a:t>
            </a:r>
            <a:endParaRPr lang="fr-FR" sz="13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smtClean="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17</a:t>
            </a:fld>
            <a:endParaRPr lang="fr-FR" dirty="0"/>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5 conseils pour aborder sereinement </a:t>
            </a:r>
            <a:r>
              <a:rPr lang="fr-FR" sz="1400" b="1" dirty="0" smtClean="0">
                <a:solidFill>
                  <a:schemeClr val="tx1"/>
                </a:solidFill>
              </a:rPr>
              <a:t>Parcoursup</a:t>
            </a:r>
            <a:endParaRPr lang="fr-FR" sz="1400" b="1" dirty="0">
              <a:solidFill>
                <a:schemeClr val="tx1"/>
              </a:solidFill>
            </a:endParaRPr>
          </a:p>
        </p:txBody>
      </p:sp>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79662"/>
            <a:ext cx="8298792" cy="2664296"/>
          </a:xfrm>
        </p:spPr>
        <p:txBody>
          <a:bodyPr>
            <a:normAutofit fontScale="92500" lnSpcReduction="10000"/>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smtClean="0">
                <a:solidFill>
                  <a:schemeClr val="bg1"/>
                </a:solidFill>
                <a:highlight>
                  <a:srgbClr val="0000FF"/>
                </a:highlight>
              </a:rPr>
              <a:t>Le </a:t>
            </a:r>
            <a:r>
              <a:rPr lang="fr-FR" sz="1400" b="1" dirty="0">
                <a:solidFill>
                  <a:schemeClr val="bg1"/>
                </a:solidFill>
                <a:highlight>
                  <a:srgbClr val="0000FF"/>
                </a:highlight>
              </a:rPr>
              <a:t>numéro vert </a:t>
            </a:r>
            <a:r>
              <a:rPr lang="fr-FR" sz="2000" dirty="0">
                <a:solidFill>
                  <a:schemeClr val="accent1"/>
                </a:solidFill>
              </a:rPr>
              <a:t>:  </a:t>
            </a:r>
            <a:r>
              <a:rPr lang="fr-FR" sz="2000" b="1" dirty="0">
                <a:solidFill>
                  <a:schemeClr val="accent1"/>
                </a:solidFill>
              </a:rPr>
              <a:t>0 800 400 070 </a:t>
            </a:r>
            <a:br>
              <a:rPr lang="fr-FR" sz="2000" b="1" dirty="0">
                <a:solidFill>
                  <a:schemeClr val="accent1"/>
                </a:solidFill>
              </a:rPr>
            </a:br>
            <a:r>
              <a:rPr lang="fr-FR" sz="1200" i="1" dirty="0">
                <a:solidFill>
                  <a:schemeClr val="accent1"/>
                </a:solidFill>
              </a:rPr>
              <a:t>(en complément du numéro vert accessible depuis l’Outre-mer et l’étranger, des numéros spécifiques pour l’Outre-mer indiqués sur le site parcoursup.gouv.fr)</a:t>
            </a:r>
            <a:br>
              <a:rPr lang="fr-FR" sz="1200" i="1" dirty="0">
                <a:solidFill>
                  <a:schemeClr val="accent1"/>
                </a:solidFill>
              </a:rPr>
            </a:br>
            <a:endParaRPr lang="fr-FR" sz="1200" i="1"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 La messagerie contact </a:t>
            </a:r>
            <a:r>
              <a:rPr lang="fr-FR" sz="1600" dirty="0">
                <a:solidFill>
                  <a:schemeClr val="accent1"/>
                </a:solidFill>
              </a:rPr>
              <a:t>depuis le dossier </a:t>
            </a:r>
            <a:r>
              <a:rPr lang="fr-FR" sz="1600" dirty="0" smtClean="0">
                <a:solidFill>
                  <a:schemeClr val="accent1"/>
                </a:solidFill>
              </a:rPr>
              <a:t>Parcoursup</a:t>
            </a:r>
            <a:br>
              <a:rPr lang="fr-FR" sz="1600" dirty="0" smtClean="0">
                <a:solidFill>
                  <a:schemeClr val="accent1"/>
                </a:solidFill>
              </a:rPr>
            </a:b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smtClean="0">
                <a:solidFill>
                  <a:schemeClr val="bg1"/>
                </a:solidFill>
                <a:highlight>
                  <a:srgbClr val="0000FF"/>
                </a:highlight>
              </a:rPr>
              <a:t>Les </a:t>
            </a:r>
            <a:r>
              <a:rPr lang="fr-FR" sz="1400" b="1" dirty="0">
                <a:solidFill>
                  <a:schemeClr val="bg1"/>
                </a:solidFill>
                <a:highlight>
                  <a:srgbClr val="0000FF"/>
                </a:highlight>
              </a:rPr>
              <a:t>réseaux sociaux (Instagram, </a:t>
            </a:r>
            <a:r>
              <a:rPr lang="fr-FR" sz="1400" b="1" dirty="0" smtClean="0">
                <a:solidFill>
                  <a:schemeClr val="bg1"/>
                </a:solidFill>
                <a:highlight>
                  <a:srgbClr val="0000FF"/>
                </a:highlight>
              </a:rPr>
              <a:t>X, </a:t>
            </a:r>
            <a:r>
              <a:rPr lang="fr-FR" sz="1400" b="1" dirty="0">
                <a:solidFill>
                  <a:schemeClr val="bg1"/>
                </a:solidFill>
                <a:highlight>
                  <a:srgbClr val="0000FF"/>
                </a:highlight>
              </a:rPr>
              <a:t>Facebook) </a:t>
            </a:r>
            <a:r>
              <a:rPr lang="fr-FR" sz="1600" dirty="0">
                <a:solidFill>
                  <a:schemeClr val="accent1"/>
                </a:solidFill>
              </a:rPr>
              <a:t>pour suivre l’actualité de Parcoursup et recevoir des </a:t>
            </a:r>
            <a:r>
              <a:rPr lang="fr-FR" sz="1600" dirty="0" smtClean="0">
                <a:solidFill>
                  <a:schemeClr val="accent1"/>
                </a:solidFill>
              </a:rPr>
              <a:t>conseils</a:t>
            </a:r>
            <a:br>
              <a:rPr lang="fr-FR" sz="1600" dirty="0" smtClean="0">
                <a:solidFill>
                  <a:schemeClr val="accent1"/>
                </a:solidFill>
              </a:rPr>
            </a:br>
            <a:endParaRPr lang="fr-FR" sz="1600" dirty="0" smtClean="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Des tutos </a:t>
            </a:r>
            <a:r>
              <a:rPr lang="fr-FR" sz="1400" b="1" dirty="0" smtClean="0">
                <a:solidFill>
                  <a:schemeClr val="bg1"/>
                </a:solidFill>
                <a:highlight>
                  <a:srgbClr val="0000FF"/>
                </a:highlight>
              </a:rPr>
              <a:t>vidéos, des quiz et une Faq très riche </a:t>
            </a:r>
            <a:r>
              <a:rPr lang="fr-FR" sz="1600" b="1" dirty="0" smtClean="0">
                <a:solidFill>
                  <a:schemeClr val="accent1"/>
                </a:solidFill>
                <a:highlight>
                  <a:srgbClr val="FFFF00"/>
                </a:highlight>
              </a:rPr>
              <a:t/>
            </a:r>
            <a:br>
              <a:rPr lang="fr-FR" sz="1600" b="1" dirty="0" smtClean="0">
                <a:solidFill>
                  <a:schemeClr val="accent1"/>
                </a:solidFill>
                <a:highlight>
                  <a:srgbClr val="FFFF00"/>
                </a:highlight>
              </a:rPr>
            </a:br>
            <a:endParaRPr lang="fr-FR" sz="1600" b="1" dirty="0">
              <a:solidFill>
                <a:schemeClr val="accent1"/>
              </a:solidFill>
              <a:highlight>
                <a:srgbClr val="FFFF00"/>
              </a:highlight>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 site d’entrainement </a:t>
            </a:r>
            <a:r>
              <a:rPr lang="fr-FR" sz="1600" dirty="0" smtClean="0">
                <a:solidFill>
                  <a:schemeClr val="accent1"/>
                </a:solidFill>
              </a:rPr>
              <a:t>pour vous préparer à la phase d’admission</a:t>
            </a:r>
            <a:endParaRPr lang="fr-FR" sz="1600" dirty="0">
              <a:solidFill>
                <a:schemeClr val="accent1"/>
              </a:solidFil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18</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55713" y="915566"/>
            <a:ext cx="8208912" cy="663637"/>
          </a:xfrm>
        </p:spPr>
        <p:txBody>
          <a:bodyPr/>
          <a:lstStyle/>
          <a:p>
            <a:r>
              <a:rPr lang="fr-FR" sz="2200" dirty="0"/>
              <a:t>Des services </a:t>
            </a:r>
            <a:r>
              <a:rPr lang="fr-FR" sz="2200"/>
              <a:t>pour </a:t>
            </a:r>
            <a:r>
              <a:rPr lang="fr-FR" sz="2200" smtClean="0"/>
              <a:t>vous </a:t>
            </a:r>
            <a:r>
              <a:rPr lang="fr-FR" sz="2200" dirty="0" smtClean="0"/>
              <a:t>aider </a:t>
            </a:r>
            <a:r>
              <a:rPr lang="fr-FR" sz="2200" dirty="0"/>
              <a:t>et répondre à vos questions tout au long de la procédure</a:t>
            </a:r>
          </a:p>
        </p:txBody>
      </p:sp>
    </p:spTree>
    <p:extLst>
      <p:ext uri="{BB962C8B-B14F-4D97-AF65-F5344CB8AC3E}">
        <p14:creationId xmlns:p14="http://schemas.microsoft.com/office/powerpoint/2010/main" val="1737828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3528" y="1355355"/>
            <a:ext cx="8208912" cy="3687894"/>
          </a:xfrm>
        </p:spPr>
        <p:txBody>
          <a:bodyPr>
            <a:noAutofit/>
          </a:bodyPr>
          <a:lstStyle/>
          <a:p>
            <a:pPr marL="285750" indent="-285750">
              <a:buFont typeface="Courier New" panose="02070309020205020404" pitchFamily="49" charset="0"/>
              <a:buChar char="o"/>
            </a:pPr>
            <a:r>
              <a:rPr lang="fr-FR" sz="1400" b="1" dirty="0" smtClean="0">
                <a:solidFill>
                  <a:schemeClr val="bg1"/>
                </a:solidFill>
                <a:highlight>
                  <a:srgbClr val="0000FF"/>
                </a:highlight>
              </a:rPr>
              <a:t>Bourse sur critères sociaux </a:t>
            </a:r>
            <a:r>
              <a:rPr lang="fr-FR" sz="1400" dirty="0">
                <a:solidFill>
                  <a:schemeClr val="accent1"/>
                </a:solidFill>
              </a:rPr>
              <a:t>: </a:t>
            </a:r>
            <a:r>
              <a:rPr lang="fr-FR" sz="1400" dirty="0" smtClean="0">
                <a:solidFill>
                  <a:schemeClr val="accent1"/>
                </a:solidFill>
              </a:rPr>
              <a:t>vous pouvez faire </a:t>
            </a:r>
            <a:r>
              <a:rPr lang="fr-FR" sz="1400" dirty="0">
                <a:solidFill>
                  <a:schemeClr val="accent1"/>
                </a:solidFill>
              </a:rPr>
              <a:t>une demande de bourse et/ou de logement en créant votre dossier social étudiant (DSE) via le portail </a:t>
            </a:r>
            <a:r>
              <a:rPr lang="fr-FR" sz="1400" dirty="0">
                <a:solidFill>
                  <a:schemeClr val="accent1"/>
                </a:solidFill>
                <a:hlinkClick r:id="rId2"/>
              </a:rPr>
              <a:t>messervices.etudiant.gouv.fr</a:t>
            </a:r>
            <a:r>
              <a:rPr lang="fr-FR" sz="1400" dirty="0">
                <a:solidFill>
                  <a:schemeClr val="accent1"/>
                </a:solidFill>
              </a:rPr>
              <a:t> </a:t>
            </a:r>
            <a:r>
              <a:rPr lang="fr-FR" sz="1400" dirty="0" smtClean="0">
                <a:solidFill>
                  <a:schemeClr val="accent1"/>
                </a:solidFill>
              </a:rPr>
              <a:t>. </a:t>
            </a:r>
          </a:p>
          <a:p>
            <a:pPr marL="269875"/>
            <a:r>
              <a:rPr lang="fr-FR" sz="1400" dirty="0" smtClean="0">
                <a:solidFill>
                  <a:schemeClr val="accent1"/>
                </a:solidFill>
              </a:rPr>
              <a:t>Vous </a:t>
            </a:r>
            <a:r>
              <a:rPr lang="fr-FR" sz="1400" dirty="0">
                <a:solidFill>
                  <a:schemeClr val="accent1"/>
                </a:solidFill>
              </a:rPr>
              <a:t>pouvez calculer </a:t>
            </a:r>
            <a:r>
              <a:rPr lang="fr-FR" sz="1400" dirty="0" smtClean="0">
                <a:solidFill>
                  <a:schemeClr val="accent1"/>
                </a:solidFill>
              </a:rPr>
              <a:t>vos </a:t>
            </a:r>
            <a:r>
              <a:rPr lang="fr-FR" sz="1400" dirty="0">
                <a:solidFill>
                  <a:schemeClr val="accent1"/>
                </a:solidFill>
              </a:rPr>
              <a:t>droits à la bourse via </a:t>
            </a:r>
            <a:r>
              <a:rPr lang="fr-FR" sz="1400" dirty="0">
                <a:solidFill>
                  <a:schemeClr val="accent1"/>
                </a:solidFill>
                <a:hlinkClick r:id="rId3"/>
              </a:rPr>
              <a:t>lescrous.fr/nos-services/simulateur-de-bourse</a:t>
            </a:r>
            <a:r>
              <a:rPr lang="fr-FR" sz="1400" dirty="0">
                <a:solidFill>
                  <a:schemeClr val="accent1"/>
                </a:solidFill>
              </a:rPr>
              <a:t> </a:t>
            </a:r>
            <a:r>
              <a:rPr lang="fr-FR" sz="1400" dirty="0" smtClean="0">
                <a:solidFill>
                  <a:schemeClr val="accent1"/>
                </a:solidFill>
              </a:rPr>
              <a:t/>
            </a:r>
            <a:br>
              <a:rPr lang="fr-FR" sz="1400" dirty="0" smtClean="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smtClean="0">
                <a:solidFill>
                  <a:schemeClr val="bg1"/>
                </a:solidFill>
                <a:highlight>
                  <a:srgbClr val="0000FF"/>
                </a:highlight>
              </a:rPr>
              <a:t>Aide </a:t>
            </a:r>
            <a:r>
              <a:rPr lang="fr-FR" sz="1400" b="1" dirty="0">
                <a:solidFill>
                  <a:schemeClr val="bg1"/>
                </a:solidFill>
                <a:highlight>
                  <a:srgbClr val="0000FF"/>
                </a:highlight>
              </a:rPr>
              <a:t>à la mobilité </a:t>
            </a:r>
            <a:r>
              <a:rPr lang="fr-FR" sz="1400" dirty="0">
                <a:solidFill>
                  <a:schemeClr val="accent1"/>
                </a:solidFill>
              </a:rPr>
              <a:t>: </a:t>
            </a:r>
            <a:r>
              <a:rPr lang="fr-FR" sz="1400" dirty="0" smtClean="0">
                <a:solidFill>
                  <a:schemeClr val="accent1"/>
                </a:solidFill>
              </a:rPr>
              <a:t>Parcoursup </a:t>
            </a:r>
            <a:r>
              <a:rPr lang="fr-FR" sz="1400" dirty="0">
                <a:solidFill>
                  <a:schemeClr val="accent1"/>
                </a:solidFill>
              </a:rPr>
              <a:t>propose une aide à la mobilité de 500 € pour les </a:t>
            </a:r>
            <a:r>
              <a:rPr lang="fr-FR" sz="1400" dirty="0" smtClean="0">
                <a:solidFill>
                  <a:schemeClr val="accent1"/>
                </a:solidFill>
              </a:rPr>
              <a:t>lycéens boursiers </a:t>
            </a:r>
            <a:r>
              <a:rPr lang="fr-FR" sz="1400" dirty="0">
                <a:solidFill>
                  <a:schemeClr val="accent1"/>
                </a:solidFill>
              </a:rPr>
              <a:t>qui </a:t>
            </a:r>
            <a:r>
              <a:rPr lang="fr-FR" sz="1400" dirty="0" smtClean="0">
                <a:solidFill>
                  <a:schemeClr val="accent1"/>
                </a:solidFill>
              </a:rPr>
              <a:t>étudieront dans un établissement situé en </a:t>
            </a:r>
            <a:r>
              <a:rPr lang="fr-FR" sz="1400" dirty="0">
                <a:solidFill>
                  <a:schemeClr val="accent1"/>
                </a:solidFill>
              </a:rPr>
              <a:t>dehors de leur académie de résidence. </a:t>
            </a:r>
            <a:endParaRPr lang="fr-FR" sz="1400" dirty="0" smtClean="0">
              <a:solidFill>
                <a:schemeClr val="accent1"/>
              </a:solidFill>
            </a:endParaRPr>
          </a:p>
          <a:p>
            <a:pPr marL="285750" indent="-285750">
              <a:buFont typeface="Courier New" panose="02070309020205020404" pitchFamily="49" charset="0"/>
              <a:buChar char="o"/>
            </a:pPr>
            <a:endParaRPr lang="fr-FR" sz="1400" b="1" dirty="0" smtClean="0">
              <a:solidFill>
                <a:schemeClr val="accent1"/>
              </a:solidFill>
              <a:highlight>
                <a:srgbClr val="0000FF"/>
              </a:highlight>
            </a:endParaRPr>
          </a:p>
          <a:p>
            <a:pPr marL="285750" indent="-285750">
              <a:buFont typeface="Courier New" panose="02070309020205020404" pitchFamily="49" charset="0"/>
              <a:buChar char="o"/>
            </a:pPr>
            <a:r>
              <a:rPr lang="fr-FR" sz="1400" b="1" dirty="0" smtClean="0">
                <a:solidFill>
                  <a:schemeClr val="bg1"/>
                </a:solidFill>
                <a:highlight>
                  <a:srgbClr val="0000FF"/>
                </a:highlight>
              </a:rPr>
              <a:t>Logement </a:t>
            </a:r>
            <a:r>
              <a:rPr lang="fr-FR" sz="1400" b="1" dirty="0">
                <a:solidFill>
                  <a:schemeClr val="bg1"/>
                </a:solidFill>
                <a:highlight>
                  <a:srgbClr val="0000FF"/>
                </a:highlight>
              </a:rPr>
              <a:t>en résidence universitaire </a:t>
            </a:r>
            <a:r>
              <a:rPr lang="fr-FR" sz="1400" dirty="0">
                <a:solidFill>
                  <a:schemeClr val="accent1"/>
                </a:solidFill>
              </a:rPr>
              <a:t>: pour vous aider </a:t>
            </a:r>
            <a:r>
              <a:rPr lang="fr-FR" sz="1400" dirty="0" smtClean="0">
                <a:solidFill>
                  <a:schemeClr val="accent1"/>
                </a:solidFill>
              </a:rPr>
              <a:t>dans votre recherche, consultez le site </a:t>
            </a:r>
            <a:r>
              <a:rPr lang="fr-FR" sz="1400" dirty="0" smtClean="0">
                <a:solidFill>
                  <a:schemeClr val="accent1"/>
                </a:solidFill>
                <a:hlinkClick r:id="rId4"/>
              </a:rPr>
              <a:t>trouverunlogement.lescrous.fr</a:t>
            </a:r>
            <a:r>
              <a:rPr lang="fr-FR" sz="1400" dirty="0" smtClean="0">
                <a:solidFill>
                  <a:schemeClr val="accent1"/>
                </a:solidFill>
              </a:rPr>
              <a:t> . Pour </a:t>
            </a:r>
            <a:r>
              <a:rPr lang="fr-FR" sz="1400" dirty="0">
                <a:solidFill>
                  <a:schemeClr val="accent1"/>
                </a:solidFill>
              </a:rPr>
              <a:t>toute question, </a:t>
            </a:r>
            <a:r>
              <a:rPr lang="fr-FR" sz="1400" dirty="0" smtClean="0">
                <a:solidFill>
                  <a:schemeClr val="accent1"/>
                </a:solidFill>
              </a:rPr>
              <a:t>une FAQ est proposée sur </a:t>
            </a:r>
            <a:r>
              <a:rPr lang="fr-FR" sz="1400" dirty="0">
                <a:solidFill>
                  <a:schemeClr val="accent1"/>
                </a:solidFill>
              </a:rPr>
              <a:t>etudiant.gouv.fr </a:t>
            </a:r>
            <a:r>
              <a:rPr lang="fr-FR" sz="1400" dirty="0" smtClean="0">
                <a:solidFill>
                  <a:schemeClr val="accent1"/>
                </a:solidFill>
              </a:rPr>
              <a:t/>
            </a:r>
            <a:br>
              <a:rPr lang="fr-FR" sz="1400" dirty="0" smtClean="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Santé </a:t>
            </a:r>
            <a:r>
              <a:rPr lang="fr-FR" sz="1400" dirty="0">
                <a:solidFill>
                  <a:schemeClr val="accent1"/>
                </a:solidFill>
              </a:rPr>
              <a:t>: </a:t>
            </a:r>
            <a:r>
              <a:rPr lang="fr-FR" sz="1400" dirty="0" smtClean="0">
                <a:solidFill>
                  <a:schemeClr val="accent1"/>
                </a:solidFill>
              </a:rPr>
              <a:t>pour rappel, vous </a:t>
            </a:r>
            <a:r>
              <a:rPr lang="fr-FR" sz="1400" dirty="0">
                <a:solidFill>
                  <a:schemeClr val="accent1"/>
                </a:solidFill>
              </a:rPr>
              <a:t>êtes automatiquement affilié au régime général de la sécurité sociale. </a:t>
            </a:r>
            <a:endParaRPr lang="fr-FR" sz="1400" dirty="0" smtClean="0">
              <a:solidFill>
                <a:schemeClr val="accent1"/>
              </a:solidFill>
            </a:endParaRPr>
          </a:p>
          <a:p>
            <a:pPr marL="269875"/>
            <a:r>
              <a:rPr lang="fr-FR" sz="1400" dirty="0" smtClean="0">
                <a:solidFill>
                  <a:schemeClr val="accent1"/>
                </a:solidFill>
              </a:rPr>
              <a:t>Vous </a:t>
            </a:r>
            <a:r>
              <a:rPr lang="fr-FR" sz="1400" dirty="0">
                <a:solidFill>
                  <a:schemeClr val="accent1"/>
                </a:solidFill>
              </a:rPr>
              <a:t>pouvez évaluer votre droit à la Complémentaire santé solidaire et à d’autres prestations sociales depuis le site </a:t>
            </a:r>
            <a:r>
              <a:rPr lang="fr-FR" sz="1400" dirty="0">
                <a:solidFill>
                  <a:schemeClr val="accent1"/>
                </a:solidFill>
                <a:hlinkClick r:id="rId5"/>
              </a:rPr>
              <a:t>mesdroitssociaux.gouv.fr</a:t>
            </a:r>
            <a:r>
              <a:rPr lang="fr-FR" sz="1400" dirty="0">
                <a:solidFill>
                  <a:schemeClr val="accent1"/>
                </a:solidFill>
              </a:rPr>
              <a:t>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19</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512485" y="907803"/>
            <a:ext cx="8208912" cy="663637"/>
          </a:xfrm>
        </p:spPr>
        <p:txBody>
          <a:bodyPr/>
          <a:lstStyle/>
          <a:p>
            <a:r>
              <a:rPr lang="fr-FR" sz="2200" dirty="0" smtClean="0"/>
              <a:t>Pensez aussi à préparer votre future vie d’étudiant(e)</a:t>
            </a:r>
            <a:endParaRPr lang="fr-FR" sz="2200" dirty="0"/>
          </a:p>
        </p:txBody>
      </p:sp>
    </p:spTree>
    <p:extLst>
      <p:ext uri="{BB962C8B-B14F-4D97-AF65-F5344CB8AC3E}">
        <p14:creationId xmlns:p14="http://schemas.microsoft.com/office/powerpoint/2010/main" val="3702926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fontScale="925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smtClean="0">
              <a:solidFill>
                <a:schemeClr val="bg1"/>
              </a:solidFill>
              <a:highlight>
                <a:srgbClr val="0000FF"/>
              </a:highlight>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smtClean="0">
                <a:solidFill>
                  <a:schemeClr val="bg1"/>
                </a:solidFill>
                <a:highlight>
                  <a:srgbClr val="0000FF"/>
                </a:highlight>
              </a:rPr>
              <a:t>Une offre de formation riche et diversifiée : près de 24 000 formations supérieures proposant principalement des diplômes nationaux ou d’établissement validés par l’Etat</a:t>
            </a:r>
          </a:p>
          <a:p>
            <a:pPr algn="just" defTabSz="457200">
              <a:spcBef>
                <a:spcPct val="20000"/>
              </a:spcBef>
              <a:spcAft>
                <a:spcPts val="0"/>
              </a:spcAft>
              <a:buClr>
                <a:srgbClr val="FF0000"/>
              </a:buClr>
              <a:buSzPct val="100000"/>
              <a:tabLst>
                <a:tab pos="182563" algn="l"/>
              </a:tabLst>
            </a:pPr>
            <a:r>
              <a:rPr lang="fr-FR" sz="1500" dirty="0" smtClean="0">
                <a:solidFill>
                  <a:schemeClr val="accent1"/>
                </a:solidFill>
              </a:rPr>
              <a:t>	Des formations sous statut étudiant et des formations en apprentissage</a:t>
            </a:r>
          </a:p>
          <a:p>
            <a:pPr algn="just" defTabSz="457200">
              <a:spcBef>
                <a:spcPct val="20000"/>
              </a:spcBef>
              <a:spcAft>
                <a:spcPts val="0"/>
              </a:spcAft>
              <a:buClr>
                <a:srgbClr val="FF0000"/>
              </a:buClr>
              <a:buSzPct val="100000"/>
              <a:tabLst>
                <a:tab pos="182563" algn="l"/>
              </a:tabLst>
            </a:pPr>
            <a:endParaRPr lang="fr-FR" sz="1500" dirty="0">
              <a:solidFill>
                <a:schemeClr val="accent1"/>
              </a:solidFill>
            </a:endParaRPr>
          </a:p>
          <a:p>
            <a:pPr marL="171450" indent="-171450" algn="just" defTabSz="457200">
              <a:spcBef>
                <a:spcPct val="20000"/>
              </a:spcBef>
              <a:spcAft>
                <a:spcPts val="300"/>
              </a:spcAft>
              <a:buClr>
                <a:srgbClr val="FF0000"/>
              </a:buClr>
              <a:buSzPct val="100000"/>
              <a:buFont typeface="Courier New" panose="02070309020205020404" pitchFamily="49" charset="0"/>
              <a:buChar char="o"/>
            </a:pPr>
            <a:r>
              <a:rPr lang="fr-FR" sz="1500" b="1" dirty="0" smtClean="0">
                <a:solidFill>
                  <a:schemeClr val="bg1"/>
                </a:solidFill>
                <a:highlight>
                  <a:srgbClr val="0000FF"/>
                </a:highlight>
              </a:rPr>
              <a:t>Une priorité : simplifiez vos démarches !</a:t>
            </a:r>
            <a:endParaRPr lang="fr-FR" sz="1500" b="1" dirty="0">
              <a:solidFill>
                <a:schemeClr val="bg1"/>
              </a:solidFill>
              <a:highlight>
                <a:srgbClr val="0000FF"/>
              </a:highlight>
            </a:endParaRPr>
          </a:p>
          <a:p>
            <a:pPr marL="179388" defTabSz="457200">
              <a:spcBef>
                <a:spcPct val="20000"/>
              </a:spcBef>
              <a:spcAft>
                <a:spcPts val="300"/>
              </a:spcAft>
              <a:buClr>
                <a:srgbClr val="FF0000"/>
              </a:buClr>
              <a:buSzPct val="100000"/>
            </a:pPr>
            <a:r>
              <a:rPr lang="fr-FR" sz="1500" dirty="0">
                <a:solidFill>
                  <a:schemeClr val="accent1"/>
                </a:solidFill>
              </a:rPr>
              <a:t>Parcoursup, c’est </a:t>
            </a:r>
            <a:r>
              <a:rPr lang="fr-FR" sz="1500" dirty="0" smtClean="0">
                <a:solidFill>
                  <a:schemeClr val="accent1"/>
                </a:solidFill>
              </a:rPr>
              <a:t>1 seule procédure, 1 seul dossier, 1 seul calendrier</a:t>
            </a:r>
          </a:p>
          <a:p>
            <a:pPr marL="179388" defTabSz="457200">
              <a:spcBef>
                <a:spcPct val="20000"/>
              </a:spcBef>
              <a:spcAft>
                <a:spcPts val="300"/>
              </a:spcAft>
              <a:buClr>
                <a:srgbClr val="FF0000"/>
              </a:buClr>
              <a:buSzPct val="100000"/>
            </a:pPr>
            <a:r>
              <a:rPr lang="fr-FR" sz="1500" dirty="0" smtClean="0">
                <a:solidFill>
                  <a:schemeClr val="accent1"/>
                </a:solidFill>
              </a:rPr>
              <a:t>Parcoursup</a:t>
            </a:r>
            <a:r>
              <a:rPr lang="fr-FR" sz="1500" dirty="0">
                <a:solidFill>
                  <a:schemeClr val="accent1"/>
                </a:solidFill>
              </a:rPr>
              <a:t>, c’est </a:t>
            </a:r>
            <a:r>
              <a:rPr lang="fr-FR" sz="1500" dirty="0" smtClean="0">
                <a:solidFill>
                  <a:schemeClr val="accent1"/>
                </a:solidFill>
              </a:rPr>
              <a:t>un cadre de présentation des formations unique pour </a:t>
            </a:r>
            <a:r>
              <a:rPr lang="fr-FR" sz="1500" b="1" dirty="0" smtClean="0">
                <a:solidFill>
                  <a:schemeClr val="accent1"/>
                </a:solidFill>
              </a:rPr>
              <a:t>trouver rapidement les informations essentielles</a:t>
            </a:r>
            <a:r>
              <a:rPr lang="fr-FR" sz="1500" dirty="0" smtClean="0">
                <a:solidFill>
                  <a:schemeClr val="accent1"/>
                </a:solidFill>
              </a:rPr>
              <a:t>, pour </a:t>
            </a:r>
            <a:r>
              <a:rPr lang="fr-FR" sz="1500" b="1" dirty="0" smtClean="0">
                <a:solidFill>
                  <a:schemeClr val="accent1"/>
                </a:solidFill>
              </a:rPr>
              <a:t>connaitre les chiffres clés </a:t>
            </a:r>
            <a:r>
              <a:rPr lang="fr-FR" sz="1500" dirty="0" smtClean="0">
                <a:solidFill>
                  <a:schemeClr val="accent1"/>
                </a:solidFill>
              </a:rPr>
              <a:t>de la session précédente</a:t>
            </a:r>
          </a:p>
          <a:p>
            <a:pPr marL="182563" indent="-4763" algn="just" defTabSz="457200">
              <a:spcBef>
                <a:spcPct val="20000"/>
              </a:spcBef>
              <a:spcAft>
                <a:spcPts val="0"/>
              </a:spcAft>
              <a:buClr>
                <a:srgbClr val="FF0000"/>
              </a:buClr>
              <a:buSzPct val="100000"/>
            </a:pPr>
            <a:r>
              <a:rPr lang="fr-FR" sz="1500" dirty="0" smtClean="0">
                <a:solidFill>
                  <a:schemeClr val="accent1"/>
                </a:solidFill>
              </a:rPr>
              <a:t>Sur le site </a:t>
            </a:r>
            <a:r>
              <a:rPr lang="fr-FR" sz="1500" u="sng" dirty="0" smtClean="0">
                <a:solidFill>
                  <a:srgbClr val="3333CC"/>
                </a:solidFill>
              </a:rPr>
              <a:t>parcoursup.gouv.fr</a:t>
            </a:r>
            <a:r>
              <a:rPr lang="fr-FR" sz="1500" dirty="0" smtClean="0">
                <a:solidFill>
                  <a:schemeClr val="accent1"/>
                </a:solidFill>
              </a:rPr>
              <a:t> un livret « </a:t>
            </a:r>
            <a:r>
              <a:rPr lang="fr-FR" sz="1500" b="1" dirty="0" smtClean="0">
                <a:solidFill>
                  <a:schemeClr val="accent1"/>
                </a:solidFill>
              </a:rPr>
              <a:t>les bons réflexes</a:t>
            </a:r>
            <a:r>
              <a:rPr lang="fr-FR" sz="1500" dirty="0" smtClean="0">
                <a:solidFill>
                  <a:schemeClr val="accent1"/>
                </a:solidFill>
              </a:rPr>
              <a:t> » </a:t>
            </a:r>
          </a:p>
          <a:p>
            <a:pPr marL="182563" indent="-4763" algn="just" defTabSz="457200">
              <a:spcBef>
                <a:spcPct val="20000"/>
              </a:spcBef>
              <a:spcAft>
                <a:spcPts val="0"/>
              </a:spcAft>
              <a:buClr>
                <a:srgbClr val="FF0000"/>
              </a:buClr>
              <a:buSzPct val="100000"/>
            </a:pPr>
            <a:r>
              <a:rPr lang="fr-FR" sz="1500" dirty="0" smtClean="0">
                <a:solidFill>
                  <a:schemeClr val="accent1"/>
                </a:solidFill>
              </a:rPr>
              <a:t>aide lycéens, étudiants et parents à se repérer dans le choix d’un établissement de formation</a:t>
            </a:r>
          </a:p>
          <a:p>
            <a:pPr marL="182563" lvl="0" indent="-182563" algn="just" defTabSz="457200">
              <a:spcBef>
                <a:spcPct val="20000"/>
              </a:spcBef>
              <a:spcAft>
                <a:spcPts val="0"/>
              </a:spcAft>
              <a:buClr>
                <a:srgbClr val="FF0000"/>
              </a:buClr>
              <a:buSzPct val="100000"/>
            </a:pPr>
            <a:endParaRPr lang="fr-FR" sz="900" b="1" dirty="0" smtClean="0"/>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a:t>
            </a:r>
            <a:r>
              <a:rPr lang="fr-FR" sz="1500" b="1" dirty="0" smtClean="0">
                <a:solidFill>
                  <a:schemeClr val="bg1"/>
                </a:solidFill>
                <a:highlight>
                  <a:srgbClr val="0000FF"/>
                </a:highlight>
              </a:rPr>
              <a:t>procédure</a:t>
            </a:r>
            <a:endParaRPr lang="fr-FR" sz="1500" b="1" dirty="0">
              <a:solidFill>
                <a:schemeClr val="bg1"/>
              </a:solidFill>
              <a:highlight>
                <a:srgbClr val="0000FF"/>
              </a:highlight>
            </a:endParaRPr>
          </a:p>
          <a:p>
            <a:pPr marL="179388" algn="just" defTabSz="457200">
              <a:spcBef>
                <a:spcPts val="600"/>
              </a:spcBef>
              <a:spcAft>
                <a:spcPts val="300"/>
              </a:spcAft>
              <a:buClr>
                <a:srgbClr val="FF0000"/>
              </a:buClr>
              <a:buSzPct val="100000"/>
            </a:pPr>
            <a:r>
              <a:rPr lang="fr-FR" sz="1500" b="1" dirty="0">
                <a:solidFill>
                  <a:schemeClr val="accent1"/>
                </a:solidFill>
              </a:rPr>
              <a:t>Vous n’êtes pas seuls pour </a:t>
            </a:r>
            <a:r>
              <a:rPr lang="fr-FR" sz="1500" b="1" dirty="0" smtClean="0">
                <a:solidFill>
                  <a:schemeClr val="accent1"/>
                </a:solidFill>
              </a:rPr>
              <a:t>réfléchir et faire </a:t>
            </a:r>
            <a:r>
              <a:rPr lang="fr-FR" sz="1500" b="1" dirty="0">
                <a:solidFill>
                  <a:schemeClr val="accent1"/>
                </a:solidFill>
              </a:rPr>
              <a:t>vos choix </a:t>
            </a:r>
            <a:r>
              <a:rPr lang="fr-FR" sz="1500" dirty="0">
                <a:solidFill>
                  <a:schemeClr val="accent1"/>
                </a:solidFill>
              </a:rPr>
              <a:t>: vous êtes </a:t>
            </a:r>
            <a:r>
              <a:rPr lang="fr-FR" sz="1500" dirty="0" smtClean="0">
                <a:solidFill>
                  <a:schemeClr val="accent1"/>
                </a:solidFill>
              </a:rPr>
              <a:t>accompagnés, </a:t>
            </a:r>
            <a:r>
              <a:rPr lang="fr-FR" sz="1500" dirty="0">
                <a:solidFill>
                  <a:schemeClr val="accent1"/>
                </a:solidFill>
              </a:rPr>
              <a:t>au lycée, via </a:t>
            </a:r>
            <a:r>
              <a:rPr lang="fr-FR" sz="1500" dirty="0" smtClean="0">
                <a:solidFill>
                  <a:schemeClr val="accent1"/>
                </a:solidFill>
              </a:rPr>
              <a:t>les professionnels de la </a:t>
            </a:r>
            <a:r>
              <a:rPr lang="fr-FR" sz="1500" dirty="0">
                <a:solidFill>
                  <a:schemeClr val="accent1"/>
                </a:solidFill>
              </a:rPr>
              <a:t>plateforme, au numéro </a:t>
            </a:r>
            <a:r>
              <a:rPr lang="fr-FR" sz="1500" dirty="0" smtClean="0">
                <a:solidFill>
                  <a:schemeClr val="accent1"/>
                </a:solidFill>
              </a:rPr>
              <a:t>vert, sur les réseaux sociaux Parcoursup</a:t>
            </a:r>
            <a:endParaRPr lang="fr-FR" sz="1500" dirty="0">
              <a:solidFill>
                <a:schemeClr val="accent1"/>
              </a:solidFill>
            </a:endParaRPr>
          </a:p>
          <a:p>
            <a:pPr marL="179388" algn="just" defTabSz="457200">
              <a:spcBef>
                <a:spcPct val="20000"/>
              </a:spcBef>
              <a:spcAft>
                <a:spcPts val="300"/>
              </a:spcAft>
              <a:buClr>
                <a:srgbClr val="FF0000"/>
              </a:buClr>
              <a:buSzPct val="100000"/>
            </a:pPr>
            <a:r>
              <a:rPr lang="fr-FR" sz="1500" dirty="0" smtClean="0">
                <a:solidFill>
                  <a:schemeClr val="accent1"/>
                </a:solidFill>
              </a:rPr>
              <a:t>Sur Parcoursup, retrouvez des quiz, vidéos, un site d’entrainement et des conseils à chaque étape</a:t>
            </a:r>
            <a:endParaRPr lang="fr-FR" sz="15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7" name="Rectangle à coins arrondis 6"/>
          <p:cNvSpPr/>
          <p:nvPr/>
        </p:nvSpPr>
        <p:spPr>
          <a:xfrm>
            <a:off x="4860032" y="195486"/>
            <a:ext cx="381166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Des engagements au service des usagers </a:t>
            </a:r>
            <a:endParaRPr lang="fr-FR" sz="1400" b="1" dirty="0">
              <a:solidFill>
                <a:schemeClr val="tx1"/>
              </a:solidFill>
            </a:endParaRPr>
          </a:p>
        </p:txBody>
      </p:sp>
      <p:pic>
        <p:nvPicPr>
          <p:cNvPr id="5" name="Image 4">
            <a:extLst>
              <a:ext uri="{FF2B5EF4-FFF2-40B4-BE49-F238E27FC236}">
                <a16:creationId xmlns:a16="http://schemas.microsoft.com/office/drawing/2014/main" id="{BFBCB92B-FCD8-44D2-B856-C9F684EBBBCE}"/>
              </a:ext>
            </a:extLst>
          </p:cNvPr>
          <p:cNvPicPr>
            <a:picLocks noChangeAspect="1"/>
          </p:cNvPicPr>
          <p:nvPr/>
        </p:nvPicPr>
        <p:blipFill>
          <a:blip r:embed="rId2"/>
          <a:stretch>
            <a:fillRect/>
          </a:stretch>
        </p:blipFill>
        <p:spPr>
          <a:xfrm>
            <a:off x="7955745" y="1347614"/>
            <a:ext cx="906607" cy="1224540"/>
          </a:xfrm>
          <a:prstGeom prst="rect">
            <a:avLst/>
          </a:prstGeom>
        </p:spPr>
      </p:pic>
      <p:pic>
        <p:nvPicPr>
          <p:cNvPr id="8"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3">
            <a:extLst>
              <a:ext uri="{96DAC541-7B7A-43D3-8B79-37D633B846F1}">
                <asvg:svgBlip xmlns="" xmlns:asvg="http://schemas.microsoft.com/office/drawing/2016/SVG/main" r:embed="rId11"/>
              </a:ext>
            </a:extLst>
          </a:blip>
          <a:stretch>
            <a:fillRect/>
          </a:stretch>
        </p:blipFill>
        <p:spPr>
          <a:xfrm>
            <a:off x="6765862" y="1959884"/>
            <a:ext cx="360001" cy="360001"/>
          </a:xfrm>
          <a:prstGeom prst="rect">
            <a:avLst/>
          </a:prstGeom>
        </p:spPr>
      </p:pic>
      <p:pic>
        <p:nvPicPr>
          <p:cNvPr id="9" name="Image 8">
            <a:extLst>
              <a:ext uri="{FF2B5EF4-FFF2-40B4-BE49-F238E27FC236}">
                <a16:creationId xmlns:a16="http://schemas.microsoft.com/office/drawing/2014/main" id="{7B040C66-A718-41B4-A3A6-A3B3244E198B}"/>
              </a:ext>
            </a:extLst>
          </p:cNvPr>
          <p:cNvPicPr>
            <a:picLocks noChangeAspect="1"/>
          </p:cNvPicPr>
          <p:nvPr/>
        </p:nvPicPr>
        <p:blipFill>
          <a:blip r:embed="rId12"/>
          <a:stretch>
            <a:fillRect/>
          </a:stretch>
        </p:blipFill>
        <p:spPr>
          <a:xfrm>
            <a:off x="8080716" y="2859782"/>
            <a:ext cx="781636" cy="1096447"/>
          </a:xfrm>
          <a:prstGeom prst="rect">
            <a:avLst/>
          </a:prstGeom>
        </p:spPr>
      </p:pic>
      <p:pic>
        <p:nvPicPr>
          <p:cNvPr id="10"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3">
            <a:extLst>
              <a:ext uri="{96DAC541-7B7A-43D3-8B79-37D633B846F1}">
                <asvg:svgBlip xmlns="" xmlns:asvg="http://schemas.microsoft.com/office/drawing/2016/SVG/main" r:embed="rId11"/>
              </a:ext>
            </a:extLst>
          </a:blip>
          <a:stretch>
            <a:fillRect/>
          </a:stretch>
        </p:blipFill>
        <p:spPr>
          <a:xfrm>
            <a:off x="7452320" y="3007310"/>
            <a:ext cx="360001" cy="360001"/>
          </a:xfrm>
          <a:prstGeom prst="rect">
            <a:avLst/>
          </a:prstGeom>
        </p:spPr>
      </p:pic>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29/11/2024</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20</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172391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fontScale="55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smtClean="0">
              <a:solidFill>
                <a:schemeClr val="bg1"/>
              </a:solidFill>
              <a:highlight>
                <a:srgbClr val="0000FF"/>
              </a:highlight>
            </a:endParaRPr>
          </a:p>
          <a:p>
            <a:pPr marL="171450" indent="-171450" algn="just" defTabSz="457200">
              <a:spcBef>
                <a:spcPct val="20000"/>
              </a:spcBef>
              <a:spcAft>
                <a:spcPts val="600"/>
              </a:spcAft>
              <a:buClr>
                <a:srgbClr val="FF0000"/>
              </a:buClr>
              <a:buSzPct val="100000"/>
              <a:buFont typeface="Courier New" panose="02070309020205020404" pitchFamily="49" charset="0"/>
              <a:buChar char="o"/>
            </a:pPr>
            <a:r>
              <a:rPr lang="fr-FR" sz="2200" b="1" dirty="0" smtClean="0">
                <a:solidFill>
                  <a:schemeClr val="bg1"/>
                </a:solidFill>
                <a:highlight>
                  <a:srgbClr val="0000FF"/>
                </a:highlight>
              </a:rPr>
              <a:t>La transparence sur les critères : un cadre commun proposé sur Parcoursup</a:t>
            </a:r>
            <a:endParaRPr lang="fr-FR" sz="2200" b="1" dirty="0">
              <a:solidFill>
                <a:schemeClr val="bg1"/>
              </a:solidFill>
              <a:highlight>
                <a:srgbClr val="0000FF"/>
              </a:highlight>
            </a:endParaRPr>
          </a:p>
          <a:p>
            <a:pPr marL="179388" algn="just" defTabSz="457200">
              <a:spcBef>
                <a:spcPct val="20000"/>
              </a:spcBef>
              <a:spcAft>
                <a:spcPts val="300"/>
              </a:spcAft>
              <a:buClr>
                <a:srgbClr val="FF0000"/>
              </a:buClr>
              <a:buSzPct val="100000"/>
            </a:pPr>
            <a:r>
              <a:rPr lang="fr-FR" sz="2200" dirty="0">
                <a:solidFill>
                  <a:schemeClr val="accent1"/>
                </a:solidFill>
              </a:rPr>
              <a:t>Parcoursup permet de </a:t>
            </a:r>
            <a:r>
              <a:rPr lang="fr-FR" sz="2200" dirty="0" smtClean="0">
                <a:solidFill>
                  <a:schemeClr val="accent1"/>
                </a:solidFill>
              </a:rPr>
              <a:t>visualiser, dans un cadre commun à toutes les formations, les </a:t>
            </a:r>
            <a:r>
              <a:rPr lang="fr-FR" sz="2200" b="1" dirty="0">
                <a:solidFill>
                  <a:schemeClr val="accent1"/>
                </a:solidFill>
              </a:rPr>
              <a:t>critères et éléments </a:t>
            </a:r>
            <a:r>
              <a:rPr lang="fr-FR" sz="2200" b="1" dirty="0" smtClean="0">
                <a:solidFill>
                  <a:schemeClr val="accent1"/>
                </a:solidFill>
              </a:rPr>
              <a:t>que les enseignants des </a:t>
            </a:r>
            <a:r>
              <a:rPr lang="fr-FR" sz="2200" b="1" dirty="0">
                <a:solidFill>
                  <a:schemeClr val="accent1"/>
                </a:solidFill>
              </a:rPr>
              <a:t>formations du supérieur </a:t>
            </a:r>
            <a:r>
              <a:rPr lang="fr-FR" sz="2200" b="1" dirty="0" smtClean="0">
                <a:solidFill>
                  <a:schemeClr val="accent1"/>
                </a:solidFill>
              </a:rPr>
              <a:t>ont défini pour </a:t>
            </a:r>
            <a:r>
              <a:rPr lang="fr-FR" sz="2200" b="1" dirty="0">
                <a:solidFill>
                  <a:schemeClr val="accent1"/>
                </a:solidFill>
              </a:rPr>
              <a:t>l’examen des candidatures </a:t>
            </a:r>
            <a:r>
              <a:rPr lang="fr-FR" sz="2200" dirty="0">
                <a:solidFill>
                  <a:schemeClr val="accent1"/>
                </a:solidFill>
              </a:rPr>
              <a:t>: résultats scolaires, motivation, compétences, appréciations de l’équipe pédagogique, </a:t>
            </a:r>
            <a:r>
              <a:rPr lang="fr-FR" sz="2200" dirty="0" smtClean="0">
                <a:solidFill>
                  <a:schemeClr val="accent1"/>
                </a:solidFill>
              </a:rPr>
              <a:t>etc…</a:t>
            </a:r>
          </a:p>
          <a:p>
            <a:pPr marL="179388" algn="just" defTabSz="457200">
              <a:spcBef>
                <a:spcPct val="20000"/>
              </a:spcBef>
              <a:spcAft>
                <a:spcPts val="300"/>
              </a:spcAft>
              <a:buClr>
                <a:srgbClr val="FF0000"/>
              </a:buClr>
              <a:buSzPct val="100000"/>
            </a:pPr>
            <a:r>
              <a:rPr lang="fr-FR" sz="2200" b="1" dirty="0">
                <a:solidFill>
                  <a:srgbClr val="FF0000"/>
                </a:solidFill>
              </a:rPr>
              <a:t>Important </a:t>
            </a:r>
            <a:r>
              <a:rPr lang="fr-FR" sz="2200" b="1" dirty="0">
                <a:solidFill>
                  <a:schemeClr val="accent1"/>
                </a:solidFill>
              </a:rPr>
              <a:t>: Parcoursup ne fait </a:t>
            </a:r>
            <a:r>
              <a:rPr lang="fr-FR" sz="2200" b="1" dirty="0" smtClean="0">
                <a:solidFill>
                  <a:schemeClr val="accent1"/>
                </a:solidFill>
              </a:rPr>
              <a:t>jamais </a:t>
            </a:r>
            <a:r>
              <a:rPr lang="fr-FR" sz="2200" b="1" dirty="0">
                <a:solidFill>
                  <a:schemeClr val="accent1"/>
                </a:solidFill>
              </a:rPr>
              <a:t>l’analyse des candidatures </a:t>
            </a:r>
            <a:r>
              <a:rPr lang="fr-FR" sz="2200" dirty="0">
                <a:solidFill>
                  <a:schemeClr val="accent1"/>
                </a:solidFill>
              </a:rPr>
              <a:t>: ce sont les enseignants des formations du supérieur qui définissent les critères, examinent votre dossier, font des propositions auxquelles vous </a:t>
            </a:r>
            <a:r>
              <a:rPr lang="fr-FR" sz="2200" dirty="0" smtClean="0">
                <a:solidFill>
                  <a:schemeClr val="accent1"/>
                </a:solidFill>
              </a:rPr>
              <a:t>répondez</a:t>
            </a:r>
          </a:p>
          <a:p>
            <a:pPr marL="179388" algn="just" defTabSz="457200">
              <a:spcBef>
                <a:spcPct val="20000"/>
              </a:spcBef>
              <a:spcAft>
                <a:spcPts val="300"/>
              </a:spcAft>
              <a:buClr>
                <a:srgbClr val="FF0000"/>
              </a:buClr>
              <a:buSzPct val="100000"/>
            </a:pPr>
            <a:r>
              <a:rPr lang="fr-FR" sz="2200" dirty="0" smtClean="0">
                <a:solidFill>
                  <a:schemeClr val="accent1"/>
                </a:solidFill>
              </a:rPr>
              <a:t>Parcoursup garantit votre </a:t>
            </a:r>
            <a:r>
              <a:rPr lang="fr-FR" sz="2200" b="1" dirty="0" smtClean="0">
                <a:solidFill>
                  <a:schemeClr val="accent1"/>
                </a:solidFill>
              </a:rPr>
              <a:t>droit à l’information : </a:t>
            </a:r>
            <a:r>
              <a:rPr lang="fr-FR" sz="2200" dirty="0" smtClean="0">
                <a:solidFill>
                  <a:schemeClr val="accent1"/>
                </a:solidFill>
              </a:rPr>
              <a:t>vous pouvez interroger la formation qui ne vous a pas admis</a:t>
            </a:r>
          </a:p>
          <a:p>
            <a:pPr marL="179388" algn="just" defTabSz="457200">
              <a:spcBef>
                <a:spcPct val="20000"/>
              </a:spcBef>
              <a:spcAft>
                <a:spcPts val="300"/>
              </a:spcAft>
              <a:buClr>
                <a:srgbClr val="FF0000"/>
              </a:buClr>
              <a:buSzPct val="100000"/>
            </a:pPr>
            <a:endParaRPr lang="fr-FR" sz="2200" b="1" dirty="0" smtClean="0">
              <a:solidFill>
                <a:schemeClr val="bg1"/>
              </a:solidFill>
              <a:highlight>
                <a:srgbClr val="0000FF"/>
              </a:highlight>
            </a:endParaRPr>
          </a:p>
          <a:p>
            <a:pPr marL="177800" indent="-177800" algn="just" defTabSz="457200">
              <a:spcBef>
                <a:spcPct val="20000"/>
              </a:spcBef>
              <a:spcAft>
                <a:spcPts val="300"/>
              </a:spcAft>
              <a:buClr>
                <a:srgbClr val="FF0000"/>
              </a:buClr>
              <a:buSzPct val="100000"/>
              <a:buFont typeface="Courier New" panose="02070309020205020404" pitchFamily="49" charset="0"/>
              <a:buChar char="o"/>
            </a:pPr>
            <a:r>
              <a:rPr lang="fr-FR" sz="2200" b="1" dirty="0" smtClean="0">
                <a:solidFill>
                  <a:schemeClr val="bg1"/>
                </a:solidFill>
                <a:highlight>
                  <a:srgbClr val="0000FF"/>
                </a:highlight>
              </a:rPr>
              <a:t>La transparence sur le profil des admis : un appui pour réfléchir à son parcours et à ses vœux</a:t>
            </a:r>
            <a:endParaRPr lang="fr-FR" sz="2200" b="1" dirty="0">
              <a:solidFill>
                <a:schemeClr val="bg1"/>
              </a:solidFill>
              <a:highlight>
                <a:srgbClr val="0000FF"/>
              </a:highlight>
            </a:endParaRPr>
          </a:p>
          <a:p>
            <a:pPr marL="179388" algn="just" defTabSz="457200">
              <a:spcBef>
                <a:spcPct val="20000"/>
              </a:spcBef>
              <a:spcAft>
                <a:spcPts val="300"/>
              </a:spcAft>
              <a:buClr>
                <a:srgbClr val="FF0000"/>
              </a:buClr>
              <a:buSzPct val="100000"/>
            </a:pPr>
            <a:r>
              <a:rPr lang="fr-FR" sz="2200" b="1" dirty="0" smtClean="0">
                <a:solidFill>
                  <a:schemeClr val="accent1"/>
                </a:solidFill>
              </a:rPr>
              <a:t/>
            </a:r>
            <a:br>
              <a:rPr lang="fr-FR" sz="2200" b="1" dirty="0" smtClean="0">
                <a:solidFill>
                  <a:schemeClr val="accent1"/>
                </a:solidFill>
              </a:rPr>
            </a:br>
            <a:r>
              <a:rPr lang="fr-FR" sz="2200" b="1" dirty="0">
                <a:solidFill>
                  <a:srgbClr val="FF0000"/>
                </a:solidFill>
              </a:rPr>
              <a:t>Nouveauté 2025 </a:t>
            </a:r>
            <a:r>
              <a:rPr lang="fr-FR" sz="2200" dirty="0">
                <a:solidFill>
                  <a:schemeClr val="accent1"/>
                </a:solidFill>
              </a:rPr>
              <a:t>: retrouvez dans la rubrique “</a:t>
            </a:r>
            <a:r>
              <a:rPr lang="fr-FR" sz="2200" b="1" dirty="0">
                <a:solidFill>
                  <a:schemeClr val="accent1"/>
                </a:solidFill>
              </a:rPr>
              <a:t>Visualiser les chiffres d’accès à la formation</a:t>
            </a:r>
            <a:r>
              <a:rPr lang="fr-FR" sz="2200" dirty="0">
                <a:solidFill>
                  <a:schemeClr val="accent1"/>
                </a:solidFill>
              </a:rPr>
              <a:t>” de la fiche formation, des informations sur </a:t>
            </a:r>
            <a:r>
              <a:rPr lang="fr-FR" sz="2200" dirty="0" smtClean="0">
                <a:solidFill>
                  <a:schemeClr val="accent1"/>
                </a:solidFill>
              </a:rPr>
              <a:t>le taux d’accès (niveau de demande pour la formation) ainsi que sur le </a:t>
            </a:r>
            <a:r>
              <a:rPr lang="fr-FR" sz="2200" dirty="0">
                <a:solidFill>
                  <a:schemeClr val="accent1"/>
                </a:solidFill>
              </a:rPr>
              <a:t>profil des candidats admis les années précédentes (série de bac, niveau scolaire, choix de parcours au lycée</a:t>
            </a:r>
            <a:r>
              <a:rPr lang="fr-FR" sz="2200" dirty="0" smtClean="0">
                <a:solidFill>
                  <a:schemeClr val="accent1"/>
                </a:solidFill>
              </a:rPr>
              <a:t>)</a:t>
            </a:r>
          </a:p>
          <a:p>
            <a:pPr marL="179388" algn="just" defTabSz="457200">
              <a:spcBef>
                <a:spcPct val="20000"/>
              </a:spcBef>
              <a:spcAft>
                <a:spcPts val="300"/>
              </a:spcAft>
              <a:buClr>
                <a:srgbClr val="FF0000"/>
              </a:buClr>
              <a:buSzPct val="100000"/>
            </a:pPr>
            <a:endParaRPr lang="fr-FR" sz="2200" dirty="0" smtClean="0">
              <a:solidFill>
                <a:schemeClr val="accent1"/>
              </a:solidFill>
            </a:endParaRPr>
          </a:p>
          <a:p>
            <a:pPr marL="177800" indent="-177800" algn="just" defTabSz="457200">
              <a:spcBef>
                <a:spcPct val="20000"/>
              </a:spcBef>
              <a:spcAft>
                <a:spcPts val="300"/>
              </a:spcAft>
              <a:buClr>
                <a:srgbClr val="FF0000"/>
              </a:buClr>
              <a:buSzPct val="100000"/>
              <a:buFont typeface="Courier New" panose="02070309020205020404" pitchFamily="49" charset="0"/>
              <a:buChar char="o"/>
            </a:pPr>
            <a:r>
              <a:rPr lang="fr-FR" sz="2200" b="1" dirty="0">
                <a:solidFill>
                  <a:schemeClr val="bg1"/>
                </a:solidFill>
                <a:highlight>
                  <a:srgbClr val="0000FF"/>
                </a:highlight>
              </a:rPr>
              <a:t>La transparence sur </a:t>
            </a:r>
            <a:r>
              <a:rPr lang="fr-FR" sz="2200" b="1" dirty="0" smtClean="0">
                <a:solidFill>
                  <a:schemeClr val="bg1"/>
                </a:solidFill>
                <a:highlight>
                  <a:srgbClr val="0000FF"/>
                </a:highlight>
              </a:rPr>
              <a:t>les taux de </a:t>
            </a:r>
            <a:r>
              <a:rPr lang="fr-FR" sz="2200" b="1" dirty="0">
                <a:solidFill>
                  <a:schemeClr val="bg1"/>
                </a:solidFill>
                <a:highlight>
                  <a:srgbClr val="0000FF"/>
                </a:highlight>
              </a:rPr>
              <a:t>réussite et </a:t>
            </a:r>
            <a:r>
              <a:rPr lang="fr-FR" sz="2200" b="1" dirty="0" smtClean="0">
                <a:solidFill>
                  <a:schemeClr val="bg1"/>
                </a:solidFill>
                <a:highlight>
                  <a:srgbClr val="0000FF"/>
                </a:highlight>
              </a:rPr>
              <a:t>les perspectives d’insertion professionnelle </a:t>
            </a:r>
            <a:endParaRPr lang="fr-FR" sz="2200" b="1" dirty="0">
              <a:solidFill>
                <a:schemeClr val="bg1"/>
              </a:solidFill>
              <a:highlight>
                <a:srgbClr val="0000FF"/>
              </a:highlight>
            </a:endParaRPr>
          </a:p>
          <a:p>
            <a:pPr marL="179388" algn="just" defTabSz="457200">
              <a:spcBef>
                <a:spcPct val="20000"/>
              </a:spcBef>
              <a:spcAft>
                <a:spcPts val="300"/>
              </a:spcAft>
              <a:buClr>
                <a:srgbClr val="FF0000"/>
              </a:buClr>
              <a:buSzPct val="100000"/>
            </a:pPr>
            <a:r>
              <a:rPr lang="fr-FR" sz="2200" dirty="0">
                <a:solidFill>
                  <a:schemeClr val="accent1"/>
                </a:solidFill>
              </a:rPr>
              <a:t>Dans la rubrique “</a:t>
            </a:r>
            <a:r>
              <a:rPr lang="fr-FR" sz="2200" b="1" dirty="0">
                <a:solidFill>
                  <a:schemeClr val="accent1"/>
                </a:solidFill>
              </a:rPr>
              <a:t>Poursuivre ses études et connaître les débouchés</a:t>
            </a:r>
            <a:r>
              <a:rPr lang="fr-FR" sz="2200" dirty="0">
                <a:solidFill>
                  <a:schemeClr val="accent1"/>
                </a:solidFill>
              </a:rPr>
              <a:t>”, vous pourrez </a:t>
            </a:r>
            <a:r>
              <a:rPr lang="fr-FR" sz="2200" dirty="0" smtClean="0">
                <a:solidFill>
                  <a:schemeClr val="accent1"/>
                </a:solidFill>
              </a:rPr>
              <a:t>consulter </a:t>
            </a:r>
            <a:r>
              <a:rPr lang="fr-FR" sz="2200" dirty="0">
                <a:solidFill>
                  <a:schemeClr val="accent1"/>
                </a:solidFill>
              </a:rPr>
              <a:t>des données nouvelles sur la réussite et l’insertion </a:t>
            </a:r>
            <a:r>
              <a:rPr lang="fr-FR" sz="2200" dirty="0" smtClean="0">
                <a:solidFill>
                  <a:schemeClr val="accent1"/>
                </a:solidFill>
              </a:rPr>
              <a:t>professionnelle dans </a:t>
            </a:r>
            <a:r>
              <a:rPr lang="fr-FR" sz="2200" dirty="0">
                <a:solidFill>
                  <a:schemeClr val="accent1"/>
                </a:solidFill>
              </a:rPr>
              <a:t>les formations qui vous </a:t>
            </a:r>
            <a:r>
              <a:rPr lang="fr-FR" sz="2200" dirty="0" smtClean="0">
                <a:solidFill>
                  <a:schemeClr val="accent1"/>
                </a:solidFill>
              </a:rPr>
              <a:t>intéressent</a:t>
            </a:r>
            <a:endParaRPr lang="fr-FR" sz="2200" dirty="0">
              <a:solidFill>
                <a:schemeClr val="accent1"/>
              </a:solidFill>
            </a:endParaRPr>
          </a:p>
          <a:p>
            <a:pPr marL="179388" algn="just" defTabSz="457200">
              <a:spcBef>
                <a:spcPct val="20000"/>
              </a:spcBef>
              <a:spcAft>
                <a:spcPts val="0"/>
              </a:spcAft>
              <a:buClr>
                <a:srgbClr val="FF0000"/>
              </a:buClr>
              <a:buSzPct val="100000"/>
            </a:pPr>
            <a:r>
              <a:rPr lang="fr-FR" sz="2200" b="1" dirty="0">
                <a:solidFill>
                  <a:srgbClr val="FF0000"/>
                </a:solidFill>
              </a:rPr>
              <a:t>Nouveauté </a:t>
            </a:r>
            <a:r>
              <a:rPr lang="fr-FR" sz="2200" b="1" dirty="0" smtClean="0">
                <a:solidFill>
                  <a:srgbClr val="FF0000"/>
                </a:solidFill>
              </a:rPr>
              <a:t>2025 : </a:t>
            </a:r>
            <a:r>
              <a:rPr lang="fr-FR" sz="2200" dirty="0">
                <a:solidFill>
                  <a:schemeClr val="accent1"/>
                </a:solidFill>
              </a:rPr>
              <a:t>les données </a:t>
            </a:r>
            <a:r>
              <a:rPr lang="fr-FR" sz="2200" dirty="0" smtClean="0">
                <a:solidFill>
                  <a:schemeClr val="accent1"/>
                </a:solidFill>
              </a:rPr>
              <a:t>sur l’insertion professionnelle sont étendues aux licences universitaires</a:t>
            </a:r>
            <a:endParaRPr lang="fr-FR" sz="22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5" name="Rectangle à coins arrondis 4"/>
          <p:cNvSpPr/>
          <p:nvPr/>
        </p:nvSpPr>
        <p:spPr>
          <a:xfrm>
            <a:off x="4860032" y="195486"/>
            <a:ext cx="381166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Des engagements au service des usagers </a:t>
            </a:r>
            <a:endParaRPr lang="fr-FR" sz="1400" b="1" dirty="0">
              <a:solidFill>
                <a:schemeClr val="tx1"/>
              </a:solidFill>
            </a:endParaRPr>
          </a:p>
        </p:txBody>
      </p:sp>
    </p:spTree>
    <p:extLst>
      <p:ext uri="{BB962C8B-B14F-4D97-AF65-F5344CB8AC3E}">
        <p14:creationId xmlns:p14="http://schemas.microsoft.com/office/powerpoint/2010/main" val="569228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a:bodyPr>
          <a:lstStyle/>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bg1"/>
                </a:solidFill>
                <a:highlight>
                  <a:srgbClr val="0000FF"/>
                </a:highlight>
              </a:rPr>
              <a:t>Parcoursup vous permet de choisir librement les formations qui vous intéressent</a:t>
            </a:r>
          </a:p>
          <a:p>
            <a:pPr marL="179388" algn="just" defTabSz="457200">
              <a:spcBef>
                <a:spcPts val="1200"/>
              </a:spcBef>
              <a:spcAft>
                <a:spcPts val="0"/>
              </a:spcAft>
              <a:buClr>
                <a:srgbClr val="FF0000"/>
              </a:buClr>
              <a:buSzPct val="100000"/>
            </a:pPr>
            <a:r>
              <a:rPr lang="fr-FR" sz="1300" dirty="0">
                <a:solidFill>
                  <a:schemeClr val="accent1"/>
                </a:solidFill>
              </a:rPr>
              <a:t>Vous formulez </a:t>
            </a:r>
            <a:r>
              <a:rPr lang="fr-FR" sz="1300" dirty="0" smtClean="0">
                <a:solidFill>
                  <a:schemeClr val="accent1"/>
                </a:solidFill>
              </a:rPr>
              <a:t>librement vos </a:t>
            </a:r>
            <a:r>
              <a:rPr lang="fr-FR" sz="1300" dirty="0">
                <a:solidFill>
                  <a:schemeClr val="accent1"/>
                </a:solidFill>
              </a:rPr>
              <a:t>vœux </a:t>
            </a:r>
            <a:r>
              <a:rPr lang="fr-FR" sz="1300" b="1" dirty="0">
                <a:solidFill>
                  <a:schemeClr val="accent1"/>
                </a:solidFill>
              </a:rPr>
              <a:t>sans les </a:t>
            </a:r>
            <a:r>
              <a:rPr lang="fr-FR" sz="1300" b="1" dirty="0" smtClean="0">
                <a:solidFill>
                  <a:schemeClr val="accent1"/>
                </a:solidFill>
              </a:rPr>
              <a:t>classer</a:t>
            </a:r>
            <a:r>
              <a:rPr lang="fr-FR" sz="1300" dirty="0" smtClean="0">
                <a:solidFill>
                  <a:schemeClr val="accent1"/>
                </a:solidFill>
              </a:rPr>
              <a:t> </a:t>
            </a:r>
            <a:endParaRPr lang="fr-FR" sz="1300" dirty="0">
              <a:solidFill>
                <a:schemeClr val="accent1"/>
              </a:solidFill>
            </a:endParaRPr>
          </a:p>
          <a:p>
            <a:pPr marL="179388" algn="just" defTabSz="457200">
              <a:spcBef>
                <a:spcPct val="20000"/>
              </a:spcBef>
              <a:spcAft>
                <a:spcPts val="0"/>
              </a:spcAft>
              <a:buClr>
                <a:srgbClr val="FF0000"/>
              </a:buClr>
              <a:buSzPct val="100000"/>
            </a:pPr>
            <a:r>
              <a:rPr lang="fr-FR" sz="1300" dirty="0">
                <a:solidFill>
                  <a:schemeClr val="accent1"/>
                </a:solidFill>
              </a:rPr>
              <a:t>Vous choisissez votre formation en fonction des propositions d’admission que vous recevez, à partir du 2 juin 2025. </a:t>
            </a:r>
            <a:r>
              <a:rPr lang="fr-FR" sz="1300" b="1" dirty="0">
                <a:solidFill>
                  <a:schemeClr val="accent1"/>
                </a:solidFill>
              </a:rPr>
              <a:t>Vous avez le dernier </a:t>
            </a:r>
            <a:r>
              <a:rPr lang="fr-FR" sz="1300" b="1" dirty="0" smtClean="0">
                <a:solidFill>
                  <a:schemeClr val="accent1"/>
                </a:solidFill>
              </a:rPr>
              <a:t>mot</a:t>
            </a:r>
            <a:endParaRPr lang="fr-FR" sz="1300" dirty="0">
              <a:solidFill>
                <a:schemeClr val="accent1"/>
              </a:solidFill>
            </a:endParaRPr>
          </a:p>
          <a:p>
            <a:pPr marL="179388" algn="just" defTabSz="457200">
              <a:spcBef>
                <a:spcPct val="20000"/>
              </a:spcBef>
              <a:spcAft>
                <a:spcPts val="0"/>
              </a:spcAft>
              <a:buClr>
                <a:srgbClr val="FF0000"/>
              </a:buClr>
              <a:buSzPct val="100000"/>
            </a:pPr>
            <a:r>
              <a:rPr lang="fr-FR" sz="1300" dirty="0">
                <a:solidFill>
                  <a:schemeClr val="accent1"/>
                </a:solidFill>
              </a:rPr>
              <a:t>Parcoursup vous aide à anticiper, à comparer les formations entre elles, à participer aux </a:t>
            </a:r>
            <a:r>
              <a:rPr lang="fr-FR" sz="1300" dirty="0" smtClean="0">
                <a:solidFill>
                  <a:schemeClr val="accent1"/>
                </a:solidFill>
              </a:rPr>
              <a:t>journées </a:t>
            </a:r>
            <a:r>
              <a:rPr lang="fr-FR" sz="1300" dirty="0">
                <a:solidFill>
                  <a:schemeClr val="accent1"/>
                </a:solidFill>
              </a:rPr>
              <a:t>portes </a:t>
            </a:r>
            <a:r>
              <a:rPr lang="fr-FR" sz="1300" dirty="0" smtClean="0">
                <a:solidFill>
                  <a:schemeClr val="accent1"/>
                </a:solidFill>
              </a:rPr>
              <a:t>ouvertes (JPO)</a:t>
            </a:r>
            <a:endParaRPr lang="fr-FR" sz="13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smtClean="0">
                <a:solidFill>
                  <a:schemeClr val="bg1"/>
                </a:solidFill>
                <a:highlight>
                  <a:srgbClr val="0000FF"/>
                </a:highlight>
              </a:rPr>
              <a:t>Parcoursup agit pour l’égalité d’accès et de réussite des étudiants </a:t>
            </a:r>
            <a:endParaRPr lang="fr-FR" sz="1500" b="1" dirty="0">
              <a:solidFill>
                <a:schemeClr val="bg1"/>
              </a:solidFill>
              <a:highlight>
                <a:srgbClr val="0000FF"/>
              </a:highlight>
            </a:endParaRPr>
          </a:p>
          <a:p>
            <a:pPr marL="179388" algn="just" defTabSz="457200">
              <a:spcBef>
                <a:spcPts val="600"/>
              </a:spcBef>
              <a:spcAft>
                <a:spcPts val="300"/>
              </a:spcAft>
              <a:buClr>
                <a:srgbClr val="FF0000"/>
              </a:buClr>
              <a:buSzPct val="100000"/>
            </a:pPr>
            <a:r>
              <a:rPr lang="fr-FR" sz="1300" dirty="0">
                <a:solidFill>
                  <a:schemeClr val="accent1"/>
                </a:solidFill>
              </a:rPr>
              <a:t>Parcoursup met en œuvre des actions ciblées pour l’accès au supérieur des lycéens boursiers, professionnels ou </a:t>
            </a:r>
            <a:r>
              <a:rPr lang="fr-FR" sz="1300" dirty="0" smtClean="0">
                <a:solidFill>
                  <a:schemeClr val="accent1"/>
                </a:solidFill>
              </a:rPr>
              <a:t>technologiques, ou encore des lycéens participant à des cordées de la réussite</a:t>
            </a:r>
            <a:endParaRPr lang="fr-FR" sz="1300" dirty="0">
              <a:solidFill>
                <a:schemeClr val="accent1"/>
              </a:solidFill>
            </a:endParaRPr>
          </a:p>
          <a:p>
            <a:pPr marL="179388" algn="just" defTabSz="457200">
              <a:spcBef>
                <a:spcPct val="20000"/>
              </a:spcBef>
              <a:spcAft>
                <a:spcPts val="300"/>
              </a:spcAft>
              <a:buClr>
                <a:srgbClr val="FF0000"/>
              </a:buClr>
              <a:buSzPct val="100000"/>
            </a:pPr>
            <a:r>
              <a:rPr lang="fr-FR" sz="1300" dirty="0" smtClean="0">
                <a:solidFill>
                  <a:schemeClr val="accent1"/>
                </a:solidFill>
              </a:rPr>
              <a:t>Parcoursup </a:t>
            </a:r>
            <a:r>
              <a:rPr lang="fr-FR" sz="1300" dirty="0">
                <a:solidFill>
                  <a:schemeClr val="accent1"/>
                </a:solidFill>
              </a:rPr>
              <a:t>prend en compte les situations </a:t>
            </a:r>
            <a:r>
              <a:rPr lang="fr-FR" sz="1300" dirty="0" smtClean="0">
                <a:solidFill>
                  <a:schemeClr val="accent1"/>
                </a:solidFill>
              </a:rPr>
              <a:t>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300" dirty="0">
                <a:solidFill>
                  <a:schemeClr val="accent1"/>
                </a:solidFill>
              </a:rPr>
              <a:t>Parcoursup promeut le développement des parcours personnalisés (Oui-Si) à l’université pour favoriser la réussite des </a:t>
            </a:r>
            <a:r>
              <a:rPr lang="fr-FR" sz="1300" dirty="0" smtClean="0">
                <a:solidFill>
                  <a:schemeClr val="accent1"/>
                </a:solidFill>
              </a:rPr>
              <a:t>étudiants</a:t>
            </a:r>
          </a:p>
          <a:p>
            <a:pPr marL="179388" algn="just" defTabSz="457200">
              <a:spcBef>
                <a:spcPct val="20000"/>
              </a:spcBef>
              <a:spcAft>
                <a:spcPts val="0"/>
              </a:spcAft>
              <a:buClr>
                <a:srgbClr val="FF0000"/>
              </a:buClr>
              <a:buSzPct val="100000"/>
            </a:pPr>
            <a:endParaRPr lang="fr-FR" sz="1400" dirty="0" smtClean="0">
              <a:solidFill>
                <a:schemeClr val="accent1"/>
              </a:solidFill>
            </a:endParaRPr>
          </a:p>
          <a:p>
            <a:pPr marL="179388" algn="just" defTabSz="457200">
              <a:spcBef>
                <a:spcPct val="20000"/>
              </a:spcBef>
              <a:spcAft>
                <a:spcPts val="0"/>
              </a:spcAft>
              <a:buClr>
                <a:srgbClr val="FF0000"/>
              </a:buClr>
              <a:buSzPct val="100000"/>
            </a:pPr>
            <a:endParaRPr lang="fr-FR" sz="1100" dirty="0">
              <a:solidFill>
                <a:schemeClr val="accent1"/>
              </a:solidFill>
            </a:endParaRPr>
          </a:p>
          <a:p>
            <a:pPr marL="179388" algn="just" defTabSz="457200">
              <a:spcBef>
                <a:spcPct val="20000"/>
              </a:spcBef>
              <a:spcAft>
                <a:spcPts val="0"/>
              </a:spcAft>
              <a:buClr>
                <a:srgbClr val="FF0000"/>
              </a:buClr>
              <a:buSzPct val="100000"/>
            </a:pPr>
            <a:endParaRPr lang="fr-FR" sz="17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sp>
        <p:nvSpPr>
          <p:cNvPr id="5" name="Rectangle à coins arrondis 4"/>
          <p:cNvSpPr/>
          <p:nvPr/>
        </p:nvSpPr>
        <p:spPr>
          <a:xfrm>
            <a:off x="4932040" y="195486"/>
            <a:ext cx="373965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Des engagements au service des usagers </a:t>
            </a:r>
            <a:endParaRPr lang="fr-FR" sz="1400" b="1" dirty="0">
              <a:solidFill>
                <a:schemeClr val="tx1"/>
              </a:solidFill>
            </a:endParaRPr>
          </a:p>
        </p:txBody>
      </p:sp>
    </p:spTree>
    <p:extLst>
      <p:ext uri="{BB962C8B-B14F-4D97-AF65-F5344CB8AC3E}">
        <p14:creationId xmlns:p14="http://schemas.microsoft.com/office/powerpoint/2010/main" val="3591060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29/11/2024</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5</a:t>
            </a:fld>
            <a:endParaRPr lang="fr-FR"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smtClean="0">
                <a:solidFill>
                  <a:schemeClr val="bg1"/>
                </a:solidFill>
                <a:highlight>
                  <a:srgbClr val="0000FF"/>
                </a:highlight>
              </a:rPr>
              <a:t>Un message adressé aux lycéens un peu avant le 15 janvier sur leur adresse mail enregistrée au lycée pour activer leur compte : </a:t>
            </a:r>
            <a:r>
              <a:rPr lang="fr-FR" sz="1400" dirty="0" smtClean="0">
                <a:solidFill>
                  <a:schemeClr val="bg1"/>
                </a:solidFill>
              </a:rPr>
              <a:t> </a:t>
            </a:r>
            <a:r>
              <a:rPr lang="fr-FR" sz="1400" dirty="0" smtClean="0">
                <a:solidFill>
                  <a:schemeClr val="accent1"/>
                </a:solidFill>
              </a:rPr>
              <a:t>une adresse valide et régulièrement utilisée </a:t>
            </a:r>
            <a:r>
              <a:rPr lang="fr-FR" sz="1400" b="1" dirty="0" smtClean="0">
                <a:solidFill>
                  <a:schemeClr val="accent1"/>
                </a:solidFill>
              </a:rPr>
              <a:t>&gt;&gt;</a:t>
            </a:r>
            <a:r>
              <a:rPr lang="fr-FR" sz="1400" dirty="0" smtClean="0">
                <a:solidFill>
                  <a:schemeClr val="accent1"/>
                </a:solidFill>
              </a:rPr>
              <a:t> pour </a:t>
            </a:r>
            <a:r>
              <a:rPr lang="fr-FR" sz="1400" dirty="0">
                <a:solidFill>
                  <a:schemeClr val="accent1"/>
                </a:solidFill>
              </a:rPr>
              <a:t>échanger et recevoir les informations sur votre dossier</a:t>
            </a:r>
          </a:p>
          <a:p>
            <a:pPr lvl="0" algn="just" defTabSz="457200">
              <a:spcBef>
                <a:spcPts val="600"/>
              </a:spcBef>
              <a:spcAft>
                <a:spcPts val="600"/>
              </a:spcAft>
              <a:buClr>
                <a:srgbClr val="FF0000"/>
              </a:buClr>
              <a:buSzPct val="100000"/>
            </a:pPr>
            <a:endParaRPr lang="fr-FR" sz="1400" dirty="0">
              <a:solidFill>
                <a:srgbClr val="3D566E"/>
              </a:solidFill>
            </a:endParaRPr>
          </a:p>
          <a:p>
            <a:pPr marL="285750" lvl="0" indent="-285750" algn="just" defTabSz="457200">
              <a:spcBef>
                <a:spcPts val="600"/>
              </a:spcBef>
              <a:spcAft>
                <a:spcPts val="600"/>
              </a:spcAft>
              <a:buClr>
                <a:srgbClr val="FF0000"/>
              </a:buClr>
              <a:buSzPct val="100000"/>
              <a:buFont typeface="Courier New" panose="02070309020205020404" pitchFamily="49" charset="0"/>
              <a:buChar char="o"/>
            </a:pPr>
            <a:endParaRPr lang="fr-FR" sz="200" b="1" dirty="0" smtClean="0">
              <a:solidFill>
                <a:schemeClr val="bg1"/>
              </a:solidFill>
              <a:highlight>
                <a:srgbClr val="0000FF"/>
              </a:highlight>
            </a:endParaRPr>
          </a:p>
          <a:p>
            <a:pPr marL="285750" lvl="0" indent="-285750" algn="just" defTabSz="457200">
              <a:spcBef>
                <a:spcPts val="600"/>
              </a:spcBef>
              <a:spcAft>
                <a:spcPts val="300"/>
              </a:spcAft>
              <a:buClr>
                <a:srgbClr val="FF0000"/>
              </a:buClr>
              <a:buSzPct val="100000"/>
              <a:buFont typeface="Courier New" panose="02070309020205020404" pitchFamily="49" charset="0"/>
              <a:buChar char="o"/>
            </a:pPr>
            <a:r>
              <a:rPr lang="fr-FR" sz="1300" b="1" dirty="0" smtClean="0">
                <a:solidFill>
                  <a:schemeClr val="bg1"/>
                </a:solidFill>
                <a:highlight>
                  <a:srgbClr val="0000FF"/>
                </a:highlight>
              </a:rPr>
              <a:t>L’INE</a:t>
            </a:r>
            <a:r>
              <a:rPr lang="fr-FR" sz="1300" b="1" dirty="0" smtClean="0">
                <a:solidFill>
                  <a:srgbClr val="3D566E"/>
                </a:solidFill>
              </a:rPr>
              <a:t> </a:t>
            </a:r>
            <a:r>
              <a:rPr lang="fr-FR" sz="1300" dirty="0">
                <a:solidFill>
                  <a:schemeClr val="accent1"/>
                </a:solidFill>
              </a:rPr>
              <a:t>(identifiant national élève en lycée général, technologique ou professionnel) ou</a:t>
            </a:r>
            <a:r>
              <a:rPr lang="fr-FR" sz="1300" dirty="0"/>
              <a:t> </a:t>
            </a:r>
            <a:r>
              <a:rPr lang="fr-FR" sz="1300" b="1" dirty="0">
                <a:solidFill>
                  <a:srgbClr val="F28E65"/>
                </a:solidFill>
              </a:rPr>
              <a:t>INAA</a:t>
            </a:r>
            <a:r>
              <a:rPr lang="fr-FR" sz="1300" dirty="0">
                <a:solidFill>
                  <a:schemeClr val="accent1"/>
                </a:solidFill>
              </a:rPr>
              <a:t> (en lycée agricole) : sur les bulletins scolaires ou le relevé de notes des épreuves anticipées du </a:t>
            </a:r>
            <a:r>
              <a:rPr lang="fr-FR" sz="1300" dirty="0" smtClean="0">
                <a:solidFill>
                  <a:schemeClr val="accent1"/>
                </a:solidFill>
              </a:rPr>
              <a:t>baccalauréat </a:t>
            </a:r>
            <a:endParaRPr lang="fr-FR" sz="1300" dirty="0">
              <a:solidFill>
                <a:schemeClr val="accent1"/>
              </a:solidFill>
            </a:endParaRPr>
          </a:p>
          <a:p>
            <a:pPr marL="269875" lvl="0" algn="just" defTabSz="457200">
              <a:spcBef>
                <a:spcPts val="600"/>
              </a:spcBef>
              <a:spcAft>
                <a:spcPts val="600"/>
              </a:spcAft>
              <a:buClr>
                <a:srgbClr val="FF0000"/>
              </a:buClr>
              <a:buSzPct val="100000"/>
            </a:pPr>
            <a:r>
              <a:rPr lang="fr-FR" sz="1300" b="1" dirty="0" smtClean="0">
                <a:solidFill>
                  <a:schemeClr val="accent1"/>
                </a:solidFill>
              </a:rPr>
              <a:t>Pour les </a:t>
            </a:r>
            <a:r>
              <a:rPr lang="fr-FR" sz="1300" b="1" dirty="0">
                <a:solidFill>
                  <a:schemeClr val="accent1"/>
                </a:solidFill>
              </a:rPr>
              <a:t>lycées français à l’étranger </a:t>
            </a:r>
            <a:r>
              <a:rPr lang="fr-FR" sz="1300" dirty="0">
                <a:solidFill>
                  <a:schemeClr val="accent1"/>
                </a:solidFill>
              </a:rPr>
              <a:t>: l’établissement fournit l’identifiant </a:t>
            </a:r>
            <a:r>
              <a:rPr lang="fr-FR" sz="1300" dirty="0" smtClean="0">
                <a:solidFill>
                  <a:schemeClr val="accent1"/>
                </a:solidFill>
              </a:rPr>
              <a:t>pour </a:t>
            </a:r>
            <a:r>
              <a:rPr lang="fr-FR" sz="1300" dirty="0">
                <a:solidFill>
                  <a:schemeClr val="accent1"/>
                </a:solidFill>
              </a:rPr>
              <a:t>créer son </a:t>
            </a:r>
            <a:r>
              <a:rPr lang="fr-FR" sz="1300" dirty="0" smtClean="0">
                <a:solidFill>
                  <a:schemeClr val="accent1"/>
                </a:solidFill>
              </a:rPr>
              <a:t>dossier. </a:t>
            </a:r>
            <a:r>
              <a:rPr lang="fr-FR" sz="1300" dirty="0">
                <a:solidFill>
                  <a:schemeClr val="accent1"/>
                </a:solidFill>
              </a:rPr>
              <a:t>Cet </a:t>
            </a:r>
            <a:r>
              <a:rPr lang="fr-FR" sz="1300" b="1" u="sng" dirty="0">
                <a:solidFill>
                  <a:schemeClr val="tx2">
                    <a:lumMod val="75000"/>
                  </a:schemeClr>
                </a:solidFill>
              </a:rPr>
              <a:t>identifiant</a:t>
            </a:r>
            <a:r>
              <a:rPr lang="fr-FR" sz="1300" dirty="0">
                <a:solidFill>
                  <a:schemeClr val="accent1"/>
                </a:solidFill>
              </a:rPr>
              <a:t> correspond au </a:t>
            </a:r>
            <a:r>
              <a:rPr lang="fr-FR" sz="1300" b="1" u="sng" dirty="0">
                <a:solidFill>
                  <a:schemeClr val="tx2">
                    <a:lumMod val="75000"/>
                  </a:schemeClr>
                </a:solidFill>
              </a:rPr>
              <a:t>numéro cyclades </a:t>
            </a:r>
            <a:r>
              <a:rPr lang="fr-FR" sz="1300" dirty="0">
                <a:solidFill>
                  <a:schemeClr val="accent1"/>
                </a:solidFill>
              </a:rPr>
              <a:t>(numéro d’inscription au bac)</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6</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a:t>
            </a:r>
            <a:r>
              <a:rPr lang="fr-FR" sz="1400" b="1" dirty="0" smtClean="0">
                <a:solidFill>
                  <a:schemeClr val="tx1"/>
                </a:solidFill>
              </a:rPr>
              <a:t>15 janvier 2025</a:t>
            </a:r>
            <a:endParaRPr lang="fr-FR" sz="1400" b="1" dirty="0">
              <a:solidFill>
                <a:schemeClr val="tx1"/>
              </a:solidFill>
            </a:endParaRPr>
          </a:p>
        </p:txBody>
      </p:sp>
      <p:sp>
        <p:nvSpPr>
          <p:cNvPr id="5" name="Rectangle à coins arrondis 4"/>
          <p:cNvSpPr/>
          <p:nvPr/>
        </p:nvSpPr>
        <p:spPr>
          <a:xfrm>
            <a:off x="487365" y="3751306"/>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a:t>
            </a:r>
            <a:r>
              <a:rPr lang="fr-FR" sz="1300" dirty="0" smtClean="0">
                <a:solidFill>
                  <a:schemeClr val="bg1"/>
                </a:solidFill>
              </a:rPr>
              <a:t>de la part des </a:t>
            </a:r>
            <a:r>
              <a:rPr lang="fr-FR" sz="1300" dirty="0">
                <a:solidFill>
                  <a:schemeClr val="bg1"/>
                </a:solidFill>
              </a:rPr>
              <a:t>formations qui organisent des épreuves écrites/orales le rappel des </a:t>
            </a:r>
            <a:r>
              <a:rPr lang="fr-FR" sz="1300" dirty="0" smtClean="0">
                <a:solidFill>
                  <a:schemeClr val="bg1"/>
                </a:solidFill>
              </a:rPr>
              <a:t>échéances à respecter</a:t>
            </a:r>
            <a:endParaRPr lang="fr-FR" sz="1300" dirty="0">
              <a:solidFill>
                <a:schemeClr val="bg1"/>
              </a:solidFill>
            </a:endParaRPr>
          </a:p>
        </p:txBody>
      </p:sp>
      <p:sp>
        <p:nvSpPr>
          <p:cNvPr id="9" name="Rectangle à coins arrondis 8"/>
          <p:cNvSpPr/>
          <p:nvPr/>
        </p:nvSpPr>
        <p:spPr>
          <a:xfrm>
            <a:off x="467541" y="2176756"/>
            <a:ext cx="8352928"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renseignez </a:t>
            </a:r>
            <a:r>
              <a:rPr lang="fr-FR" sz="1300" b="1" i="1" dirty="0" smtClean="0">
                <a:solidFill>
                  <a:schemeClr val="bg1"/>
                </a:solidFill>
              </a:rPr>
              <a:t>un </a:t>
            </a:r>
            <a:r>
              <a:rPr lang="fr-FR" sz="1300" b="1" i="1" dirty="0">
                <a:solidFill>
                  <a:schemeClr val="bg1"/>
                </a:solidFill>
              </a:rPr>
              <a:t>numéro de portable pour recevoir les alertes envoyées par la plateforme. </a:t>
            </a:r>
          </a:p>
        </p:txBody>
      </p:sp>
    </p:spTree>
    <p:extLst>
      <p:ext uri="{BB962C8B-B14F-4D97-AF65-F5344CB8AC3E}">
        <p14:creationId xmlns:p14="http://schemas.microsoft.com/office/powerpoint/2010/main" val="80010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14" name="ZoneTexte 13"/>
          <p:cNvSpPr txBox="1"/>
          <p:nvPr/>
        </p:nvSpPr>
        <p:spPr>
          <a:xfrm>
            <a:off x="229388" y="3147814"/>
            <a:ext cx="4052130" cy="1477328"/>
          </a:xfrm>
          <a:prstGeom prst="rect">
            <a:avLst/>
          </a:prstGeom>
          <a:noFill/>
        </p:spPr>
        <p:txBody>
          <a:bodyPr wrap="square" rtlCol="0">
            <a:spAutoFit/>
          </a:bodyPr>
          <a:lstStyle/>
          <a:p>
            <a:r>
              <a:rPr lang="fr-FR" sz="1500" b="1" dirty="0">
                <a:solidFill>
                  <a:schemeClr val="bg1"/>
                </a:solidFill>
                <a:highlight>
                  <a:srgbClr val="0000FF"/>
                </a:highlight>
              </a:rPr>
              <a:t>Sur Avenirs.onisep.fr</a:t>
            </a:r>
          </a:p>
          <a:p>
            <a:pPr algn="just">
              <a:spcBef>
                <a:spcPts val="600"/>
              </a:spcBef>
              <a:spcAft>
                <a:spcPts val="600"/>
              </a:spcAft>
            </a:pPr>
            <a:r>
              <a:rPr lang="fr-FR" sz="1300" dirty="0">
                <a:effectLst/>
                <a:latin typeface="+mj-lt"/>
                <a:ea typeface="Aptos" panose="020B0004020202020204" pitchFamily="34" charset="0"/>
                <a:cs typeface="Aptos" panose="020B0004020202020204" pitchFamily="34" charset="0"/>
              </a:rPr>
              <a:t>Les informations sélectionnées par l’Onisep sur </a:t>
            </a:r>
            <a:r>
              <a:rPr lang="fr-FR" sz="1300" b="1" dirty="0">
                <a:effectLst/>
                <a:latin typeface="+mj-lt"/>
                <a:ea typeface="Aptos" panose="020B0004020202020204" pitchFamily="34" charset="0"/>
                <a:cs typeface="Aptos" panose="020B0004020202020204" pitchFamily="34" charset="0"/>
              </a:rPr>
              <a:t>les filières, les formations et les métiers</a:t>
            </a:r>
            <a:endParaRPr lang="fr-FR" sz="1300" dirty="0">
              <a:effectLst/>
              <a:latin typeface="+mj-lt"/>
              <a:ea typeface="Aptos" panose="020B0004020202020204" pitchFamily="34" charset="0"/>
              <a:cs typeface="Aptos" panose="020B0004020202020204" pitchFamily="34" charset="0"/>
            </a:endParaRPr>
          </a:p>
          <a:p>
            <a:pPr algn="just"/>
            <a:r>
              <a:rPr lang="fr-FR" sz="1300" dirty="0">
                <a:effectLst/>
                <a:latin typeface="+mj-lt"/>
                <a:ea typeface="Aptos" panose="020B0004020202020204" pitchFamily="34" charset="0"/>
                <a:cs typeface="Aptos" panose="020B0004020202020204" pitchFamily="34" charset="0"/>
              </a:rPr>
              <a:t>Un </a:t>
            </a:r>
            <a:r>
              <a:rPr lang="fr-FR" sz="1300" b="1" dirty="0">
                <a:effectLst/>
                <a:latin typeface="+mj-lt"/>
                <a:ea typeface="Aptos" panose="020B0004020202020204" pitchFamily="34" charset="0"/>
                <a:cs typeface="Aptos" panose="020B0004020202020204" pitchFamily="34" charset="0"/>
              </a:rPr>
              <a:t>nouvel environnement pour aider les professeurs</a:t>
            </a:r>
            <a:r>
              <a:rPr lang="fr-FR" sz="1300" dirty="0">
                <a:effectLst/>
                <a:latin typeface="+mj-lt"/>
                <a:ea typeface="Aptos" panose="020B0004020202020204" pitchFamily="34" charset="0"/>
                <a:cs typeface="Aptos" panose="020B0004020202020204" pitchFamily="34" charset="0"/>
              </a:rPr>
              <a:t> dans l’accompagnement à l’orientation de leurs élèves</a:t>
            </a:r>
          </a:p>
        </p:txBody>
      </p:sp>
      <p:sp>
        <p:nvSpPr>
          <p:cNvPr id="15" name="ZoneTexte 14"/>
          <p:cNvSpPr txBox="1"/>
          <p:nvPr/>
        </p:nvSpPr>
        <p:spPr>
          <a:xfrm flipH="1">
            <a:off x="4427984" y="3413417"/>
            <a:ext cx="4248472" cy="1400383"/>
          </a:xfrm>
          <a:prstGeom prst="rect">
            <a:avLst/>
          </a:prstGeom>
          <a:noFill/>
        </p:spPr>
        <p:txBody>
          <a:bodyPr wrap="square" rtlCol="0">
            <a:spAutoFit/>
          </a:bodyPr>
          <a:lstStyle/>
          <a:p>
            <a:r>
              <a:rPr lang="fr-FR" sz="1500" b="1" dirty="0">
                <a:solidFill>
                  <a:schemeClr val="bg1"/>
                </a:solidFill>
                <a:highlight>
                  <a:srgbClr val="0000FF"/>
                </a:highlight>
              </a:rPr>
              <a:t>Sur Parcoursup.gouv.fr : </a:t>
            </a:r>
            <a:r>
              <a:rPr lang="fr-FR" sz="1500" dirty="0">
                <a:solidFill>
                  <a:schemeClr val="bg1"/>
                </a:solidFill>
                <a:highlight>
                  <a:srgbClr val="0000FF"/>
                </a:highlight>
              </a:rPr>
              <a:t> </a:t>
            </a:r>
          </a:p>
          <a:p>
            <a:pPr algn="just">
              <a:spcBef>
                <a:spcPts val="600"/>
              </a:spcBef>
            </a:pPr>
            <a:r>
              <a:rPr lang="fr-FR" sz="1300" dirty="0"/>
              <a:t>La </a:t>
            </a:r>
            <a:r>
              <a:rPr lang="fr-FR" sz="1300" b="1" dirty="0"/>
              <a:t>carte des formations </a:t>
            </a:r>
            <a:r>
              <a:rPr lang="fr-FR" sz="1300" dirty="0"/>
              <a:t>pour </a:t>
            </a:r>
            <a:r>
              <a:rPr lang="fr-FR" sz="1300" b="1" dirty="0"/>
              <a:t>découvrir</a:t>
            </a:r>
            <a:r>
              <a:rPr lang="fr-FR" sz="1300" dirty="0"/>
              <a:t> les formations, enregistrer vos « </a:t>
            </a:r>
            <a:r>
              <a:rPr lang="fr-FR" sz="1300" b="1" dirty="0"/>
              <a:t>favoris</a:t>
            </a:r>
            <a:r>
              <a:rPr lang="fr-FR" sz="1300" dirty="0"/>
              <a:t> », </a:t>
            </a:r>
            <a:r>
              <a:rPr lang="fr-FR" sz="1300" b="1" dirty="0"/>
              <a:t>comparer les formations</a:t>
            </a:r>
            <a:r>
              <a:rPr lang="fr-FR" sz="1300" dirty="0"/>
              <a:t> entre elles, trouver les </a:t>
            </a:r>
            <a:r>
              <a:rPr lang="fr-FR" sz="1300" b="1" dirty="0"/>
              <a:t>contacts utiles </a:t>
            </a:r>
            <a:r>
              <a:rPr lang="fr-FR" sz="1300" dirty="0"/>
              <a:t>ou repérer les  dates des </a:t>
            </a:r>
            <a:r>
              <a:rPr lang="fr-FR" sz="1300" b="1" dirty="0"/>
              <a:t>journées portes ouvertes  </a:t>
            </a:r>
            <a:r>
              <a:rPr lang="fr-FR" sz="1300" dirty="0"/>
              <a:t/>
            </a:r>
            <a:br>
              <a:rPr lang="fr-FR" sz="1300" dirty="0"/>
            </a:br>
            <a:endParaRPr lang="fr-FR" sz="1300" dirty="0"/>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307579"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341" y="1275606"/>
            <a:ext cx="4184660" cy="2045337"/>
          </a:xfrm>
          <a:prstGeom prst="rect">
            <a:avLst/>
          </a:prstGeom>
        </p:spPr>
      </p:pic>
      <p:sp>
        <p:nvSpPr>
          <p:cNvPr id="9" name="Titre 1"/>
          <p:cNvSpPr>
            <a:spLocks noGrp="1"/>
          </p:cNvSpPr>
          <p:nvPr>
            <p:ph type="title"/>
          </p:nvPr>
        </p:nvSpPr>
        <p:spPr>
          <a:xfrm>
            <a:off x="467544" y="930072"/>
            <a:ext cx="8208912" cy="591630"/>
          </a:xfrm>
        </p:spPr>
        <p:txBody>
          <a:bodyPr/>
          <a:lstStyle/>
          <a:p>
            <a:r>
              <a:rPr lang="fr-FR" sz="2200" dirty="0"/>
              <a:t>LE BON REFLEXE : S’INFORMER</a:t>
            </a:r>
          </a:p>
        </p:txBody>
      </p:sp>
      <p:pic>
        <p:nvPicPr>
          <p:cNvPr id="10" name="Image 9">
            <a:extLst>
              <a:ext uri="{FF2B5EF4-FFF2-40B4-BE49-F238E27FC236}">
                <a16:creationId xmlns:a16="http://schemas.microsoft.com/office/drawing/2014/main" id="{18FB4C46-93EE-A5C8-7727-63D188E800F5}"/>
              </a:ext>
            </a:extLst>
          </p:cNvPr>
          <p:cNvPicPr>
            <a:picLocks noChangeAspect="1"/>
          </p:cNvPicPr>
          <p:nvPr/>
        </p:nvPicPr>
        <p:blipFill>
          <a:blip r:embed="rId3"/>
          <a:stretch>
            <a:fillRect/>
          </a:stretch>
        </p:blipFill>
        <p:spPr>
          <a:xfrm>
            <a:off x="827584" y="1350187"/>
            <a:ext cx="2304256" cy="1728192"/>
          </a:xfrm>
          <a:prstGeom prst="rect">
            <a:avLst/>
          </a:prstGeom>
        </p:spPr>
      </p:pic>
    </p:spTree>
    <p:extLst>
      <p:ext uri="{BB962C8B-B14F-4D97-AF65-F5344CB8AC3E}">
        <p14:creationId xmlns:p14="http://schemas.microsoft.com/office/powerpoint/2010/main" val="1246330891"/>
      </p:ext>
    </p:extLst>
  </p:cSld>
  <p:clrMapOvr>
    <a:masterClrMapping/>
  </p:clrMapOvr>
  <p:extLst mod="1">
    <p:ext uri="{6950BFC3-D8DA-4A85-94F7-54DA5524770B}">
      <p188:commentRel xmlns:p188="http://schemas.microsoft.com/office/powerpoint/2018/8/main" xmlns="" r:id="rId4"/>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200" dirty="0"/>
              <a:t>LE BON REFLEXE : </a:t>
            </a:r>
            <a:r>
              <a:rPr lang="fr-FR" sz="2200" dirty="0" smtClean="0"/>
              <a:t>ECHANGER, SE PREPARER</a:t>
            </a:r>
            <a:endParaRPr lang="fr-FR" sz="2200"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11" name="ZoneTexte 10"/>
          <p:cNvSpPr txBox="1"/>
          <p:nvPr/>
        </p:nvSpPr>
        <p:spPr>
          <a:xfrm>
            <a:off x="594945" y="3795886"/>
            <a:ext cx="4104456" cy="692497"/>
          </a:xfrm>
          <a:prstGeom prst="rect">
            <a:avLst/>
          </a:prstGeom>
          <a:noFill/>
        </p:spPr>
        <p:txBody>
          <a:bodyPr wrap="square" rtlCol="0">
            <a:spAutoFit/>
          </a:bodyPr>
          <a:lstStyle/>
          <a:p>
            <a:pPr>
              <a:spcBef>
                <a:spcPts val="600"/>
              </a:spcBef>
              <a:spcAft>
                <a:spcPts val="600"/>
              </a:spcAft>
            </a:pPr>
            <a:r>
              <a:rPr lang="fr-FR" sz="1500" b="1" dirty="0" smtClean="0">
                <a:solidFill>
                  <a:schemeClr val="bg1"/>
                </a:solidFill>
                <a:highlight>
                  <a:srgbClr val="0000FF"/>
                </a:highlight>
              </a:rPr>
              <a:t>Des </a:t>
            </a:r>
            <a:r>
              <a:rPr lang="fr-FR" sz="1500" b="1" dirty="0" err="1" smtClean="0">
                <a:solidFill>
                  <a:schemeClr val="bg1"/>
                </a:solidFill>
                <a:highlight>
                  <a:srgbClr val="0000FF"/>
                </a:highlight>
              </a:rPr>
              <a:t>lives</a:t>
            </a:r>
            <a:r>
              <a:rPr lang="fr-FR" sz="1500" b="1" dirty="0" smtClean="0">
                <a:solidFill>
                  <a:schemeClr val="bg1"/>
                </a:solidFill>
                <a:highlight>
                  <a:srgbClr val="0000FF"/>
                </a:highlight>
              </a:rPr>
              <a:t> pour poser vos questions </a:t>
            </a:r>
          </a:p>
          <a:p>
            <a:pPr>
              <a:spcBef>
                <a:spcPts val="600"/>
              </a:spcBef>
              <a:spcAft>
                <a:spcPts val="600"/>
              </a:spcAft>
            </a:pPr>
            <a:r>
              <a:rPr lang="fr-FR" sz="1400" i="1" dirty="0" smtClean="0">
                <a:solidFill>
                  <a:schemeClr val="accent1"/>
                </a:solidFill>
              </a:rPr>
              <a:t>Calendrier </a:t>
            </a:r>
            <a:r>
              <a:rPr lang="fr-FR" sz="1400" i="1" dirty="0">
                <a:solidFill>
                  <a:schemeClr val="accent1"/>
                </a:solidFill>
              </a:rPr>
              <a:t>à retrouver sur </a:t>
            </a:r>
            <a:r>
              <a:rPr lang="fr-FR" sz="1400" i="1" dirty="0" smtClean="0">
                <a:solidFill>
                  <a:schemeClr val="accent1"/>
                </a:solidFill>
              </a:rPr>
              <a:t>parcoursup.gouv.fr</a:t>
            </a:r>
            <a:endParaRPr lang="fr-FR" sz="1400" i="1" dirty="0">
              <a:solidFill>
                <a:schemeClr val="accent1"/>
              </a:solidFill>
            </a:endParaRPr>
          </a:p>
        </p:txBody>
      </p:sp>
      <p:sp>
        <p:nvSpPr>
          <p:cNvPr id="2" name="ZoneTexte 1"/>
          <p:cNvSpPr txBox="1"/>
          <p:nvPr/>
        </p:nvSpPr>
        <p:spPr>
          <a:xfrm>
            <a:off x="4699401" y="1347614"/>
            <a:ext cx="4015833" cy="3277820"/>
          </a:xfrm>
          <a:prstGeom prst="rect">
            <a:avLst/>
          </a:prstGeom>
          <a:solidFill>
            <a:schemeClr val="tx1"/>
          </a:solidFill>
          <a:ln w="28575">
            <a:solidFill>
              <a:schemeClr val="bg1"/>
            </a:solidFill>
          </a:ln>
        </p:spPr>
        <p:txBody>
          <a:bodyPr wrap="square" rtlCol="0">
            <a:spAutoFit/>
          </a:bodyPr>
          <a:lstStyle/>
          <a:p>
            <a:pPr lvl="0"/>
            <a:r>
              <a:rPr lang="fr-FR" sz="1600" b="1" dirty="0">
                <a:solidFill>
                  <a:schemeClr val="accent6"/>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a:t>
            </a:r>
            <a:r>
              <a:rPr lang="fr-FR" sz="1200" dirty="0" smtClean="0">
                <a:solidFill>
                  <a:schemeClr val="bg1"/>
                </a:solidFill>
              </a:rPr>
              <a:t>personnels d’orientation</a:t>
            </a:r>
            <a:endParaRPr lang="fr-FR" sz="1200" dirty="0">
              <a:solidFill>
                <a:schemeClr val="bg1"/>
              </a:solidFill>
            </a:endParaRP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accent6"/>
                </a:solidFill>
              </a:rPr>
              <a:t>Echanger avec les formations </a:t>
            </a:r>
          </a:p>
          <a:p>
            <a:pPr marL="171450" lvl="0" indent="-171450">
              <a:buFont typeface="Arial" panose="020B0604020202020204" pitchFamily="34" charset="0"/>
              <a:buChar char="•"/>
            </a:pPr>
            <a:r>
              <a:rPr lang="fr-FR" sz="1200" dirty="0" smtClean="0">
                <a:solidFill>
                  <a:schemeClr val="bg1"/>
                </a:solidFill>
              </a:rPr>
              <a:t>Les responsables </a:t>
            </a:r>
            <a:r>
              <a:rPr lang="fr-FR" sz="1200" dirty="0">
                <a:solidFill>
                  <a:schemeClr val="bg1"/>
                </a:solidFill>
              </a:rPr>
              <a:t>de formations et étudiants </a:t>
            </a:r>
            <a:r>
              <a:rPr lang="fr-FR" sz="1200" dirty="0" smtClean="0">
                <a:solidFill>
                  <a:schemeClr val="bg1"/>
                </a:solidFill>
              </a:rPr>
              <a:t>ambassadeurs</a:t>
            </a:r>
          </a:p>
          <a:p>
            <a:pPr marL="171450" lvl="0" indent="-171450">
              <a:buFont typeface="Arial" panose="020B0604020202020204" pitchFamily="34" charset="0"/>
              <a:buChar char="•"/>
            </a:pPr>
            <a:r>
              <a:rPr lang="fr-FR" sz="1200" dirty="0" smtClean="0">
                <a:solidFill>
                  <a:schemeClr val="bg1"/>
                </a:solidFill>
              </a:rPr>
              <a:t>Lors </a:t>
            </a:r>
            <a:r>
              <a:rPr lang="fr-FR" sz="1200" dirty="0">
                <a:solidFill>
                  <a:schemeClr val="bg1"/>
                </a:solidFill>
              </a:rPr>
              <a:t>des journées portes ouvertes et salons </a:t>
            </a:r>
            <a:r>
              <a:rPr lang="fr-FR" sz="1200" dirty="0" smtClean="0">
                <a:solidFill>
                  <a:schemeClr val="bg1"/>
                </a:solidFill>
              </a:rPr>
              <a:t>avec </a:t>
            </a:r>
            <a:r>
              <a:rPr lang="fr-FR" sz="1200" dirty="0">
                <a:solidFill>
                  <a:schemeClr val="bg1"/>
                </a:solidFill>
              </a:rPr>
              <a:t>conférences </a:t>
            </a:r>
            <a:r>
              <a:rPr lang="fr-FR" sz="1200" dirty="0" smtClean="0">
                <a:solidFill>
                  <a:schemeClr val="bg1"/>
                </a:solidFill>
              </a:rPr>
              <a:t>thématiques</a:t>
            </a:r>
            <a:br>
              <a:rPr lang="fr-FR" sz="1200" dirty="0" smtClean="0">
                <a:solidFill>
                  <a:schemeClr val="bg1"/>
                </a:solidFill>
              </a:rPr>
            </a:br>
            <a:endParaRPr lang="fr-FR" sz="1200" dirty="0" smtClean="0">
              <a:solidFill>
                <a:schemeClr val="bg1"/>
              </a:solidFill>
            </a:endParaRPr>
          </a:p>
          <a:p>
            <a:pPr marL="171450" indent="-171450">
              <a:buFont typeface="Wingdings" panose="05000000000000000000" pitchFamily="2" charset="2"/>
              <a:buChar char="Ø"/>
            </a:pPr>
            <a:r>
              <a:rPr lang="fr-FR" sz="1200" i="1" dirty="0">
                <a:solidFill>
                  <a:schemeClr val="bg1"/>
                </a:solidFill>
              </a:rPr>
              <a:t>contact et dates à retrouver sur </a:t>
            </a:r>
            <a:r>
              <a:rPr lang="fr-FR" sz="1200" i="1" dirty="0" smtClean="0">
                <a:solidFill>
                  <a:schemeClr val="bg1"/>
                </a:solidFill>
              </a:rPr>
              <a:t>parcoursup.gouv.fr </a:t>
            </a:r>
            <a:endParaRPr lang="fr-FR" sz="1200" i="1" dirty="0">
              <a:solidFill>
                <a:schemeClr val="bg1"/>
              </a:solidFill>
            </a:endParaRPr>
          </a:p>
          <a:p>
            <a:pPr lvl="0"/>
            <a:endParaRPr lang="fr-FR" sz="1200" dirty="0">
              <a:solidFill>
                <a:schemeClr val="bg1"/>
              </a:solidFill>
            </a:endParaRPr>
          </a:p>
          <a:p>
            <a:r>
              <a:rPr lang="fr-FR" sz="1500" b="1" dirty="0" smtClean="0">
                <a:solidFill>
                  <a:schemeClr val="accent6"/>
                </a:solidFill>
              </a:rPr>
              <a:t>Préparez-vous avec les outils Parcoursup</a:t>
            </a:r>
            <a:endParaRPr lang="fr-FR" sz="1500" b="1" dirty="0">
              <a:solidFill>
                <a:schemeClr val="accent6"/>
              </a:solidFill>
            </a:endParaRPr>
          </a:p>
          <a:p>
            <a:pPr marL="171450" indent="-171450">
              <a:buFont typeface="Arial" panose="020B0604020202020204" pitchFamily="34" charset="0"/>
              <a:buChar char="•"/>
            </a:pPr>
            <a:r>
              <a:rPr lang="fr-FR" sz="1200" dirty="0" smtClean="0">
                <a:solidFill>
                  <a:schemeClr val="bg1"/>
                </a:solidFill>
              </a:rPr>
              <a:t>Quiz, </a:t>
            </a:r>
            <a:r>
              <a:rPr lang="fr-FR" sz="1200" dirty="0" err="1" smtClean="0">
                <a:solidFill>
                  <a:schemeClr val="bg1"/>
                </a:solidFill>
              </a:rPr>
              <a:t>Video</a:t>
            </a:r>
            <a:r>
              <a:rPr lang="fr-FR" sz="1200" dirty="0" smtClean="0">
                <a:solidFill>
                  <a:schemeClr val="bg1"/>
                </a:solidFill>
              </a:rPr>
              <a:t>-tuto, Règles d’or, Faq</a:t>
            </a:r>
          </a:p>
          <a:p>
            <a:pPr marL="171450" indent="-171450">
              <a:buFont typeface="Arial" panose="020B0604020202020204" pitchFamily="34" charset="0"/>
              <a:buChar char="•"/>
            </a:pPr>
            <a:r>
              <a:rPr lang="fr-FR" sz="1200" dirty="0" smtClean="0">
                <a:solidFill>
                  <a:schemeClr val="bg1"/>
                </a:solidFill>
              </a:rPr>
              <a:t>Site d’entrainement de la phase d’admission</a:t>
            </a:r>
            <a:endParaRPr lang="fr-FR" sz="1200" dirty="0">
              <a:solidFill>
                <a:schemeClr val="bg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08" y="1362133"/>
            <a:ext cx="3968527" cy="2225057"/>
          </a:xfrm>
          <a:prstGeom prst="rect">
            <a:avLst/>
          </a:prstGeom>
        </p:spPr>
      </p:pic>
      <p:sp>
        <p:nvSpPr>
          <p:cNvPr id="7" name="Rectangle à coins arrondis 6">
            <a:extLst>
              <a:ext uri="{FF2B5EF4-FFF2-40B4-BE49-F238E27FC236}">
                <a16:creationId xmlns:a16="http://schemas.microsoft.com/office/drawing/2014/main" id="{D6B32044-2777-BA50-5830-243AE6AF7D20}"/>
              </a:ext>
            </a:extLst>
          </p:cNvPr>
          <p:cNvSpPr/>
          <p:nvPr/>
        </p:nvSpPr>
        <p:spPr>
          <a:xfrm>
            <a:off x="4307579"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spTree>
    <p:extLst>
      <p:ext uri="{BB962C8B-B14F-4D97-AF65-F5344CB8AC3E}">
        <p14:creationId xmlns:p14="http://schemas.microsoft.com/office/powerpoint/2010/main" val="255253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a:t>
            </a:r>
            <a:r>
              <a:rPr lang="fr-FR" sz="1600" b="1" dirty="0" smtClean="0">
                <a:solidFill>
                  <a:schemeClr val="tx1"/>
                </a:solidFill>
              </a:rPr>
              <a:t>24 </a:t>
            </a:r>
            <a:r>
              <a:rPr lang="fr-FR" sz="1600" b="1" dirty="0">
                <a:solidFill>
                  <a:schemeClr val="tx1"/>
                </a:solidFill>
              </a:rPr>
              <a:t>000 formations dispensant </a:t>
            </a:r>
            <a:r>
              <a:rPr lang="fr-FR" sz="1600" b="1" dirty="0" smtClean="0">
                <a:solidFill>
                  <a:schemeClr val="tx1"/>
                </a:solidFill>
              </a:rPr>
              <a:t>des </a:t>
            </a:r>
            <a:r>
              <a:rPr lang="fr-FR" sz="1600" b="1" dirty="0">
                <a:solidFill>
                  <a:schemeClr val="tx1"/>
                </a:solidFill>
              </a:rPr>
              <a:t>diplômes </a:t>
            </a:r>
            <a:r>
              <a:rPr lang="fr-FR" sz="1600" b="1" dirty="0" smtClean="0">
                <a:solidFill>
                  <a:schemeClr val="tx1"/>
                </a:solidFill>
              </a:rPr>
              <a:t>nationaux et d’établissements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a:t>
            </a:r>
            <a:r>
              <a:rPr lang="fr-FR" sz="1400" b="1" dirty="0" smtClean="0">
                <a:solidFill>
                  <a:schemeClr val="bg1"/>
                </a:solidFill>
                <a:highlight>
                  <a:srgbClr val="0000FF"/>
                </a:highlight>
              </a:rPr>
              <a:t>sous statut étudiant</a:t>
            </a:r>
            <a:r>
              <a:rPr lang="fr-FR" sz="1400" dirty="0">
                <a:solidFill>
                  <a:schemeClr val="accent1"/>
                </a:solidFill>
              </a:rPr>
              <a:t> </a:t>
            </a:r>
            <a:r>
              <a:rPr lang="fr-FR" sz="1400" dirty="0" smtClean="0">
                <a:solidFill>
                  <a:schemeClr val="accent1"/>
                </a:solidFill>
              </a:rPr>
              <a:t>: </a:t>
            </a:r>
          </a:p>
          <a:p>
            <a:pPr marL="423450" lvl="1" indent="-171450" algn="just">
              <a:buClr>
                <a:schemeClr val="bg2"/>
              </a:buClr>
              <a:buFont typeface="Courier New" panose="02070309020205020404" pitchFamily="49" charset="0"/>
              <a:buChar char="o"/>
            </a:pPr>
            <a:r>
              <a:rPr lang="fr-FR" sz="1300" dirty="0" smtClean="0">
                <a:solidFill>
                  <a:schemeClr val="accent1"/>
                </a:solidFill>
              </a:rPr>
              <a:t>Formations dites « non sélectives » : les </a:t>
            </a:r>
            <a:r>
              <a:rPr lang="fr-FR" sz="1300" dirty="0">
                <a:solidFill>
                  <a:schemeClr val="accent1"/>
                </a:solidFill>
              </a:rPr>
              <a:t>différentes licences (dont les licences « accès santé »), les Parcours préparatoires au professorat des écoles (PPPE) et les parcours d’accès aux études de santé (</a:t>
            </a:r>
            <a:r>
              <a:rPr lang="fr-FR" sz="1300" dirty="0" smtClean="0">
                <a:solidFill>
                  <a:schemeClr val="accent1"/>
                </a:solidFill>
              </a:rPr>
              <a:t>PASS), </a:t>
            </a:r>
          </a:p>
          <a:p>
            <a:pPr marL="423450" lvl="1" indent="-171450" algn="just">
              <a:buClr>
                <a:schemeClr val="bg2"/>
              </a:buClr>
              <a:buFont typeface="Courier New" panose="02070309020205020404" pitchFamily="49" charset="0"/>
              <a:buChar char="o"/>
            </a:pPr>
            <a:r>
              <a:rPr lang="fr-FR" sz="1300" dirty="0">
                <a:solidFill>
                  <a:schemeClr val="accent1"/>
                </a:solidFill>
              </a:rPr>
              <a:t>Formations dites « </a:t>
            </a:r>
            <a:r>
              <a:rPr lang="fr-FR" sz="1300" dirty="0" smtClean="0">
                <a:solidFill>
                  <a:schemeClr val="accent1"/>
                </a:solidFill>
              </a:rPr>
              <a:t> </a:t>
            </a:r>
            <a:r>
              <a:rPr lang="fr-FR" sz="1300" dirty="0">
                <a:solidFill>
                  <a:schemeClr val="accent1"/>
                </a:solidFill>
              </a:rPr>
              <a:t>sélectives » : </a:t>
            </a:r>
            <a:r>
              <a:rPr lang="fr-FR" sz="1300" dirty="0" smtClean="0">
                <a:solidFill>
                  <a:schemeClr val="accent1"/>
                </a:solidFill>
              </a:rPr>
              <a:t>les classes </a:t>
            </a:r>
            <a:r>
              <a:rPr lang="fr-FR" sz="1300" dirty="0">
                <a:solidFill>
                  <a:schemeClr val="accent1"/>
                </a:solidFill>
              </a:rPr>
              <a:t>prépa, BTS, BUT (Bachelor universitaire de technologie ), formations en soins infirmiers (en IFSI) et autres formations paramédicales, formations en travail social (en EFTS), écoles d’ingénieur, de commerce et de management, Sciences Po/ Instituts </a:t>
            </a:r>
            <a:r>
              <a:rPr lang="fr-FR" sz="1300" dirty="0" smtClean="0">
                <a:solidFill>
                  <a:schemeClr val="accent1"/>
                </a:solidFill>
              </a:rPr>
              <a:t>d’Études Politiques, </a:t>
            </a:r>
            <a:r>
              <a:rPr lang="fr-FR" sz="1300" dirty="0">
                <a:solidFill>
                  <a:schemeClr val="accent1"/>
                </a:solidFill>
              </a:rPr>
              <a:t>écoles vétérinaires, formations aux métiers de la culture, du </a:t>
            </a:r>
            <a:r>
              <a:rPr lang="fr-FR" sz="1300" dirty="0" smtClean="0">
                <a:solidFill>
                  <a:schemeClr val="accent1"/>
                </a:solidFill>
              </a:rPr>
              <a:t>sport,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a:t>
            </a:r>
            <a:r>
              <a:rPr lang="fr-FR" sz="1400" b="1" dirty="0" smtClean="0">
                <a:solidFill>
                  <a:schemeClr val="bg1"/>
                </a:solidFill>
                <a:highlight>
                  <a:srgbClr val="0000FF"/>
                </a:highlight>
              </a:rPr>
              <a:t>sous statut apprenti (en alternance)</a:t>
            </a:r>
            <a:r>
              <a:rPr lang="fr-FR" sz="1400" dirty="0">
                <a:solidFill>
                  <a:schemeClr val="accent1"/>
                </a:solidFill>
              </a:rPr>
              <a:t> : </a:t>
            </a:r>
            <a:endParaRPr lang="fr-FR" sz="1400" dirty="0" smtClean="0">
              <a:solidFill>
                <a:schemeClr val="accent1"/>
              </a:solidFill>
            </a:endParaRPr>
          </a:p>
          <a:p>
            <a:pPr marL="171450" indent="-171450" algn="just">
              <a:spcAft>
                <a:spcPts val="0"/>
              </a:spcAft>
              <a:buClr>
                <a:schemeClr val="bg2"/>
              </a:buClr>
              <a:buFont typeface="Courier New" panose="02070309020205020404" pitchFamily="49" charset="0"/>
              <a:buChar char="o"/>
            </a:pPr>
            <a:endParaRPr lang="fr-FR" sz="1400" dirty="0">
              <a:solidFill>
                <a:schemeClr val="accent1"/>
              </a:solidFill>
            </a:endParaRPr>
          </a:p>
          <a:p>
            <a:pPr marL="423450" lvl="1" indent="-171450" algn="just">
              <a:spcAft>
                <a:spcPts val="0"/>
              </a:spcAft>
              <a:buClr>
                <a:schemeClr val="bg2"/>
              </a:buClr>
              <a:buFont typeface="Courier New" panose="02070309020205020404" pitchFamily="49" charset="0"/>
              <a:buChar char="o"/>
            </a:pPr>
            <a:r>
              <a:rPr lang="fr-FR" sz="1300" dirty="0" smtClean="0">
                <a:solidFill>
                  <a:schemeClr val="accent1"/>
                </a:solidFill>
              </a:rPr>
              <a:t>L’apprentissage associe enseignements académiques et expérience concrète dans une entreprise</a:t>
            </a:r>
          </a:p>
          <a:p>
            <a:pPr marL="423450" lvl="1" indent="-171450" algn="just">
              <a:spcAft>
                <a:spcPts val="0"/>
              </a:spcAft>
              <a:buClr>
                <a:schemeClr val="bg2"/>
              </a:buClr>
              <a:buFont typeface="Courier New" panose="02070309020205020404" pitchFamily="49" charset="0"/>
              <a:buChar char="o"/>
            </a:pPr>
            <a:r>
              <a:rPr lang="fr-FR" sz="1300" dirty="0" smtClean="0">
                <a:solidFill>
                  <a:schemeClr val="accent1"/>
                </a:solidFill>
              </a:rPr>
              <a:t>L’apprentissage </a:t>
            </a:r>
            <a:r>
              <a:rPr lang="fr-FR" sz="1300" dirty="0">
                <a:solidFill>
                  <a:schemeClr val="accent1"/>
                </a:solidFill>
              </a:rPr>
              <a:t>est proposé dans différentes formations (BTS, BUT, </a:t>
            </a:r>
            <a:r>
              <a:rPr lang="fr-FR" sz="1300" dirty="0" smtClean="0">
                <a:solidFill>
                  <a:schemeClr val="accent1"/>
                </a:solidFill>
              </a:rPr>
              <a:t>DEUST, Licences, etc.).</a:t>
            </a:r>
            <a:endParaRPr lang="fr-FR" sz="1300" dirty="0">
              <a:solidFill>
                <a:schemeClr val="accent1"/>
              </a:solidFill>
            </a:endParaRP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6084169" y="195486"/>
            <a:ext cx="2627100"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formations disponibles</a:t>
            </a:r>
          </a:p>
        </p:txBody>
      </p:sp>
    </p:spTree>
    <p:extLst>
      <p:ext uri="{BB962C8B-B14F-4D97-AF65-F5344CB8AC3E}">
        <p14:creationId xmlns:p14="http://schemas.microsoft.com/office/powerpoint/2010/main" val="1900164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4277</TotalTime>
  <Words>2463</Words>
  <Application>Microsoft Office PowerPoint</Application>
  <PresentationFormat>Affichage à l'écran (16:9)</PresentationFormat>
  <Paragraphs>192</Paragraphs>
  <Slides>20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Aptos</vt:lpstr>
      <vt:lpstr>Arial</vt:lpstr>
      <vt:lpstr>Calibri</vt:lpstr>
      <vt:lpstr>Cambria</vt:lpstr>
      <vt:lpstr>Courier New</vt:lpstr>
      <vt:lpstr>Wingdings</vt:lpstr>
      <vt:lpstr>OPÉRATEURS</vt:lpstr>
      <vt:lpstr>Parcoursup simplifie vos démarches</vt:lpstr>
      <vt:lpstr>Présentation PowerPoint</vt:lpstr>
      <vt:lpstr>Présentation PowerPoint</vt:lpstr>
      <vt:lpstr>Présentation PowerPoint</vt:lpstr>
      <vt:lpstr>Présentation PowerPoint</vt:lpstr>
      <vt:lpstr>S’inscrire sur Parcoursup </vt:lpstr>
      <vt:lpstr>LE BON REFLEXE : S’INFORMER</vt:lpstr>
      <vt:lpstr>LE BON REFLEXE : ECHANGER, SE PREPARER</vt:lpstr>
      <vt:lpstr>Présentation PowerPoint</vt:lpstr>
      <vt:lpstr>Présentation PowerPoint</vt:lpstr>
      <vt:lpstr>Des informations claires, riches et utiles</vt:lpstr>
      <vt:lpstr>Présentation PowerPoint</vt:lpstr>
      <vt:lpstr>Présentation PowerPoint</vt:lpstr>
      <vt:lpstr>Présentation PowerPoint</vt:lpstr>
      <vt:lpstr>Présentation PowerPoint</vt:lpstr>
      <vt:lpstr>Lundi 2 juin 2025 &gt; jeudi 10 juillet 2025 Je reçois les réponses des formations et je décide</vt:lpstr>
      <vt:lpstr>Présentation PowerPoint</vt:lpstr>
      <vt:lpstr>Des services pour vous aider et répondre à vos questions tout au long de la procédure</vt:lpstr>
      <vt:lpstr>Pensez aussi à préparer votre future vie d’étudiant(e)</vt:lpstr>
      <vt:lpstr>w</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JEROME TEILLARD</cp:lastModifiedBy>
  <cp:revision>280</cp:revision>
  <dcterms:created xsi:type="dcterms:W3CDTF">2020-10-27T08:44:50Z</dcterms:created>
  <dcterms:modified xsi:type="dcterms:W3CDTF">2024-11-29T07:42:55Z</dcterms:modified>
</cp:coreProperties>
</file>