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slideLayouts/slideLayout13.xml" ContentType="application/vnd.openxmlformats-officedocument.presentationml.slideLayout+xml"/>
  <Override PartName="/ppt/theme/theme5.xml" ContentType="application/vnd.openxmlformats-officedocument.theme+xml"/>
  <Override PartName="/ppt/slideLayouts/slideLayout14.xml" ContentType="application/vnd.openxmlformats-officedocument.presentationml.slideLayout+xml"/>
  <Override PartName="/ppt/theme/theme6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96" r:id="rId3"/>
    <p:sldMasterId id="2147483720" r:id="rId4"/>
    <p:sldMasterId id="2147483722" r:id="rId5"/>
    <p:sldMasterId id="2147483726" r:id="rId6"/>
    <p:sldMasterId id="2147483728" r:id="rId7"/>
  </p:sldMasterIdLst>
  <p:notesMasterIdLst>
    <p:notesMasterId r:id="rId33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viewProps" Target="viewProps.xml"/><Relationship Id="rId8" Type="http://schemas.openxmlformats.org/officeDocument/2006/relationships/slide" Target="slides/slide1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fr-RE" sz="4400" b="0" u="none" strike="noStrike">
                <a:solidFill>
                  <a:srgbClr val="000000"/>
                </a:solidFill>
                <a:uFillTx/>
                <a:latin typeface="Arial"/>
              </a:rPr>
              <a:t>Cliquez pour déplacer la diapo</a:t>
            </a:r>
          </a:p>
        </p:txBody>
      </p:sp>
      <p:sp>
        <p:nvSpPr>
          <p:cNvPr id="43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None/>
            </a:pPr>
            <a:r>
              <a:rPr lang="fr-RE" sz="2000" b="0" u="none" strike="noStrike">
                <a:solidFill>
                  <a:srgbClr val="000000"/>
                </a:solidFill>
                <a:uFillTx/>
                <a:latin typeface="Arial"/>
              </a:rPr>
              <a:t>Cliquez pour modifier le format des notes</a:t>
            </a:r>
          </a:p>
        </p:txBody>
      </p:sp>
      <p:sp>
        <p:nvSpPr>
          <p:cNvPr id="4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fr-RE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&lt;en-tête&gt;</a:t>
            </a:r>
          </a:p>
        </p:txBody>
      </p:sp>
      <p:sp>
        <p:nvSpPr>
          <p:cNvPr id="441" name="PlaceHolder 4"/>
          <p:cNvSpPr>
            <a:spLocks noGrp="1"/>
          </p:cNvSpPr>
          <p:nvPr>
            <p:ph type="dt" idx="9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fr-RE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fr-RE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&lt;date/heure&gt;</a:t>
            </a:r>
          </a:p>
        </p:txBody>
      </p:sp>
      <p:sp>
        <p:nvSpPr>
          <p:cNvPr id="442" name="PlaceHolder 5"/>
          <p:cNvSpPr>
            <a:spLocks noGrp="1"/>
          </p:cNvSpPr>
          <p:nvPr>
            <p:ph type="ftr" idx="10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fr-RE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fr-RE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&lt;pied de page&gt;</a:t>
            </a:r>
          </a:p>
        </p:txBody>
      </p:sp>
      <p:sp>
        <p:nvSpPr>
          <p:cNvPr id="443" name="PlaceHolder 6"/>
          <p:cNvSpPr>
            <a:spLocks noGrp="1"/>
          </p:cNvSpPr>
          <p:nvPr>
            <p:ph type="sldNum" idx="11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fr-RE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45DEA79F-CC6C-4347-B757-2E57ECED492C}" type="slidenum">
              <a:rPr lang="fr-RE" sz="1400" b="0" u="none" strike="noStrike">
                <a:solidFill>
                  <a:srgbClr val="000000"/>
                </a:solidFill>
                <a:uFillTx/>
                <a:latin typeface="Times New Roman"/>
              </a:rPr>
              <a:t>‹N°›</a:t>
            </a:fld>
            <a:endParaRPr lang="fr-RE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CustomShape 1"/>
          <p:cNvSpPr/>
          <p:nvPr/>
        </p:nvSpPr>
        <p:spPr>
          <a:xfrm>
            <a:off x="4278240" y="10156680"/>
            <a:ext cx="3277800" cy="5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914400">
              <a:lnSpc>
                <a:spcPct val="95000"/>
              </a:lnSpc>
            </a:pPr>
            <a:fld id="{24441FAD-5921-45F5-9BE7-142BB624E996}" type="slidenum">
              <a:rPr lang="fr-FR" sz="14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1</a:t>
            </a:fld>
            <a:endParaRPr lang="fr-RE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4" name="CustomShape 2"/>
          <p:cNvSpPr/>
          <p:nvPr/>
        </p:nvSpPr>
        <p:spPr>
          <a:xfrm>
            <a:off x="3884760" y="8685360"/>
            <a:ext cx="2955600" cy="44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5" name="CustomShape 3"/>
          <p:cNvSpPr/>
          <p:nvPr/>
        </p:nvSpPr>
        <p:spPr>
          <a:xfrm>
            <a:off x="685800" y="4343400"/>
            <a:ext cx="5483160" cy="411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CustomShape 1"/>
          <p:cNvSpPr/>
          <p:nvPr/>
        </p:nvSpPr>
        <p:spPr>
          <a:xfrm>
            <a:off x="4278240" y="10156680"/>
            <a:ext cx="3277800" cy="5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914400">
              <a:lnSpc>
                <a:spcPct val="95000"/>
              </a:lnSpc>
            </a:pPr>
            <a:fld id="{AA04A44A-E000-44C9-B428-23ECD5EE244E}" type="slidenum">
              <a:rPr lang="fr-FR" sz="14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15</a:t>
            </a:fld>
            <a:endParaRPr lang="fr-RE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1" name="CustomShape 2"/>
          <p:cNvSpPr/>
          <p:nvPr/>
        </p:nvSpPr>
        <p:spPr>
          <a:xfrm>
            <a:off x="3884760" y="8685360"/>
            <a:ext cx="2955600" cy="44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2" name="CustomShape 3"/>
          <p:cNvSpPr/>
          <p:nvPr/>
        </p:nvSpPr>
        <p:spPr>
          <a:xfrm>
            <a:off x="685800" y="4343400"/>
            <a:ext cx="5483160" cy="411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CustomShape 1"/>
          <p:cNvSpPr/>
          <p:nvPr/>
        </p:nvSpPr>
        <p:spPr>
          <a:xfrm>
            <a:off x="4278240" y="10156680"/>
            <a:ext cx="3277800" cy="5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914400">
              <a:lnSpc>
                <a:spcPct val="95000"/>
              </a:lnSpc>
            </a:pPr>
            <a:fld id="{D14A0DD3-FF0A-4C5D-A5B7-D2A2356B8ABC}" type="slidenum">
              <a:rPr lang="fr-FR" sz="14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16</a:t>
            </a:fld>
            <a:endParaRPr lang="fr-RE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4" name="CustomShape 2"/>
          <p:cNvSpPr/>
          <p:nvPr/>
        </p:nvSpPr>
        <p:spPr>
          <a:xfrm>
            <a:off x="3884760" y="8685360"/>
            <a:ext cx="2955600" cy="44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5" name="CustomShape 3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6" name="CustomShape 4"/>
          <p:cNvSpPr/>
          <p:nvPr/>
        </p:nvSpPr>
        <p:spPr>
          <a:xfrm>
            <a:off x="685800" y="4343400"/>
            <a:ext cx="5483160" cy="411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defTabSz="914400">
              <a:lnSpc>
                <a:spcPct val="100000"/>
              </a:lnSpc>
              <a:spcBef>
                <a:spcPts val="451"/>
              </a:spcBef>
            </a:pPr>
            <a:r>
              <a:rPr lang="fr-FR" sz="1200" b="0" u="none" strike="noStrike">
                <a:solidFill>
                  <a:srgbClr val="000000"/>
                </a:solidFill>
                <a:uFillTx/>
                <a:latin typeface="Arial"/>
                <a:ea typeface="Microsoft YaHei"/>
              </a:rPr>
              <a:t>[filière L (4 voies), filière EC (5 voies), filière S (9 voies)] + CPES </a:t>
            </a:r>
            <a:endParaRPr lang="fr-RE" sz="1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CustomShape 1"/>
          <p:cNvSpPr/>
          <p:nvPr/>
        </p:nvSpPr>
        <p:spPr>
          <a:xfrm>
            <a:off x="4278240" y="10156680"/>
            <a:ext cx="3277800" cy="5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914400">
              <a:lnSpc>
                <a:spcPct val="95000"/>
              </a:lnSpc>
            </a:pPr>
            <a:fld id="{991A498D-A48D-4835-9A77-D356FDBFB011}" type="slidenum">
              <a:rPr lang="fr-FR" sz="14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17</a:t>
            </a:fld>
            <a:endParaRPr lang="fr-RE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8" name="CustomShape 2"/>
          <p:cNvSpPr/>
          <p:nvPr/>
        </p:nvSpPr>
        <p:spPr>
          <a:xfrm>
            <a:off x="3884760" y="8685360"/>
            <a:ext cx="2955600" cy="44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9" name="CustomShape 3"/>
          <p:cNvSpPr/>
          <p:nvPr/>
        </p:nvSpPr>
        <p:spPr>
          <a:xfrm>
            <a:off x="685800" y="4343400"/>
            <a:ext cx="5483160" cy="411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CustomShape 1"/>
          <p:cNvSpPr/>
          <p:nvPr/>
        </p:nvSpPr>
        <p:spPr>
          <a:xfrm>
            <a:off x="4278240" y="10156680"/>
            <a:ext cx="3277800" cy="5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914400">
              <a:lnSpc>
                <a:spcPct val="95000"/>
              </a:lnSpc>
            </a:pPr>
            <a:fld id="{B8ADF042-6B73-49FE-8DF0-90211534CA21}" type="slidenum">
              <a:rPr lang="fr-FR" sz="14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18</a:t>
            </a:fld>
            <a:endParaRPr lang="fr-RE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1" name="CustomShape 2"/>
          <p:cNvSpPr/>
          <p:nvPr/>
        </p:nvSpPr>
        <p:spPr>
          <a:xfrm>
            <a:off x="3884760" y="8685360"/>
            <a:ext cx="2955600" cy="44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2" name="CustomShape 3"/>
          <p:cNvSpPr/>
          <p:nvPr/>
        </p:nvSpPr>
        <p:spPr>
          <a:xfrm>
            <a:off x="685800" y="4343400"/>
            <a:ext cx="5483160" cy="411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CustomShape 1"/>
          <p:cNvSpPr/>
          <p:nvPr/>
        </p:nvSpPr>
        <p:spPr>
          <a:xfrm>
            <a:off x="4278240" y="10156680"/>
            <a:ext cx="3277800" cy="5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914400">
              <a:lnSpc>
                <a:spcPct val="95000"/>
              </a:lnSpc>
            </a:pPr>
            <a:fld id="{ECE2F5B3-D8A7-47E8-B399-74F78CC93736}" type="slidenum">
              <a:rPr lang="fr-FR" sz="14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19</a:t>
            </a:fld>
            <a:endParaRPr lang="fr-RE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4" name="CustomShape 2"/>
          <p:cNvSpPr/>
          <p:nvPr/>
        </p:nvSpPr>
        <p:spPr>
          <a:xfrm>
            <a:off x="3884760" y="8685360"/>
            <a:ext cx="2955600" cy="44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5" name="CustomShape 3"/>
          <p:cNvSpPr/>
          <p:nvPr/>
        </p:nvSpPr>
        <p:spPr>
          <a:xfrm>
            <a:off x="685800" y="4343400"/>
            <a:ext cx="5483160" cy="411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CustomShape 1"/>
          <p:cNvSpPr/>
          <p:nvPr/>
        </p:nvSpPr>
        <p:spPr>
          <a:xfrm>
            <a:off x="4278240" y="10156680"/>
            <a:ext cx="3277800" cy="5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914400">
              <a:lnSpc>
                <a:spcPct val="95000"/>
              </a:lnSpc>
            </a:pPr>
            <a:fld id="{F5105A74-48CB-48BE-BC5E-33F2D5CE837D}" type="slidenum">
              <a:rPr lang="fr-FR" sz="14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20</a:t>
            </a:fld>
            <a:endParaRPr lang="fr-RE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7" name="CustomShape 2"/>
          <p:cNvSpPr/>
          <p:nvPr/>
        </p:nvSpPr>
        <p:spPr>
          <a:xfrm>
            <a:off x="3884760" y="8685360"/>
            <a:ext cx="2955600" cy="44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8" name="CustomShape 3"/>
          <p:cNvSpPr/>
          <p:nvPr/>
        </p:nvSpPr>
        <p:spPr>
          <a:xfrm>
            <a:off x="685800" y="4343400"/>
            <a:ext cx="5483160" cy="411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CustomShape 1"/>
          <p:cNvSpPr/>
          <p:nvPr/>
        </p:nvSpPr>
        <p:spPr>
          <a:xfrm>
            <a:off x="4278240" y="10156680"/>
            <a:ext cx="3277800" cy="5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914400">
              <a:lnSpc>
                <a:spcPct val="95000"/>
              </a:lnSpc>
            </a:pPr>
            <a:fld id="{2D91AA44-072D-4501-9149-F2E3AA1ECFBF}" type="slidenum">
              <a:rPr lang="fr-FR" sz="14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21</a:t>
            </a:fld>
            <a:endParaRPr lang="fr-RE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0" name="CustomShape 2"/>
          <p:cNvSpPr/>
          <p:nvPr/>
        </p:nvSpPr>
        <p:spPr>
          <a:xfrm>
            <a:off x="3884760" y="8685360"/>
            <a:ext cx="2955600" cy="44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1" name="CustomShape 3"/>
          <p:cNvSpPr/>
          <p:nvPr/>
        </p:nvSpPr>
        <p:spPr>
          <a:xfrm>
            <a:off x="685800" y="4343400"/>
            <a:ext cx="5483160" cy="411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CustomShape 1"/>
          <p:cNvSpPr/>
          <p:nvPr/>
        </p:nvSpPr>
        <p:spPr>
          <a:xfrm>
            <a:off x="4278240" y="10156680"/>
            <a:ext cx="3277800" cy="5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914400">
              <a:lnSpc>
                <a:spcPct val="95000"/>
              </a:lnSpc>
            </a:pPr>
            <a:fld id="{D2B2171E-1706-49FB-8719-73A0A88E0601}" type="slidenum">
              <a:rPr lang="fr-FR" sz="14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22</a:t>
            </a:fld>
            <a:endParaRPr lang="fr-RE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3" name="CustomShape 2"/>
          <p:cNvSpPr/>
          <p:nvPr/>
        </p:nvSpPr>
        <p:spPr>
          <a:xfrm>
            <a:off x="3884760" y="8685360"/>
            <a:ext cx="2955600" cy="44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4" name="CustomShape 3"/>
          <p:cNvSpPr/>
          <p:nvPr/>
        </p:nvSpPr>
        <p:spPr>
          <a:xfrm>
            <a:off x="685800" y="4343400"/>
            <a:ext cx="5483160" cy="411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fr-FR" sz="1200" b="0" u="none" strike="noStrike">
                <a:solidFill>
                  <a:srgbClr val="00B050"/>
                </a:solidFill>
                <a:uFillTx/>
                <a:latin typeface="Times New Roman"/>
                <a:ea typeface="Microsoft YaHei"/>
              </a:rPr>
              <a:t>Le candidat peut toujours démissioner des candidatures qui sont encore en attente de réponses favorables </a:t>
            </a:r>
            <a:endParaRPr lang="fr-RE" sz="12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fr-RE" sz="1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5" name="CustomShape 4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9640" y="685440"/>
            <a:ext cx="6678360" cy="3429000"/>
          </a:xfrm>
          <a:prstGeom prst="rect">
            <a:avLst/>
          </a:prstGeom>
          <a:ln w="0">
            <a:noFill/>
          </a:ln>
        </p:spPr>
      </p:sp>
      <p:sp>
        <p:nvSpPr>
          <p:cNvPr id="59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6000" indent="-216000">
              <a:buNone/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8" name="PlaceHolder 3"/>
          <p:cNvSpPr>
            <a:spLocks noGrp="1"/>
          </p:cNvSpPr>
          <p:nvPr>
            <p:ph type="sldNum" idx="17"/>
          </p:nvPr>
        </p:nvSpPr>
        <p:spPr>
          <a:xfrm>
            <a:off x="3884400" y="868500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fr-FR" sz="1200" b="0" u="none" strike="noStrike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02EFAEE-377F-4627-9EF5-2C2E5E416A83}" type="slidenum">
              <a:rPr lang="fr-FR" sz="1200" b="0" u="none" strike="noStrike">
                <a:solidFill>
                  <a:srgbClr val="000000"/>
                </a:solidFill>
                <a:uFillTx/>
                <a:latin typeface="Arial"/>
              </a:rPr>
              <a:t>23</a:t>
            </a:fld>
            <a:endParaRPr lang="fr-RE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CustomShape 1"/>
          <p:cNvSpPr/>
          <p:nvPr/>
        </p:nvSpPr>
        <p:spPr>
          <a:xfrm>
            <a:off x="4278240" y="10156680"/>
            <a:ext cx="3277800" cy="5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914400">
              <a:lnSpc>
                <a:spcPct val="95000"/>
              </a:lnSpc>
            </a:pPr>
            <a:fld id="{20C655A5-CF2F-4BC9-A06D-C192D89E303F}" type="slidenum">
              <a:rPr lang="fr-FR" sz="14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24</a:t>
            </a:fld>
            <a:endParaRPr lang="fr-RE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0" name="CustomShape 2"/>
          <p:cNvSpPr/>
          <p:nvPr/>
        </p:nvSpPr>
        <p:spPr>
          <a:xfrm>
            <a:off x="3884760" y="8685360"/>
            <a:ext cx="2955600" cy="44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1" name="CustomShape 3"/>
          <p:cNvSpPr/>
          <p:nvPr/>
        </p:nvSpPr>
        <p:spPr>
          <a:xfrm>
            <a:off x="685800" y="4343400"/>
            <a:ext cx="5483160" cy="411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CustomShape 1"/>
          <p:cNvSpPr/>
          <p:nvPr/>
        </p:nvSpPr>
        <p:spPr>
          <a:xfrm>
            <a:off x="4278240" y="10156680"/>
            <a:ext cx="3277800" cy="5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914400">
              <a:lnSpc>
                <a:spcPct val="95000"/>
              </a:lnSpc>
            </a:pPr>
            <a:fld id="{F023B156-D868-4C7B-AADD-98E38E334719}" type="slidenum">
              <a:rPr lang="fr-FR" sz="14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2</a:t>
            </a:fld>
            <a:endParaRPr lang="fr-RE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7" name="CustomShape 2"/>
          <p:cNvSpPr/>
          <p:nvPr/>
        </p:nvSpPr>
        <p:spPr>
          <a:xfrm>
            <a:off x="3884760" y="8685360"/>
            <a:ext cx="2955600" cy="44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8" name="CustomShape 3"/>
          <p:cNvSpPr/>
          <p:nvPr/>
        </p:nvSpPr>
        <p:spPr>
          <a:xfrm>
            <a:off x="685800" y="4343400"/>
            <a:ext cx="5483160" cy="411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9640" y="685440"/>
            <a:ext cx="6678360" cy="3429000"/>
          </a:xfrm>
          <a:prstGeom prst="rect">
            <a:avLst/>
          </a:prstGeom>
          <a:ln w="0">
            <a:noFill/>
          </a:ln>
        </p:spPr>
      </p:sp>
      <p:sp>
        <p:nvSpPr>
          <p:cNvPr id="60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6000" indent="-216000">
              <a:buNone/>
            </a:pPr>
            <a:endParaRPr lang="fr-RE" sz="166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4" name="PlaceHolder 3"/>
          <p:cNvSpPr>
            <a:spLocks noGrp="1"/>
          </p:cNvSpPr>
          <p:nvPr>
            <p:ph type="sldNum" idx="18"/>
          </p:nvPr>
        </p:nvSpPr>
        <p:spPr>
          <a:xfrm>
            <a:off x="3884400" y="868500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fr-FR" sz="1200" b="0" u="none" strike="noStrike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28C93B8-4910-4D15-8148-E48A9C7198C4}" type="slidenum">
              <a:rPr lang="fr-FR" sz="1200" b="0" u="none" strike="noStrike">
                <a:solidFill>
                  <a:srgbClr val="000000"/>
                </a:solidFill>
                <a:uFillTx/>
                <a:latin typeface="Arial"/>
              </a:rPr>
              <a:t>25</a:t>
            </a:fld>
            <a:endParaRPr lang="fr-RE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CustomShape 1"/>
          <p:cNvSpPr/>
          <p:nvPr/>
        </p:nvSpPr>
        <p:spPr>
          <a:xfrm>
            <a:off x="4278240" y="10156680"/>
            <a:ext cx="3277800" cy="5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914400">
              <a:lnSpc>
                <a:spcPct val="95000"/>
              </a:lnSpc>
            </a:pPr>
            <a:fld id="{855FD689-5BAB-4E42-A938-239CE9382311}" type="slidenum">
              <a:rPr lang="fr-FR" sz="14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3</a:t>
            </a:fld>
            <a:endParaRPr lang="fr-RE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0" name="CustomShape 2"/>
          <p:cNvSpPr/>
          <p:nvPr/>
        </p:nvSpPr>
        <p:spPr>
          <a:xfrm>
            <a:off x="3884760" y="8685360"/>
            <a:ext cx="2955600" cy="44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1" name="CustomShape 3"/>
          <p:cNvSpPr/>
          <p:nvPr/>
        </p:nvSpPr>
        <p:spPr>
          <a:xfrm>
            <a:off x="685800" y="4343400"/>
            <a:ext cx="5481360" cy="411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CustomShape 1"/>
          <p:cNvSpPr/>
          <p:nvPr/>
        </p:nvSpPr>
        <p:spPr>
          <a:xfrm>
            <a:off x="4278240" y="10156680"/>
            <a:ext cx="3277800" cy="5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914400">
              <a:lnSpc>
                <a:spcPct val="95000"/>
              </a:lnSpc>
            </a:pPr>
            <a:fld id="{55872743-278E-4465-BED2-5EB73C049B7C}" type="slidenum">
              <a:rPr lang="fr-FR" sz="14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4</a:t>
            </a:fld>
            <a:endParaRPr lang="fr-RE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3" name="CustomShape 2"/>
          <p:cNvSpPr/>
          <p:nvPr/>
        </p:nvSpPr>
        <p:spPr>
          <a:xfrm>
            <a:off x="3884760" y="8685360"/>
            <a:ext cx="2955600" cy="44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4" name="CustomShape 3"/>
          <p:cNvSpPr/>
          <p:nvPr/>
        </p:nvSpPr>
        <p:spPr>
          <a:xfrm>
            <a:off x="685800" y="4343400"/>
            <a:ext cx="5481360" cy="411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CustomShape 1"/>
          <p:cNvSpPr/>
          <p:nvPr/>
        </p:nvSpPr>
        <p:spPr>
          <a:xfrm>
            <a:off x="4278240" y="10156680"/>
            <a:ext cx="3277800" cy="5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914400">
              <a:lnSpc>
                <a:spcPct val="95000"/>
              </a:lnSpc>
            </a:pPr>
            <a:fld id="{145995CD-7363-4D83-B9D9-7F0D5197678B}" type="slidenum">
              <a:rPr lang="fr-FR" sz="14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8</a:t>
            </a:fld>
            <a:endParaRPr lang="fr-RE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6" name="CustomShape 2"/>
          <p:cNvSpPr/>
          <p:nvPr/>
        </p:nvSpPr>
        <p:spPr>
          <a:xfrm>
            <a:off x="3884760" y="8685360"/>
            <a:ext cx="2955600" cy="44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7" name="CustomShape 3"/>
          <p:cNvSpPr/>
          <p:nvPr/>
        </p:nvSpPr>
        <p:spPr>
          <a:xfrm>
            <a:off x="685800" y="4343400"/>
            <a:ext cx="5483160" cy="411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9640" y="685440"/>
            <a:ext cx="6678360" cy="3429000"/>
          </a:xfrm>
          <a:prstGeom prst="rect">
            <a:avLst/>
          </a:prstGeom>
          <a:ln w="0">
            <a:noFill/>
          </a:ln>
        </p:spPr>
      </p:sp>
      <p:sp>
        <p:nvSpPr>
          <p:cNvPr id="55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6000" indent="0">
              <a:lnSpc>
                <a:spcPct val="100000"/>
              </a:lnSpc>
              <a:buNone/>
            </a:pPr>
            <a:r>
              <a:rPr lang="fr-FR" sz="2000" b="0" u="none" strike="noStrike">
                <a:solidFill>
                  <a:srgbClr val="000000"/>
                </a:solidFill>
                <a:uFillTx/>
                <a:latin typeface="Arial"/>
              </a:rPr>
              <a:t>2 cas</a:t>
            </a:r>
            <a:endParaRPr lang="fr-RE" sz="2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0" indent="0">
              <a:lnSpc>
                <a:spcPct val="100000"/>
              </a:lnSpc>
              <a:buNone/>
            </a:pPr>
            <a:r>
              <a:rPr lang="fr-FR" sz="2000" b="0" u="none" strike="noStrike">
                <a:solidFill>
                  <a:srgbClr val="000000"/>
                </a:solidFill>
                <a:uFillTx/>
                <a:latin typeface="Arial"/>
              </a:rPr>
              <a:t>Possède déjà un compte &gt; connexion (cadre bleu)</a:t>
            </a:r>
            <a:endParaRPr lang="fr-RE" sz="2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0" indent="0">
              <a:lnSpc>
                <a:spcPct val="100000"/>
              </a:lnSpc>
              <a:buNone/>
            </a:pPr>
            <a:r>
              <a:rPr lang="fr-FR" sz="2000" b="0" u="none" strike="noStrike">
                <a:solidFill>
                  <a:srgbClr val="000000"/>
                </a:solidFill>
                <a:uFillTx/>
                <a:latin typeface="Arial"/>
              </a:rPr>
              <a:t>Pas de compte &gt; creation (cadre rouge)</a:t>
            </a:r>
            <a:endParaRPr lang="fr-RE" sz="2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0" name="PlaceHolder 3"/>
          <p:cNvSpPr>
            <a:spLocks noGrp="1"/>
          </p:cNvSpPr>
          <p:nvPr>
            <p:ph type="sldNum" idx="13"/>
          </p:nvPr>
        </p:nvSpPr>
        <p:spPr>
          <a:xfrm>
            <a:off x="3884400" y="868500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fr-FR" sz="1200" b="0" u="none" strike="noStrike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5E1ABEE-822C-4C33-98F1-B9B0FC964AC9}" type="slidenum">
              <a:rPr lang="fr-FR" sz="1200" b="0" u="none" strike="noStrike">
                <a:solidFill>
                  <a:srgbClr val="000000"/>
                </a:solidFill>
                <a:uFillTx/>
                <a:latin typeface="Arial"/>
              </a:rPr>
              <a:t>9</a:t>
            </a:fld>
            <a:endParaRPr lang="fr-RE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9640" y="685440"/>
            <a:ext cx="6678360" cy="3429000"/>
          </a:xfrm>
          <a:prstGeom prst="rect">
            <a:avLst/>
          </a:prstGeom>
          <a:ln w="0">
            <a:noFill/>
          </a:ln>
        </p:spPr>
      </p:sp>
      <p:sp>
        <p:nvSpPr>
          <p:cNvPr id="56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6000" indent="0">
              <a:lnSpc>
                <a:spcPct val="100000"/>
              </a:lnSpc>
              <a:buNone/>
            </a:pPr>
            <a:r>
              <a:rPr lang="fr-FR" sz="2000" b="0" u="none" strike="noStrike">
                <a:solidFill>
                  <a:srgbClr val="000000"/>
                </a:solidFill>
                <a:uFillTx/>
                <a:latin typeface="Arial"/>
              </a:rPr>
              <a:t>Pour créer le dossier candidat</a:t>
            </a:r>
            <a:endParaRPr lang="fr-RE" sz="2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3" name="PlaceHolder 3"/>
          <p:cNvSpPr>
            <a:spLocks noGrp="1"/>
          </p:cNvSpPr>
          <p:nvPr>
            <p:ph type="sldNum" idx="14"/>
          </p:nvPr>
        </p:nvSpPr>
        <p:spPr>
          <a:xfrm>
            <a:off x="3884400" y="868500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fr-FR" sz="1200" b="0" u="none" strike="noStrike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4485ADA-FCAC-42C1-9AAD-7831A651B6FA}" type="slidenum">
              <a:rPr lang="fr-FR" sz="1200" b="0" u="none" strike="noStrike">
                <a:solidFill>
                  <a:srgbClr val="000000"/>
                </a:solidFill>
                <a:uFillTx/>
                <a:latin typeface="Arial"/>
              </a:rPr>
              <a:t>10</a:t>
            </a:fld>
            <a:endParaRPr lang="fr-RE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9640" y="685440"/>
            <a:ext cx="6678360" cy="3429000"/>
          </a:xfrm>
          <a:prstGeom prst="rect">
            <a:avLst/>
          </a:prstGeom>
          <a:ln w="0">
            <a:noFill/>
          </a:ln>
        </p:spPr>
      </p:sp>
      <p:sp>
        <p:nvSpPr>
          <p:cNvPr id="56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6000" indent="0">
              <a:lnSpc>
                <a:spcPct val="100000"/>
              </a:lnSpc>
              <a:buNone/>
            </a:pPr>
            <a:r>
              <a:rPr lang="fr-FR" sz="2000" b="0" u="none" strike="noStrike">
                <a:solidFill>
                  <a:srgbClr val="000000"/>
                </a:solidFill>
                <a:uFillTx/>
                <a:latin typeface="Arial"/>
              </a:rPr>
              <a:t>Terminale &gt; dossier remontée SIECLE </a:t>
            </a:r>
            <a:endParaRPr lang="fr-RE" sz="2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0" indent="0">
              <a:lnSpc>
                <a:spcPct val="100000"/>
              </a:lnSpc>
              <a:buNone/>
            </a:pPr>
            <a:endParaRPr lang="fr-RE" sz="2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6" name="PlaceHolder 3"/>
          <p:cNvSpPr>
            <a:spLocks noGrp="1"/>
          </p:cNvSpPr>
          <p:nvPr>
            <p:ph type="sldNum" idx="15"/>
          </p:nvPr>
        </p:nvSpPr>
        <p:spPr>
          <a:xfrm>
            <a:off x="3884400" y="868500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fr-FR" sz="1200" b="0" u="none" strike="noStrike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AA88A43-389C-4CC3-84B2-01632AF285F1}" type="slidenum">
              <a:rPr lang="fr-FR" sz="1200" b="0" u="none" strike="noStrike">
                <a:solidFill>
                  <a:srgbClr val="000000"/>
                </a:solidFill>
                <a:uFillTx/>
                <a:latin typeface="Arial"/>
              </a:rPr>
              <a:t>12</a:t>
            </a:fld>
            <a:endParaRPr lang="fr-RE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9640" y="685440"/>
            <a:ext cx="6678360" cy="3429000"/>
          </a:xfrm>
          <a:prstGeom prst="rect">
            <a:avLst/>
          </a:prstGeom>
          <a:ln w="0">
            <a:noFill/>
          </a:ln>
        </p:spPr>
      </p:sp>
      <p:sp>
        <p:nvSpPr>
          <p:cNvPr id="56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6000" indent="-216000">
              <a:buNone/>
            </a:pPr>
            <a:endParaRPr lang="fr-RE" sz="166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9" name="PlaceHolder 3"/>
          <p:cNvSpPr>
            <a:spLocks noGrp="1"/>
          </p:cNvSpPr>
          <p:nvPr>
            <p:ph type="sldNum" idx="16"/>
          </p:nvPr>
        </p:nvSpPr>
        <p:spPr>
          <a:xfrm>
            <a:off x="3884400" y="868500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fr-FR" sz="1200" b="0" u="none" strike="noStrike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A59BDBD-7F42-4C9B-9FE8-272FA93815C3}" type="slidenum">
              <a:rPr lang="fr-FR" sz="1200" b="0" u="none" strike="noStrike">
                <a:solidFill>
                  <a:srgbClr val="000000"/>
                </a:solidFill>
                <a:uFillTx/>
                <a:latin typeface="Arial"/>
              </a:rPr>
              <a:t>14</a:t>
            </a:fld>
            <a:endParaRPr lang="fr-RE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14160" y="2222280"/>
            <a:ext cx="3862800" cy="36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4670640" y="222228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4670640" y="412164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61E857-9131-465B-9731-FC2B44AC5ED6}" type="slidenum">
              <a:t>‹N°›</a:t>
            </a:fld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7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52E51080-DFAC-41DF-9374-8CD81DE3A8F2}" type="slidenum">
              <a:t>‹N°›</a:t>
            </a:fld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11" name="PlaceHolder 2"/>
          <p:cNvSpPr>
            <a:spLocks noGrp="1"/>
          </p:cNvSpPr>
          <p:nvPr>
            <p:ph/>
          </p:nvPr>
        </p:nvSpPr>
        <p:spPr>
          <a:xfrm>
            <a:off x="614160" y="2222280"/>
            <a:ext cx="3862800" cy="36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412" name="PlaceHolder 3"/>
          <p:cNvSpPr>
            <a:spLocks noGrp="1"/>
          </p:cNvSpPr>
          <p:nvPr>
            <p:ph/>
          </p:nvPr>
        </p:nvSpPr>
        <p:spPr>
          <a:xfrm>
            <a:off x="4670640" y="2222280"/>
            <a:ext cx="3862800" cy="36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6D272A65-B11C-43F5-ABEC-255CAE1D1568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14" name="PlaceHolder 2"/>
          <p:cNvSpPr>
            <a:spLocks noGrp="1"/>
          </p:cNvSpPr>
          <p:nvPr>
            <p:ph/>
          </p:nvPr>
        </p:nvSpPr>
        <p:spPr>
          <a:xfrm>
            <a:off x="614160" y="2222280"/>
            <a:ext cx="7915680" cy="36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557F37D8-E0ED-4099-8B36-56E61772FBDE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634EB4D-B74F-41CF-84B1-3A5537BC4688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16" name="PlaceHolder 2"/>
          <p:cNvSpPr>
            <a:spLocks noGrp="1"/>
          </p:cNvSpPr>
          <p:nvPr>
            <p:ph/>
          </p:nvPr>
        </p:nvSpPr>
        <p:spPr>
          <a:xfrm>
            <a:off x="614160" y="2222280"/>
            <a:ext cx="791568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417" name="PlaceHolder 3"/>
          <p:cNvSpPr>
            <a:spLocks noGrp="1"/>
          </p:cNvSpPr>
          <p:nvPr>
            <p:ph/>
          </p:nvPr>
        </p:nvSpPr>
        <p:spPr>
          <a:xfrm>
            <a:off x="614160" y="4121640"/>
            <a:ext cx="791568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FC86EFFB-6830-411A-80C9-6E8BC9CC4F24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19" name="PlaceHolder 2"/>
          <p:cNvSpPr>
            <a:spLocks noGrp="1"/>
          </p:cNvSpPr>
          <p:nvPr>
            <p:ph/>
          </p:nvPr>
        </p:nvSpPr>
        <p:spPr>
          <a:xfrm>
            <a:off x="614160" y="222228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420" name="PlaceHolder 3"/>
          <p:cNvSpPr>
            <a:spLocks noGrp="1"/>
          </p:cNvSpPr>
          <p:nvPr>
            <p:ph/>
          </p:nvPr>
        </p:nvSpPr>
        <p:spPr>
          <a:xfrm>
            <a:off x="4670640" y="222228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421" name="PlaceHolder 4"/>
          <p:cNvSpPr>
            <a:spLocks noGrp="1"/>
          </p:cNvSpPr>
          <p:nvPr>
            <p:ph/>
          </p:nvPr>
        </p:nvSpPr>
        <p:spPr>
          <a:xfrm>
            <a:off x="614160" y="412164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422" name="PlaceHolder 5"/>
          <p:cNvSpPr>
            <a:spLocks noGrp="1"/>
          </p:cNvSpPr>
          <p:nvPr>
            <p:ph/>
          </p:nvPr>
        </p:nvSpPr>
        <p:spPr>
          <a:xfrm>
            <a:off x="4670640" y="412164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CE29D982-0230-49D5-9F09-BBDAD756ABE0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14160" y="2222280"/>
            <a:ext cx="7915680" cy="36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24" name="PlaceHolder 2"/>
          <p:cNvSpPr>
            <a:spLocks noGrp="1"/>
          </p:cNvSpPr>
          <p:nvPr>
            <p:ph/>
          </p:nvPr>
        </p:nvSpPr>
        <p:spPr>
          <a:xfrm>
            <a:off x="614160" y="222228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425" name="PlaceHolder 3"/>
          <p:cNvSpPr>
            <a:spLocks noGrp="1"/>
          </p:cNvSpPr>
          <p:nvPr>
            <p:ph/>
          </p:nvPr>
        </p:nvSpPr>
        <p:spPr>
          <a:xfrm>
            <a:off x="4670640" y="2222280"/>
            <a:ext cx="3862800" cy="36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426" name="PlaceHolder 4"/>
          <p:cNvSpPr>
            <a:spLocks noGrp="1"/>
          </p:cNvSpPr>
          <p:nvPr>
            <p:ph/>
          </p:nvPr>
        </p:nvSpPr>
        <p:spPr>
          <a:xfrm>
            <a:off x="614160" y="412164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541B7829-457E-48A8-952B-E63A95EE7E8D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28" name="PlaceHolder 2"/>
          <p:cNvSpPr>
            <a:spLocks noGrp="1"/>
          </p:cNvSpPr>
          <p:nvPr>
            <p:ph/>
          </p:nvPr>
        </p:nvSpPr>
        <p:spPr>
          <a:xfrm>
            <a:off x="614160" y="222228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429" name="PlaceHolder 3"/>
          <p:cNvSpPr>
            <a:spLocks noGrp="1"/>
          </p:cNvSpPr>
          <p:nvPr>
            <p:ph/>
          </p:nvPr>
        </p:nvSpPr>
        <p:spPr>
          <a:xfrm>
            <a:off x="4670640" y="222228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430" name="PlaceHolder 4"/>
          <p:cNvSpPr>
            <a:spLocks noGrp="1"/>
          </p:cNvSpPr>
          <p:nvPr>
            <p:ph/>
          </p:nvPr>
        </p:nvSpPr>
        <p:spPr>
          <a:xfrm>
            <a:off x="614160" y="4121640"/>
            <a:ext cx="791568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5BAC84EE-7A83-4887-A16C-50D5DF21C49F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32" name="PlaceHolder 2"/>
          <p:cNvSpPr>
            <a:spLocks noGrp="1"/>
          </p:cNvSpPr>
          <p:nvPr>
            <p:ph/>
          </p:nvPr>
        </p:nvSpPr>
        <p:spPr>
          <a:xfrm>
            <a:off x="614160" y="2222280"/>
            <a:ext cx="7915680" cy="36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9D88620-05E4-45BA-B57B-7F6097C15FD1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4A801322-DD8A-451D-AA60-74BC3BE32E86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35" name="PlaceHolder 2"/>
          <p:cNvSpPr>
            <a:spLocks noGrp="1"/>
          </p:cNvSpPr>
          <p:nvPr>
            <p:ph/>
          </p:nvPr>
        </p:nvSpPr>
        <p:spPr>
          <a:xfrm>
            <a:off x="614160" y="2222280"/>
            <a:ext cx="3862800" cy="36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436" name="PlaceHolder 3"/>
          <p:cNvSpPr>
            <a:spLocks noGrp="1"/>
          </p:cNvSpPr>
          <p:nvPr>
            <p:ph/>
          </p:nvPr>
        </p:nvSpPr>
        <p:spPr>
          <a:xfrm>
            <a:off x="4670640" y="222228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437" name="PlaceHolder 4"/>
          <p:cNvSpPr>
            <a:spLocks noGrp="1"/>
          </p:cNvSpPr>
          <p:nvPr>
            <p:ph/>
          </p:nvPr>
        </p:nvSpPr>
        <p:spPr>
          <a:xfrm>
            <a:off x="4670640" y="412164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4B321FDA-23F7-4048-868F-A5A0F692A002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614160" y="2222280"/>
            <a:ext cx="791568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/>
          </p:nvPr>
        </p:nvSpPr>
        <p:spPr>
          <a:xfrm>
            <a:off x="614160" y="4121640"/>
            <a:ext cx="791568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14160" y="222228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/>
          </p:nvPr>
        </p:nvSpPr>
        <p:spPr>
          <a:xfrm>
            <a:off x="4670640" y="222228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/>
          </p:nvPr>
        </p:nvSpPr>
        <p:spPr>
          <a:xfrm>
            <a:off x="614160" y="412164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/>
          </p:nvPr>
        </p:nvSpPr>
        <p:spPr>
          <a:xfrm>
            <a:off x="4670640" y="412164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614160" y="222228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/>
          </p:nvPr>
        </p:nvSpPr>
        <p:spPr>
          <a:xfrm>
            <a:off x="4670640" y="2222280"/>
            <a:ext cx="3862800" cy="36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/>
          </p:nvPr>
        </p:nvSpPr>
        <p:spPr>
          <a:xfrm>
            <a:off x="614160" y="412164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614160" y="222228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/>
          </p:nvPr>
        </p:nvSpPr>
        <p:spPr>
          <a:xfrm>
            <a:off x="4670640" y="2222280"/>
            <a:ext cx="386280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/>
          </p:nvPr>
        </p:nvSpPr>
        <p:spPr>
          <a:xfrm>
            <a:off x="614160" y="4121640"/>
            <a:ext cx="7915680" cy="173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614160" y="2222280"/>
            <a:ext cx="3862800" cy="36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/>
          </p:nvPr>
        </p:nvSpPr>
        <p:spPr>
          <a:xfrm>
            <a:off x="4670640" y="2222280"/>
            <a:ext cx="3862800" cy="36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888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221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2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3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theme" Target="../theme/theme7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stomShape 1"/>
          <p:cNvSpPr/>
          <p:nvPr/>
        </p:nvSpPr>
        <p:spPr>
          <a:xfrm>
            <a:off x="0" y="0"/>
            <a:ext cx="1071360" cy="5289480"/>
          </a:xfrm>
          <a:custGeom>
            <a:avLst/>
            <a:gdLst>
              <a:gd name="textAreaLeft" fmla="*/ 0 w 1071360"/>
              <a:gd name="textAreaRight" fmla="*/ 1072080 w 1071360"/>
              <a:gd name="textAreaTop" fmla="*/ 0 h 5289480"/>
              <a:gd name="textAreaBottom" fmla="*/ 5290200 h 5289480"/>
            </a:gdLst>
            <a:ahLst/>
            <a:cxnLst/>
            <a:rect l="textAreaLeft" t="textAreaTop" r="textAreaRight" b="textAreaBottom"/>
            <a:pathLst>
              <a:path w="676" h="3333">
                <a:moveTo>
                  <a:pt x="0" y="3132"/>
                </a:moveTo>
                <a:lnTo>
                  <a:pt x="0" y="3312"/>
                </a:lnTo>
                <a:lnTo>
                  <a:pt x="126" y="3333"/>
                </a:lnTo>
                <a:lnTo>
                  <a:pt x="676" y="0"/>
                </a:lnTo>
                <a:lnTo>
                  <a:pt x="514" y="0"/>
                </a:lnTo>
                <a:lnTo>
                  <a:pt x="0" y="3132"/>
                </a:ln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9" name="CustomShape 2"/>
          <p:cNvSpPr/>
          <p:nvPr/>
        </p:nvSpPr>
        <p:spPr>
          <a:xfrm>
            <a:off x="0" y="0"/>
            <a:ext cx="757080" cy="4622760"/>
          </a:xfrm>
          <a:custGeom>
            <a:avLst/>
            <a:gdLst>
              <a:gd name="textAreaLeft" fmla="*/ 0 w 757080"/>
              <a:gd name="textAreaRight" fmla="*/ 757800 w 757080"/>
              <a:gd name="textAreaTop" fmla="*/ 0 h 4622760"/>
              <a:gd name="textAreaBottom" fmla="*/ 4623480 h 4622760"/>
            </a:gdLst>
            <a:ahLst/>
            <a:cxnLst/>
            <a:rect l="textAreaLeft" t="textAreaTop" r="textAreaRight" b="textAreaBottom"/>
            <a:pathLst>
              <a:path w="478" h="2913">
                <a:moveTo>
                  <a:pt x="478" y="0"/>
                </a:moveTo>
                <a:lnTo>
                  <a:pt x="318" y="0"/>
                </a:lnTo>
                <a:lnTo>
                  <a:pt x="0" y="1938"/>
                </a:lnTo>
                <a:lnTo>
                  <a:pt x="0" y="2913"/>
                </a:lnTo>
                <a:lnTo>
                  <a:pt x="478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2" name="CustomShape 3"/>
          <p:cNvSpPr/>
          <p:nvPr/>
        </p:nvSpPr>
        <p:spPr>
          <a:xfrm>
            <a:off x="0" y="5662440"/>
            <a:ext cx="904680" cy="1193760"/>
          </a:xfrm>
          <a:custGeom>
            <a:avLst/>
            <a:gdLst>
              <a:gd name="textAreaLeft" fmla="*/ 0 w 904680"/>
              <a:gd name="textAreaRight" fmla="*/ 905400 w 904680"/>
              <a:gd name="textAreaTop" fmla="*/ 0 h 1193760"/>
              <a:gd name="textAreaBottom" fmla="*/ 1194480 h 1193760"/>
            </a:gdLst>
            <a:ahLst/>
            <a:cxnLst/>
            <a:rect l="textAreaLeft" t="textAreaTop" r="textAreaRight" b="textAreaBottom"/>
            <a:pathLst>
              <a:path w="571" h="753">
                <a:moveTo>
                  <a:pt x="0" y="0"/>
                </a:moveTo>
                <a:lnTo>
                  <a:pt x="0" y="12"/>
                </a:lnTo>
                <a:lnTo>
                  <a:pt x="538" y="753"/>
                </a:lnTo>
                <a:lnTo>
                  <a:pt x="571" y="75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0" y="5295960"/>
            <a:ext cx="1485720" cy="1560240"/>
          </a:xfrm>
          <a:custGeom>
            <a:avLst/>
            <a:gdLst>
              <a:gd name="textAreaLeft" fmla="*/ 0 w 1485720"/>
              <a:gd name="textAreaRight" fmla="*/ 1486440 w 1485720"/>
              <a:gd name="textAreaTop" fmla="*/ 0 h 1560240"/>
              <a:gd name="textAreaBottom" fmla="*/ 1560960 h 1560240"/>
            </a:gdLst>
            <a:ahLst/>
            <a:cxnLst/>
            <a:rect l="textAreaLeft" t="textAreaTop" r="textAreaRight" b="textAreaBottom"/>
            <a:pathLst>
              <a:path w="937" h="984">
                <a:moveTo>
                  <a:pt x="0" y="0"/>
                </a:moveTo>
                <a:lnTo>
                  <a:pt x="0" y="3"/>
                </a:lnTo>
                <a:lnTo>
                  <a:pt x="901" y="984"/>
                </a:lnTo>
                <a:lnTo>
                  <a:pt x="937" y="9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4" name="CustomShape 5"/>
          <p:cNvSpPr/>
          <p:nvPr/>
        </p:nvSpPr>
        <p:spPr>
          <a:xfrm>
            <a:off x="0" y="5257800"/>
            <a:ext cx="2130120" cy="1598400"/>
          </a:xfrm>
          <a:custGeom>
            <a:avLst/>
            <a:gdLst>
              <a:gd name="textAreaLeft" fmla="*/ 0 w 2130120"/>
              <a:gd name="textAreaRight" fmla="*/ 2130840 w 2130120"/>
              <a:gd name="textAreaTop" fmla="*/ 0 h 1598400"/>
              <a:gd name="textAreaBottom" fmla="*/ 1599120 h 1598400"/>
            </a:gdLst>
            <a:ahLst/>
            <a:cxnLst/>
            <a:rect l="textAreaLeft" t="textAreaTop" r="textAreaRight" b="textAreaBottom"/>
            <a:pathLst>
              <a:path w="1343" h="1008">
                <a:moveTo>
                  <a:pt x="0" y="24"/>
                </a:moveTo>
                <a:lnTo>
                  <a:pt x="937" y="1008"/>
                </a:lnTo>
                <a:lnTo>
                  <a:pt x="1343" y="1008"/>
                </a:lnTo>
                <a:lnTo>
                  <a:pt x="126" y="21"/>
                </a:lnTo>
                <a:lnTo>
                  <a:pt x="0" y="0"/>
                </a:lnTo>
                <a:lnTo>
                  <a:pt x="0" y="24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5" name="CustomShape 6"/>
          <p:cNvSpPr/>
          <p:nvPr/>
        </p:nvSpPr>
        <p:spPr>
          <a:xfrm>
            <a:off x="0" y="5357880"/>
            <a:ext cx="1376280" cy="1498320"/>
          </a:xfrm>
          <a:custGeom>
            <a:avLst/>
            <a:gdLst>
              <a:gd name="textAreaLeft" fmla="*/ 0 w 1376280"/>
              <a:gd name="textAreaRight" fmla="*/ 1377000 w 1376280"/>
              <a:gd name="textAreaTop" fmla="*/ 0 h 1498320"/>
              <a:gd name="textAreaBottom" fmla="*/ 1499040 h 1498320"/>
            </a:gdLst>
            <a:ahLst/>
            <a:cxnLst/>
            <a:rect l="textAreaLeft" t="textAreaTop" r="textAreaRight" b="textAreaBottom"/>
            <a:pathLst>
              <a:path w="868" h="945">
                <a:moveTo>
                  <a:pt x="0" y="192"/>
                </a:moveTo>
                <a:lnTo>
                  <a:pt x="571" y="945"/>
                </a:lnTo>
                <a:lnTo>
                  <a:pt x="868" y="945"/>
                </a:lnTo>
                <a:lnTo>
                  <a:pt x="0" y="0"/>
                </a:lnTo>
                <a:lnTo>
                  <a:pt x="0" y="19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fr-RE" sz="44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RE" sz="32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RE" sz="2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RE" sz="24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RE" sz="20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RE" sz="20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RE" sz="20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RE" sz="20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1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0" y="0"/>
            <a:ext cx="1071360" cy="5289480"/>
          </a:xfrm>
          <a:custGeom>
            <a:avLst/>
            <a:gdLst>
              <a:gd name="textAreaLeft" fmla="*/ 0 w 1071360"/>
              <a:gd name="textAreaRight" fmla="*/ 1072080 w 1071360"/>
              <a:gd name="textAreaTop" fmla="*/ 0 h 5289480"/>
              <a:gd name="textAreaBottom" fmla="*/ 5290200 h 5289480"/>
            </a:gdLst>
            <a:ahLst/>
            <a:cxnLst/>
            <a:rect l="textAreaLeft" t="textAreaTop" r="textAreaRight" b="textAreaBottom"/>
            <a:pathLst>
              <a:path w="676" h="3333">
                <a:moveTo>
                  <a:pt x="0" y="3132"/>
                </a:moveTo>
                <a:lnTo>
                  <a:pt x="0" y="3312"/>
                </a:lnTo>
                <a:lnTo>
                  <a:pt x="126" y="3333"/>
                </a:lnTo>
                <a:lnTo>
                  <a:pt x="676" y="0"/>
                </a:lnTo>
                <a:lnTo>
                  <a:pt x="514" y="0"/>
                </a:lnTo>
                <a:lnTo>
                  <a:pt x="0" y="3132"/>
                </a:ln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73" name="CustomShape 2"/>
          <p:cNvSpPr/>
          <p:nvPr/>
        </p:nvSpPr>
        <p:spPr>
          <a:xfrm>
            <a:off x="0" y="0"/>
            <a:ext cx="757080" cy="4622760"/>
          </a:xfrm>
          <a:custGeom>
            <a:avLst/>
            <a:gdLst>
              <a:gd name="textAreaLeft" fmla="*/ 0 w 757080"/>
              <a:gd name="textAreaRight" fmla="*/ 757800 w 757080"/>
              <a:gd name="textAreaTop" fmla="*/ 0 h 4622760"/>
              <a:gd name="textAreaBottom" fmla="*/ 4623480 h 4622760"/>
            </a:gdLst>
            <a:ahLst/>
            <a:cxnLst/>
            <a:rect l="textAreaLeft" t="textAreaTop" r="textAreaRight" b="textAreaBottom"/>
            <a:pathLst>
              <a:path w="478" h="2913">
                <a:moveTo>
                  <a:pt x="478" y="0"/>
                </a:moveTo>
                <a:lnTo>
                  <a:pt x="318" y="0"/>
                </a:lnTo>
                <a:lnTo>
                  <a:pt x="0" y="1938"/>
                </a:lnTo>
                <a:lnTo>
                  <a:pt x="0" y="2913"/>
                </a:lnTo>
                <a:lnTo>
                  <a:pt x="478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74" name="CustomShape 3"/>
          <p:cNvSpPr/>
          <p:nvPr/>
        </p:nvSpPr>
        <p:spPr>
          <a:xfrm>
            <a:off x="0" y="5662440"/>
            <a:ext cx="904680" cy="1193760"/>
          </a:xfrm>
          <a:custGeom>
            <a:avLst/>
            <a:gdLst>
              <a:gd name="textAreaLeft" fmla="*/ 0 w 904680"/>
              <a:gd name="textAreaRight" fmla="*/ 905400 w 904680"/>
              <a:gd name="textAreaTop" fmla="*/ 0 h 1193760"/>
              <a:gd name="textAreaBottom" fmla="*/ 1194480 h 1193760"/>
            </a:gdLst>
            <a:ahLst/>
            <a:cxnLst/>
            <a:rect l="textAreaLeft" t="textAreaTop" r="textAreaRight" b="textAreaBottom"/>
            <a:pathLst>
              <a:path w="571" h="753">
                <a:moveTo>
                  <a:pt x="0" y="0"/>
                </a:moveTo>
                <a:lnTo>
                  <a:pt x="0" y="12"/>
                </a:lnTo>
                <a:lnTo>
                  <a:pt x="538" y="753"/>
                </a:lnTo>
                <a:lnTo>
                  <a:pt x="571" y="75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75" name="CustomShape 4"/>
          <p:cNvSpPr/>
          <p:nvPr/>
        </p:nvSpPr>
        <p:spPr>
          <a:xfrm>
            <a:off x="0" y="5295960"/>
            <a:ext cx="1485720" cy="1560240"/>
          </a:xfrm>
          <a:custGeom>
            <a:avLst/>
            <a:gdLst>
              <a:gd name="textAreaLeft" fmla="*/ 0 w 1485720"/>
              <a:gd name="textAreaRight" fmla="*/ 1486440 w 1485720"/>
              <a:gd name="textAreaTop" fmla="*/ 0 h 1560240"/>
              <a:gd name="textAreaBottom" fmla="*/ 1560960 h 1560240"/>
            </a:gdLst>
            <a:ahLst/>
            <a:cxnLst/>
            <a:rect l="textAreaLeft" t="textAreaTop" r="textAreaRight" b="textAreaBottom"/>
            <a:pathLst>
              <a:path w="937" h="984">
                <a:moveTo>
                  <a:pt x="0" y="0"/>
                </a:moveTo>
                <a:lnTo>
                  <a:pt x="0" y="3"/>
                </a:lnTo>
                <a:lnTo>
                  <a:pt x="901" y="984"/>
                </a:lnTo>
                <a:lnTo>
                  <a:pt x="937" y="9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76" name="CustomShape 5"/>
          <p:cNvSpPr/>
          <p:nvPr/>
        </p:nvSpPr>
        <p:spPr>
          <a:xfrm>
            <a:off x="0" y="5257800"/>
            <a:ext cx="2130120" cy="1598400"/>
          </a:xfrm>
          <a:custGeom>
            <a:avLst/>
            <a:gdLst>
              <a:gd name="textAreaLeft" fmla="*/ 0 w 2130120"/>
              <a:gd name="textAreaRight" fmla="*/ 2130840 w 2130120"/>
              <a:gd name="textAreaTop" fmla="*/ 0 h 1598400"/>
              <a:gd name="textAreaBottom" fmla="*/ 1599120 h 1598400"/>
            </a:gdLst>
            <a:ahLst/>
            <a:cxnLst/>
            <a:rect l="textAreaLeft" t="textAreaTop" r="textAreaRight" b="textAreaBottom"/>
            <a:pathLst>
              <a:path w="1343" h="1008">
                <a:moveTo>
                  <a:pt x="0" y="24"/>
                </a:moveTo>
                <a:lnTo>
                  <a:pt x="937" y="1008"/>
                </a:lnTo>
                <a:lnTo>
                  <a:pt x="1343" y="1008"/>
                </a:lnTo>
                <a:lnTo>
                  <a:pt x="126" y="21"/>
                </a:lnTo>
                <a:lnTo>
                  <a:pt x="0" y="0"/>
                </a:lnTo>
                <a:lnTo>
                  <a:pt x="0" y="24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77" name="CustomShape 6"/>
          <p:cNvSpPr/>
          <p:nvPr/>
        </p:nvSpPr>
        <p:spPr>
          <a:xfrm>
            <a:off x="0" y="5357880"/>
            <a:ext cx="1376280" cy="1498320"/>
          </a:xfrm>
          <a:custGeom>
            <a:avLst/>
            <a:gdLst>
              <a:gd name="textAreaLeft" fmla="*/ 0 w 1376280"/>
              <a:gd name="textAreaRight" fmla="*/ 1377000 w 1376280"/>
              <a:gd name="textAreaTop" fmla="*/ 0 h 1498320"/>
              <a:gd name="textAreaBottom" fmla="*/ 1499040 h 1498320"/>
            </a:gdLst>
            <a:ahLst/>
            <a:cxnLst/>
            <a:rect l="textAreaLeft" t="textAreaTop" r="textAreaRight" b="textAreaBottom"/>
            <a:pathLst>
              <a:path w="868" h="945">
                <a:moveTo>
                  <a:pt x="0" y="192"/>
                </a:moveTo>
                <a:lnTo>
                  <a:pt x="571" y="945"/>
                </a:lnTo>
                <a:lnTo>
                  <a:pt x="868" y="945"/>
                </a:lnTo>
                <a:lnTo>
                  <a:pt x="0" y="0"/>
                </a:lnTo>
                <a:lnTo>
                  <a:pt x="0" y="19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RE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RE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RE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RE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RE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RE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RE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RE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CustomShape 1"/>
          <p:cNvSpPr/>
          <p:nvPr/>
        </p:nvSpPr>
        <p:spPr>
          <a:xfrm>
            <a:off x="0" y="0"/>
            <a:ext cx="1071360" cy="5289480"/>
          </a:xfrm>
          <a:custGeom>
            <a:avLst/>
            <a:gdLst>
              <a:gd name="textAreaLeft" fmla="*/ 0 w 1071360"/>
              <a:gd name="textAreaRight" fmla="*/ 1072080 w 1071360"/>
              <a:gd name="textAreaTop" fmla="*/ 0 h 5289480"/>
              <a:gd name="textAreaBottom" fmla="*/ 5290200 h 5289480"/>
            </a:gdLst>
            <a:ahLst/>
            <a:cxnLst/>
            <a:rect l="textAreaLeft" t="textAreaTop" r="textAreaRight" b="textAreaBottom"/>
            <a:pathLst>
              <a:path w="676" h="3333">
                <a:moveTo>
                  <a:pt x="0" y="3132"/>
                </a:moveTo>
                <a:lnTo>
                  <a:pt x="0" y="3312"/>
                </a:lnTo>
                <a:lnTo>
                  <a:pt x="126" y="3333"/>
                </a:lnTo>
                <a:lnTo>
                  <a:pt x="676" y="0"/>
                </a:lnTo>
                <a:lnTo>
                  <a:pt x="514" y="0"/>
                </a:lnTo>
                <a:lnTo>
                  <a:pt x="0" y="3132"/>
                </a:ln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253" name="CustomShape 2"/>
          <p:cNvSpPr/>
          <p:nvPr/>
        </p:nvSpPr>
        <p:spPr>
          <a:xfrm>
            <a:off x="0" y="0"/>
            <a:ext cx="757080" cy="4622760"/>
          </a:xfrm>
          <a:custGeom>
            <a:avLst/>
            <a:gdLst>
              <a:gd name="textAreaLeft" fmla="*/ 0 w 757080"/>
              <a:gd name="textAreaRight" fmla="*/ 757800 w 757080"/>
              <a:gd name="textAreaTop" fmla="*/ 0 h 4622760"/>
              <a:gd name="textAreaBottom" fmla="*/ 4623480 h 4622760"/>
            </a:gdLst>
            <a:ahLst/>
            <a:cxnLst/>
            <a:rect l="textAreaLeft" t="textAreaTop" r="textAreaRight" b="textAreaBottom"/>
            <a:pathLst>
              <a:path w="478" h="2913">
                <a:moveTo>
                  <a:pt x="478" y="0"/>
                </a:moveTo>
                <a:lnTo>
                  <a:pt x="318" y="0"/>
                </a:lnTo>
                <a:lnTo>
                  <a:pt x="0" y="1938"/>
                </a:lnTo>
                <a:lnTo>
                  <a:pt x="0" y="2913"/>
                </a:lnTo>
                <a:lnTo>
                  <a:pt x="478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254" name="CustomShape 3"/>
          <p:cNvSpPr/>
          <p:nvPr/>
        </p:nvSpPr>
        <p:spPr>
          <a:xfrm>
            <a:off x="0" y="5662440"/>
            <a:ext cx="904680" cy="1193760"/>
          </a:xfrm>
          <a:custGeom>
            <a:avLst/>
            <a:gdLst>
              <a:gd name="textAreaLeft" fmla="*/ 0 w 904680"/>
              <a:gd name="textAreaRight" fmla="*/ 905400 w 904680"/>
              <a:gd name="textAreaTop" fmla="*/ 0 h 1193760"/>
              <a:gd name="textAreaBottom" fmla="*/ 1194480 h 1193760"/>
            </a:gdLst>
            <a:ahLst/>
            <a:cxnLst/>
            <a:rect l="textAreaLeft" t="textAreaTop" r="textAreaRight" b="textAreaBottom"/>
            <a:pathLst>
              <a:path w="571" h="753">
                <a:moveTo>
                  <a:pt x="0" y="0"/>
                </a:moveTo>
                <a:lnTo>
                  <a:pt x="0" y="12"/>
                </a:lnTo>
                <a:lnTo>
                  <a:pt x="538" y="753"/>
                </a:lnTo>
                <a:lnTo>
                  <a:pt x="571" y="75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255" name="CustomShape 4"/>
          <p:cNvSpPr/>
          <p:nvPr/>
        </p:nvSpPr>
        <p:spPr>
          <a:xfrm>
            <a:off x="0" y="5295960"/>
            <a:ext cx="1485720" cy="1560240"/>
          </a:xfrm>
          <a:custGeom>
            <a:avLst/>
            <a:gdLst>
              <a:gd name="textAreaLeft" fmla="*/ 0 w 1485720"/>
              <a:gd name="textAreaRight" fmla="*/ 1486440 w 1485720"/>
              <a:gd name="textAreaTop" fmla="*/ 0 h 1560240"/>
              <a:gd name="textAreaBottom" fmla="*/ 1560960 h 1560240"/>
            </a:gdLst>
            <a:ahLst/>
            <a:cxnLst/>
            <a:rect l="textAreaLeft" t="textAreaTop" r="textAreaRight" b="textAreaBottom"/>
            <a:pathLst>
              <a:path w="937" h="984">
                <a:moveTo>
                  <a:pt x="0" y="0"/>
                </a:moveTo>
                <a:lnTo>
                  <a:pt x="0" y="3"/>
                </a:lnTo>
                <a:lnTo>
                  <a:pt x="901" y="984"/>
                </a:lnTo>
                <a:lnTo>
                  <a:pt x="937" y="98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256" name="CustomShape 5"/>
          <p:cNvSpPr/>
          <p:nvPr/>
        </p:nvSpPr>
        <p:spPr>
          <a:xfrm>
            <a:off x="0" y="5257800"/>
            <a:ext cx="2130120" cy="1598400"/>
          </a:xfrm>
          <a:custGeom>
            <a:avLst/>
            <a:gdLst>
              <a:gd name="textAreaLeft" fmla="*/ 0 w 2130120"/>
              <a:gd name="textAreaRight" fmla="*/ 2130840 w 2130120"/>
              <a:gd name="textAreaTop" fmla="*/ 0 h 1598400"/>
              <a:gd name="textAreaBottom" fmla="*/ 1599120 h 1598400"/>
            </a:gdLst>
            <a:ahLst/>
            <a:cxnLst/>
            <a:rect l="textAreaLeft" t="textAreaTop" r="textAreaRight" b="textAreaBottom"/>
            <a:pathLst>
              <a:path w="1343" h="1008">
                <a:moveTo>
                  <a:pt x="0" y="24"/>
                </a:moveTo>
                <a:lnTo>
                  <a:pt x="937" y="1008"/>
                </a:lnTo>
                <a:lnTo>
                  <a:pt x="1343" y="1008"/>
                </a:lnTo>
                <a:lnTo>
                  <a:pt x="126" y="21"/>
                </a:lnTo>
                <a:lnTo>
                  <a:pt x="0" y="0"/>
                </a:lnTo>
                <a:lnTo>
                  <a:pt x="0" y="24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257" name="CustomShape 6"/>
          <p:cNvSpPr/>
          <p:nvPr/>
        </p:nvSpPr>
        <p:spPr>
          <a:xfrm>
            <a:off x="0" y="5357880"/>
            <a:ext cx="1376280" cy="1498320"/>
          </a:xfrm>
          <a:custGeom>
            <a:avLst/>
            <a:gdLst>
              <a:gd name="textAreaLeft" fmla="*/ 0 w 1376280"/>
              <a:gd name="textAreaRight" fmla="*/ 1377000 w 1376280"/>
              <a:gd name="textAreaTop" fmla="*/ 0 h 1498320"/>
              <a:gd name="textAreaBottom" fmla="*/ 1499040 h 1498320"/>
            </a:gdLst>
            <a:ahLst/>
            <a:cxnLst/>
            <a:rect l="textAreaLeft" t="textAreaTop" r="textAreaRight" b="textAreaBottom"/>
            <a:pathLst>
              <a:path w="868" h="945">
                <a:moveTo>
                  <a:pt x="0" y="192"/>
                </a:moveTo>
                <a:lnTo>
                  <a:pt x="571" y="945"/>
                </a:lnTo>
                <a:lnTo>
                  <a:pt x="868" y="945"/>
                </a:lnTo>
                <a:lnTo>
                  <a:pt x="0" y="0"/>
                </a:lnTo>
                <a:lnTo>
                  <a:pt x="0" y="19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FFFFFF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fr-RE" sz="44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2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RE" sz="32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RE" sz="2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RE" sz="24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RE" sz="20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RE" sz="20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RE" sz="20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RE" sz="20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4" name="Image 6"/>
          <p:cNvPicPr/>
          <p:nvPr/>
        </p:nvPicPr>
        <p:blipFill>
          <a:blip r:embed="rId3"/>
          <a:stretch/>
        </p:blipFill>
        <p:spPr>
          <a:xfrm>
            <a:off x="0" y="0"/>
            <a:ext cx="9143640" cy="6857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5" name="Image 8"/>
          <p:cNvPicPr/>
          <p:nvPr/>
        </p:nvPicPr>
        <p:blipFill>
          <a:blip r:embed="rId3"/>
          <a:stretch/>
        </p:blipFill>
        <p:spPr>
          <a:xfrm>
            <a:off x="0" y="0"/>
            <a:ext cx="9143640" cy="685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6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79640" cy="239400"/>
          </a:xfrm>
          <a:prstGeom prst="rect">
            <a:avLst/>
          </a:prstGeom>
          <a:noFill/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fr-FR" sz="100" b="1" u="none" strike="noStrike">
                <a:solidFill>
                  <a:schemeClr val="dk1">
                    <a:alpha val="0"/>
                  </a:schemeClr>
                </a:solidFill>
                <a:uFillTx/>
                <a:latin typeface="Arial"/>
              </a:rPr>
              <a:t>Titre</a:t>
            </a:r>
            <a:endParaRPr lang="fr-FR" sz="1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87" name="PlaceHolder 2"/>
          <p:cNvSpPr>
            <a:spLocks noGrp="1"/>
          </p:cNvSpPr>
          <p:nvPr>
            <p:ph type="dt" idx="1"/>
          </p:nvPr>
        </p:nvSpPr>
        <p:spPr>
          <a:xfrm>
            <a:off x="6426360" y="6377760"/>
            <a:ext cx="1169640" cy="479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750" b="0" u="none" strike="noStrike" cap="all">
                <a:solidFill>
                  <a:schemeClr val="dk2"/>
                </a:solidFill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fr-FR" sz="750" b="0" u="none" strike="noStrike" cap="all">
                <a:solidFill>
                  <a:schemeClr val="dk2"/>
                </a:solidFill>
                <a:uFillTx/>
                <a:latin typeface="Arial"/>
              </a:rPr>
              <a:t> </a:t>
            </a:r>
            <a:endParaRPr lang="fr-RE" sz="75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88" name="PlaceHolder 3"/>
          <p:cNvSpPr>
            <a:spLocks noGrp="1"/>
          </p:cNvSpPr>
          <p:nvPr>
            <p:ph type="sldNum" idx="2"/>
          </p:nvPr>
        </p:nvSpPr>
        <p:spPr>
          <a:xfrm>
            <a:off x="7596360" y="6377760"/>
            <a:ext cx="1169640" cy="479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1600" b="0" u="none" strike="noStrike">
                <a:solidFill>
                  <a:srgbClr val="FF0000"/>
                </a:solidFill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A6F10E4-AE55-4957-88FC-F193E7113D9A}" type="slidenum">
              <a:rPr lang="fr-FR" sz="1600" b="0" u="none" strike="noStrike">
                <a:solidFill>
                  <a:srgbClr val="FF0000"/>
                </a:solidFill>
                <a:uFillTx/>
                <a:latin typeface="Arial"/>
              </a:rPr>
              <a:t>‹N°›</a:t>
            </a:fld>
            <a:endParaRPr lang="fr-RE" sz="16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89" name="PlaceHolder 4"/>
          <p:cNvSpPr>
            <a:spLocks noGrp="1"/>
          </p:cNvSpPr>
          <p:nvPr>
            <p:ph type="body"/>
          </p:nvPr>
        </p:nvSpPr>
        <p:spPr>
          <a:xfrm>
            <a:off x="467640" y="3128040"/>
            <a:ext cx="8208720" cy="276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fr-FR" sz="3200" b="1" u="none" strike="noStrike">
                <a:solidFill>
                  <a:schemeClr val="dk2">
                    <a:lumMod val="75000"/>
                  </a:schemeClr>
                </a:solidFill>
                <a:uFillTx/>
                <a:latin typeface="Arial"/>
              </a:rPr>
              <a:t>Titre</a:t>
            </a:r>
            <a:endParaRPr lang="fr-FR" sz="3200" b="0" u="none" strike="noStrike">
              <a:solidFill>
                <a:schemeClr val="dk2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chemeClr val="dk2">
                    <a:lumMod val="75000"/>
                  </a:schemeClr>
                </a:solidFill>
                <a:uFillTx/>
                <a:latin typeface="Arial"/>
              </a:rPr>
              <a:t>Sous-titre</a:t>
            </a:r>
            <a:endParaRPr lang="fr-FR" sz="18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0" name="Image 7"/>
          <p:cNvPicPr/>
          <p:nvPr/>
        </p:nvPicPr>
        <p:blipFill>
          <a:blip r:embed="rId3"/>
          <a:stretch/>
        </p:blipFill>
        <p:spPr>
          <a:xfrm>
            <a:off x="0" y="0"/>
            <a:ext cx="9143640" cy="685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1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2210" b="0" u="none" strike="noStrike">
                <a:solidFill>
                  <a:schemeClr val="dk1"/>
                </a:solidFill>
                <a:uFillTx/>
                <a:latin typeface="Calibri"/>
              </a:rPr>
              <a:t>Cliquez pour éditer le format du texte-titre</a:t>
            </a:r>
          </a:p>
        </p:txBody>
      </p:sp>
      <p:sp>
        <p:nvSpPr>
          <p:cNvPr id="3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88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u="none" strike="noStrike">
                <a:solidFill>
                  <a:schemeClr val="dk1"/>
                </a:solidFill>
                <a:uFillTx/>
                <a:latin typeface="Calibri"/>
              </a:rPr>
              <a:t>Cliquez pour éditer le format du plan de texte</a:t>
            </a:r>
          </a:p>
          <a:p>
            <a:pPr marL="864000" lvl="1" indent="-324000">
              <a:lnSpc>
                <a:spcPct val="90000"/>
              </a:lnSpc>
              <a:spcBef>
                <a:spcPts val="151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u="none" strike="noStrike">
                <a:solidFill>
                  <a:schemeClr val="dk1"/>
                </a:solidFill>
                <a:uFillTx/>
                <a:latin typeface="Calibri"/>
              </a:rPr>
              <a:t>Second niveau de plan</a:t>
            </a:r>
          </a:p>
          <a:p>
            <a:pPr marL="1296000" lvl="2" indent="-288000">
              <a:lnSpc>
                <a:spcPct val="90000"/>
              </a:lnSpc>
              <a:spcBef>
                <a:spcPts val="113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chemeClr val="dk1"/>
                </a:solidFill>
                <a:uFillTx/>
                <a:latin typeface="Calibri"/>
              </a:rPr>
              <a:t>Troisième niveau de plan</a:t>
            </a:r>
          </a:p>
          <a:p>
            <a:pPr marL="1728000" lvl="3" indent="-216000">
              <a:lnSpc>
                <a:spcPct val="90000"/>
              </a:lnSpc>
              <a:spcBef>
                <a:spcPts val="75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chemeClr val="dk1"/>
                </a:solidFill>
                <a:uFillTx/>
                <a:latin typeface="Calibri"/>
              </a:rPr>
              <a:t>Quatrième niveau de plan</a:t>
            </a:r>
          </a:p>
          <a:p>
            <a:pPr marL="2160000" lvl="4" indent="-216000">
              <a:lnSpc>
                <a:spcPct val="90000"/>
              </a:lnSpc>
              <a:spcBef>
                <a:spcPts val="37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670" b="0" u="none" strike="noStrike">
                <a:solidFill>
                  <a:schemeClr val="dk1"/>
                </a:solidFill>
                <a:uFillTx/>
                <a:latin typeface="Calibri"/>
              </a:rPr>
              <a:t>Cinquième niveau de plan</a:t>
            </a:r>
          </a:p>
          <a:p>
            <a:pPr marL="2592000" lvl="5" indent="-216000">
              <a:lnSpc>
                <a:spcPct val="90000"/>
              </a:lnSpc>
              <a:spcBef>
                <a:spcPts val="37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670" b="0" u="none" strike="noStrike">
                <a:solidFill>
                  <a:schemeClr val="dk1"/>
                </a:solidFill>
                <a:uFillTx/>
                <a:latin typeface="Calibri"/>
              </a:rPr>
              <a:t>Sixième niveau de plan</a:t>
            </a:r>
          </a:p>
          <a:p>
            <a:pPr marL="3024000" lvl="6" indent="-216000">
              <a:lnSpc>
                <a:spcPct val="90000"/>
              </a:lnSpc>
              <a:spcBef>
                <a:spcPts val="37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670" b="0" u="none" strike="noStrike">
                <a:solidFill>
                  <a:schemeClr val="dk1"/>
                </a:solidFill>
                <a:uFillTx/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8" name="Image 6"/>
          <p:cNvPicPr/>
          <p:nvPr/>
        </p:nvPicPr>
        <p:blipFill>
          <a:blip r:embed="rId3"/>
          <a:stretch/>
        </p:blipFill>
        <p:spPr>
          <a:xfrm>
            <a:off x="0" y="0"/>
            <a:ext cx="9143640" cy="685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9" name="PlaceHolder 1"/>
          <p:cNvSpPr>
            <a:spLocks noGrp="1"/>
          </p:cNvSpPr>
          <p:nvPr>
            <p:ph type="dt" idx="5"/>
          </p:nvPr>
        </p:nvSpPr>
        <p:spPr>
          <a:xfrm>
            <a:off x="6426360" y="6377760"/>
            <a:ext cx="1169640" cy="479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750" b="0" u="none" strike="noStrike" cap="all">
                <a:solidFill>
                  <a:schemeClr val="dk2"/>
                </a:solidFill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fr-FR" sz="750" b="0" u="none" strike="noStrike" cap="all">
                <a:solidFill>
                  <a:schemeClr val="dk2"/>
                </a:solidFill>
                <a:uFillTx/>
                <a:latin typeface="Arial"/>
              </a:rPr>
              <a:t> </a:t>
            </a:r>
            <a:endParaRPr lang="fr-RE" sz="75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00" name="PlaceHolder 2"/>
          <p:cNvSpPr>
            <a:spLocks noGrp="1"/>
          </p:cNvSpPr>
          <p:nvPr>
            <p:ph type="sldNum" idx="6"/>
          </p:nvPr>
        </p:nvSpPr>
        <p:spPr>
          <a:xfrm>
            <a:off x="7596360" y="6377760"/>
            <a:ext cx="1079640" cy="479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FR" sz="1400" b="0" u="none" strike="noStrike">
                <a:solidFill>
                  <a:srgbClr val="FF0000"/>
                </a:solidFill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B200026-A5D4-499D-896E-FFC8A5023254}" type="slidenum">
              <a:rPr lang="fr-FR" sz="1400" b="0" u="none" strike="noStrike">
                <a:solidFill>
                  <a:srgbClr val="FF0000"/>
                </a:solidFill>
                <a:uFillTx/>
                <a:latin typeface="Arial"/>
              </a:rPr>
              <a:t>‹N°›</a:t>
            </a:fld>
            <a:endParaRPr lang="fr-RE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01" name="PlaceHolder 3"/>
          <p:cNvSpPr>
            <a:spLocks noGrp="1"/>
          </p:cNvSpPr>
          <p:nvPr>
            <p:ph type="title"/>
          </p:nvPr>
        </p:nvSpPr>
        <p:spPr>
          <a:xfrm>
            <a:off x="467640" y="1199880"/>
            <a:ext cx="8208720" cy="959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fr-FR" sz="2550" b="1" u="none" strike="noStrike">
                <a:solidFill>
                  <a:schemeClr val="dk1"/>
                </a:solidFill>
                <a:uFillTx/>
                <a:latin typeface="Arial"/>
              </a:rPr>
              <a:t>Titre</a:t>
            </a:r>
            <a:endParaRPr lang="fr-FR" sz="255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02" name="PlaceHolder 4"/>
          <p:cNvSpPr>
            <a:spLocks noGrp="1"/>
          </p:cNvSpPr>
          <p:nvPr>
            <p:ph type="body"/>
          </p:nvPr>
        </p:nvSpPr>
        <p:spPr>
          <a:xfrm>
            <a:off x="467640" y="2447640"/>
            <a:ext cx="8208720" cy="3431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spcAft>
                <a:spcPts val="499"/>
              </a:spcAft>
              <a:buNone/>
              <a:tabLst>
                <a:tab pos="0" algn="l"/>
              </a:tabLst>
            </a:pPr>
            <a:r>
              <a:rPr lang="fr-FR" sz="1050" b="0" u="none" strike="noStrike">
                <a:solidFill>
                  <a:schemeClr val="dk1"/>
                </a:solidFill>
                <a:uFillTx/>
                <a:latin typeface="Arial"/>
              </a:rPr>
              <a:t>Texte de niveau 1</a:t>
            </a:r>
            <a:endParaRPr lang="fr-FR" sz="1050" b="0" u="none" strike="noStrike">
              <a:solidFill>
                <a:schemeClr val="dk2"/>
              </a:solidFill>
              <a:uFillTx/>
              <a:latin typeface="Arial"/>
            </a:endParaRPr>
          </a:p>
          <a:p>
            <a:pPr marL="252000" lvl="1" indent="-72000" defTabSz="91440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91"/>
              </a:buClr>
              <a:buFont typeface="Arial"/>
              <a:buChar char="•"/>
              <a:tabLst>
                <a:tab pos="0" algn="l"/>
              </a:tabLst>
            </a:pPr>
            <a:r>
              <a:rPr lang="fr-FR" sz="950" b="0" u="none" strike="noStrike">
                <a:solidFill>
                  <a:schemeClr val="dk2"/>
                </a:solidFill>
                <a:uFillTx/>
                <a:latin typeface="Arial"/>
              </a:rPr>
              <a:t>Texte de niveau 2</a:t>
            </a:r>
          </a:p>
          <a:p>
            <a:pPr marL="432000" lvl="2" indent="-72000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Clr>
                <a:srgbClr val="000091"/>
              </a:buClr>
              <a:buFont typeface="Arial"/>
              <a:buChar char="•"/>
              <a:tabLst>
                <a:tab pos="0" algn="l"/>
              </a:tabLst>
            </a:pPr>
            <a:r>
              <a:rPr lang="fr-FR" sz="850" b="0" u="none" strike="noStrike">
                <a:solidFill>
                  <a:schemeClr val="dk2"/>
                </a:solidFill>
                <a:uFillTx/>
                <a:latin typeface="Arial"/>
              </a:rPr>
              <a:t>Texte de niveau 3</a:t>
            </a:r>
          </a:p>
          <a:p>
            <a:pPr marL="612000" lvl="3" indent="-72000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Clr>
                <a:srgbClr val="000091"/>
              </a:buClr>
              <a:buFont typeface="Arial"/>
              <a:buChar char="•"/>
              <a:tabLst>
                <a:tab pos="0" algn="l"/>
              </a:tabLst>
            </a:pPr>
            <a:r>
              <a:rPr lang="fr-FR" sz="750" b="0" u="none" strike="noStrike">
                <a:solidFill>
                  <a:schemeClr val="dk2"/>
                </a:solidFill>
                <a:uFillTx/>
                <a:latin typeface="Arial"/>
              </a:rPr>
              <a:t>Texte de niveau 4</a:t>
            </a:r>
          </a:p>
          <a:p>
            <a:pPr marL="828000" lvl="4" indent="-72000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Clr>
                <a:srgbClr val="000091"/>
              </a:buClr>
              <a:buFont typeface="Arial"/>
              <a:buChar char="•"/>
              <a:tabLst>
                <a:tab pos="0" algn="l"/>
              </a:tabLst>
            </a:pPr>
            <a:r>
              <a:rPr lang="fr-FR" sz="700" b="0" u="none" strike="noStrike">
                <a:solidFill>
                  <a:schemeClr val="dk2"/>
                </a:solidFill>
                <a:uFillTx/>
                <a:latin typeface="Arial"/>
              </a:rPr>
              <a:t>Texte de niveau 5</a:t>
            </a:r>
          </a:p>
        </p:txBody>
      </p:sp>
      <p:sp>
        <p:nvSpPr>
          <p:cNvPr id="403" name="PlaceHolder 5"/>
          <p:cNvSpPr>
            <a:spLocks noGrp="1"/>
          </p:cNvSpPr>
          <p:nvPr>
            <p:ph type="body"/>
          </p:nvPr>
        </p:nvSpPr>
        <p:spPr>
          <a:xfrm>
            <a:off x="3312000" y="239760"/>
            <a:ext cx="5364000" cy="47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108000" indent="-108000" algn="r" defTabSz="91440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fr-FR" sz="750" b="1" u="none" strike="noStrike">
                <a:solidFill>
                  <a:schemeClr val="dk1"/>
                </a:solidFill>
                <a:uFillTx/>
                <a:latin typeface="Arial"/>
              </a:rPr>
              <a:t>Titre</a:t>
            </a:r>
            <a:endParaRPr lang="fr-FR" sz="750" b="0" u="none" strike="noStrike">
              <a:solidFill>
                <a:schemeClr val="dk2"/>
              </a:solidFill>
              <a:uFillTx/>
              <a:latin typeface="Arial"/>
            </a:endParaRPr>
          </a:p>
          <a:p>
            <a:pPr marL="108000" lvl="1" indent="-108000" algn="r" defTabSz="914400">
              <a:lnSpc>
                <a:spcPct val="100000"/>
              </a:lnSpc>
              <a:buClr>
                <a:srgbClr val="000000"/>
              </a:buClr>
              <a:buFont typeface="Arial"/>
              <a:buAutoNum type="alphaLcPeriod"/>
            </a:pPr>
            <a:r>
              <a:rPr lang="fr-FR" sz="750" b="0" u="none" strike="noStrike">
                <a:solidFill>
                  <a:schemeClr val="dk1"/>
                </a:solidFill>
                <a:uFillTx/>
                <a:latin typeface="Arial"/>
              </a:rPr>
              <a:t>Sous-titre</a:t>
            </a:r>
            <a:endParaRPr lang="fr-FR" sz="75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4" name="Image 6"/>
          <p:cNvPicPr/>
          <p:nvPr/>
        </p:nvPicPr>
        <p:blipFill>
          <a:blip r:embed="rId12"/>
          <a:stretch/>
        </p:blipFill>
        <p:spPr>
          <a:xfrm>
            <a:off x="0" y="0"/>
            <a:ext cx="9143640" cy="685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5" name="Freeform 6"/>
          <p:cNvSpPr/>
          <p:nvPr/>
        </p:nvSpPr>
        <p:spPr>
          <a:xfrm>
            <a:off x="0" y="0"/>
            <a:ext cx="9143640" cy="2185560"/>
          </a:xfrm>
          <a:custGeom>
            <a:avLst/>
            <a:gdLst>
              <a:gd name="textAreaLeft" fmla="*/ 0 w 9143640"/>
              <a:gd name="textAreaRight" fmla="*/ 9144000 w 9143640"/>
              <a:gd name="textAreaTop" fmla="*/ 0 h 2185560"/>
              <a:gd name="textAreaBottom" fmla="*/ 2185920 h 2185560"/>
            </a:gdLst>
            <a:ahLst/>
            <a:cxnLst/>
            <a:rect l="textAreaLeft" t="textAreaTop" r="textAreaRight" b="textAreaBottom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gradFill rotWithShape="0">
            <a:gsLst>
              <a:gs pos="0">
                <a:srgbClr val="004130"/>
              </a:gs>
              <a:gs pos="80000">
                <a:srgbClr val="00553E"/>
              </a:gs>
              <a:gs pos="100000">
                <a:srgbClr val="00553F"/>
              </a:gs>
            </a:gsLst>
            <a:lin ang="16200000"/>
          </a:gradFill>
          <a:ln>
            <a:solidFill>
              <a:srgbClr val="00563F"/>
            </a:solidFill>
            <a:round/>
          </a:ln>
          <a:effectLst>
            <a:outerShdw blurRad="3996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6" name="PlaceHolder 1"/>
          <p:cNvSpPr>
            <a:spLocks noGrp="1"/>
          </p:cNvSpPr>
          <p:nvPr>
            <p:ph type="title"/>
          </p:nvPr>
        </p:nvSpPr>
        <p:spPr>
          <a:xfrm>
            <a:off x="607680" y="447120"/>
            <a:ext cx="7928640" cy="970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fr-FR" sz="2550" b="1" u="none" strike="noStrike">
                <a:solidFill>
                  <a:schemeClr val="dk2"/>
                </a:solidFill>
                <a:uFillTx/>
                <a:latin typeface="Arial"/>
              </a:rPr>
              <a:t>Modifiez le style du titre</a:t>
            </a:r>
            <a:endParaRPr lang="fr-FR" sz="255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07" name="PlaceHolder 2"/>
          <p:cNvSpPr>
            <a:spLocks noGrp="1"/>
          </p:cNvSpPr>
          <p:nvPr>
            <p:ph type="body"/>
          </p:nvPr>
        </p:nvSpPr>
        <p:spPr>
          <a:xfrm>
            <a:off x="614160" y="2222280"/>
            <a:ext cx="7915680" cy="363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spcAft>
                <a:spcPts val="499"/>
              </a:spcAft>
              <a:buNone/>
              <a:tabLst>
                <a:tab pos="0" algn="l"/>
              </a:tabLst>
            </a:pPr>
            <a:r>
              <a:rPr lang="fr-FR" sz="1050" b="0" u="none" strike="noStrike">
                <a:solidFill>
                  <a:schemeClr val="dk2"/>
                </a:solidFill>
                <a:uFillTx/>
                <a:latin typeface="Arial"/>
              </a:rPr>
              <a:t>Cliquez pour modifier les styles du texte du masque</a:t>
            </a:r>
          </a:p>
          <a:p>
            <a:pPr marL="252000" lvl="1" indent="-72000" defTabSz="91440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91"/>
              </a:buClr>
              <a:buFont typeface="Arial"/>
              <a:buChar char="•"/>
              <a:tabLst>
                <a:tab pos="0" algn="l"/>
              </a:tabLst>
            </a:pPr>
            <a:r>
              <a:rPr lang="fr-FR" sz="950" b="0" u="none" strike="noStrike">
                <a:solidFill>
                  <a:schemeClr val="dk2"/>
                </a:solidFill>
                <a:uFillTx/>
                <a:latin typeface="Arial"/>
              </a:rPr>
              <a:t>Deuxième niveau</a:t>
            </a:r>
          </a:p>
          <a:p>
            <a:pPr marL="432000" lvl="2" indent="-72000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Clr>
                <a:srgbClr val="000091"/>
              </a:buClr>
              <a:buFont typeface="Arial"/>
              <a:buChar char="•"/>
              <a:tabLst>
                <a:tab pos="0" algn="l"/>
              </a:tabLst>
            </a:pPr>
            <a:r>
              <a:rPr lang="fr-FR" sz="850" b="0" u="none" strike="noStrike">
                <a:solidFill>
                  <a:schemeClr val="dk2"/>
                </a:solidFill>
                <a:uFillTx/>
                <a:latin typeface="Arial"/>
              </a:rPr>
              <a:t>Troisième niveau</a:t>
            </a:r>
          </a:p>
          <a:p>
            <a:pPr marL="612000" lvl="3" indent="-72000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Clr>
                <a:srgbClr val="000091"/>
              </a:buClr>
              <a:buFont typeface="Arial"/>
              <a:buChar char="•"/>
              <a:tabLst>
                <a:tab pos="0" algn="l"/>
              </a:tabLst>
            </a:pPr>
            <a:r>
              <a:rPr lang="fr-FR" sz="750" b="0" u="none" strike="noStrike">
                <a:solidFill>
                  <a:schemeClr val="dk2"/>
                </a:solidFill>
                <a:uFillTx/>
                <a:latin typeface="Arial"/>
              </a:rPr>
              <a:t>Quatrième niveau</a:t>
            </a:r>
          </a:p>
          <a:p>
            <a:pPr marL="828000" lvl="4" indent="-72000" defTabSz="914400">
              <a:lnSpc>
                <a:spcPct val="100000"/>
              </a:lnSpc>
              <a:spcBef>
                <a:spcPts val="99"/>
              </a:spcBef>
              <a:spcAft>
                <a:spcPts val="99"/>
              </a:spcAft>
              <a:buClr>
                <a:srgbClr val="000091"/>
              </a:buClr>
              <a:buFont typeface="Arial"/>
              <a:buChar char="•"/>
              <a:tabLst>
                <a:tab pos="0" algn="l"/>
              </a:tabLst>
            </a:pPr>
            <a:r>
              <a:rPr lang="fr-FR" sz="700" b="0" u="none" strike="noStrike">
                <a:solidFill>
                  <a:schemeClr val="dk2"/>
                </a:solidFill>
                <a:uFillTx/>
                <a:latin typeface="Arial"/>
              </a:rPr>
              <a:t>Cinquième niveau</a:t>
            </a:r>
          </a:p>
        </p:txBody>
      </p:sp>
      <p:sp>
        <p:nvSpPr>
          <p:cNvPr id="408" name="PlaceHolder 3"/>
          <p:cNvSpPr>
            <a:spLocks noGrp="1"/>
          </p:cNvSpPr>
          <p:nvPr>
            <p:ph type="ftr" idx="7"/>
          </p:nvPr>
        </p:nvSpPr>
        <p:spPr>
          <a:xfrm>
            <a:off x="0" y="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90000" tIns="-44640" rIns="90000" bIns="-44640" anchor="t">
            <a:noAutofit/>
          </a:bodyPr>
          <a:lstStyle>
            <a:lvl1pPr indent="0" algn="ctr">
              <a:buNone/>
              <a:defRPr lang="fr-RE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RE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409" name="PlaceHolder 4"/>
          <p:cNvSpPr>
            <a:spLocks noGrp="1"/>
          </p:cNvSpPr>
          <p:nvPr>
            <p:ph type="sldNum" idx="8"/>
          </p:nvPr>
        </p:nvSpPr>
        <p:spPr>
          <a:xfrm>
            <a:off x="7596360" y="6377760"/>
            <a:ext cx="1169640" cy="479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600" b="0" u="none" strike="noStrike">
                <a:solidFill>
                  <a:srgbClr val="FF0000"/>
                </a:solidFill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941D403-8ADD-4F6D-9B7A-715912FAAA1C}" type="slidenum">
              <a:rPr lang="en-US" sz="1600" b="0" u="none" strike="noStrike">
                <a:solidFill>
                  <a:srgbClr val="FF0000"/>
                </a:solidFill>
                <a:uFillTx/>
                <a:latin typeface="Arial"/>
              </a:rPr>
              <a:t>‹N°›</a:t>
            </a:fld>
            <a:endParaRPr lang="fr-RE" sz="16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entrainement.parcoursup.fr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mobilite.ladom.fr/" TargetMode="External"/><Relationship Id="rId4" Type="http://schemas.openxmlformats.org/officeDocument/2006/relationships/hyperlink" Target="http://www.messervices.etudiant.gouv.fr/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CustomShape 1"/>
          <p:cNvSpPr/>
          <p:nvPr/>
        </p:nvSpPr>
        <p:spPr>
          <a:xfrm>
            <a:off x="1080000" y="1807920"/>
            <a:ext cx="7341840" cy="14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r-FR" sz="7200" b="1" u="none" strike="noStrike">
                <a:solidFill>
                  <a:srgbClr val="FF0000"/>
                </a:solidFill>
                <a:uFillTx/>
                <a:latin typeface="Calibri"/>
                <a:ea typeface="Microsoft YaHei"/>
              </a:rPr>
              <a:t>PARCOURSUP</a:t>
            </a:r>
            <a:endParaRPr lang="fr-RE" sz="7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5" name="CustomShape 2"/>
          <p:cNvSpPr/>
          <p:nvPr/>
        </p:nvSpPr>
        <p:spPr>
          <a:xfrm>
            <a:off x="1800000" y="3420000"/>
            <a:ext cx="5939640" cy="19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 defTabSz="914400">
              <a:lnSpc>
                <a:spcPct val="90000"/>
              </a:lnSpc>
              <a:spcBef>
                <a:spcPts val="751"/>
              </a:spcBef>
            </a:pPr>
            <a:endParaRPr lang="fr-RE" sz="3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90000"/>
              </a:lnSpc>
              <a:spcBef>
                <a:spcPts val="751"/>
              </a:spcBef>
            </a:pPr>
            <a:r>
              <a:rPr lang="fr-FR" sz="7200" b="1" u="none" strike="noStrike">
                <a:solidFill>
                  <a:srgbClr val="FF0000"/>
                </a:solidFill>
                <a:uFillTx/>
                <a:latin typeface="Calibri"/>
                <a:ea typeface="Microsoft YaHei"/>
              </a:rPr>
              <a:t>2025-2026</a:t>
            </a:r>
            <a:endParaRPr lang="fr-RE" sz="72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90000"/>
              </a:lnSpc>
              <a:spcBef>
                <a:spcPts val="751"/>
              </a:spcBef>
            </a:pPr>
            <a:endParaRPr lang="fr-RE" sz="3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90000"/>
              </a:lnSpc>
              <a:spcBef>
                <a:spcPts val="751"/>
              </a:spcBef>
            </a:pPr>
            <a:endParaRPr lang="fr-RE" sz="3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90000"/>
              </a:lnSpc>
              <a:spcBef>
                <a:spcPts val="751"/>
              </a:spcBef>
            </a:pPr>
            <a:endParaRPr lang="fr-RE" sz="3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90000"/>
              </a:lnSpc>
              <a:spcBef>
                <a:spcPts val="751"/>
              </a:spcBef>
            </a:pPr>
            <a:endParaRPr lang="fr-RE" sz="3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90000"/>
              </a:lnSpc>
              <a:spcBef>
                <a:spcPts val="751"/>
              </a:spcBef>
            </a:pPr>
            <a:endParaRPr lang="fr-RE" sz="3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Espace réservé du numéro de diapositive 1"/>
          <p:cNvSpPr/>
          <p:nvPr/>
        </p:nvSpPr>
        <p:spPr>
          <a:xfrm>
            <a:off x="6458040" y="6355800"/>
            <a:ext cx="20570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r" defTabSz="685800">
              <a:lnSpc>
                <a:spcPct val="100000"/>
              </a:lnSpc>
            </a:pPr>
            <a:fld id="{C7BBE5AE-88ED-4126-B199-B02A3E6227C9}" type="slidenum">
              <a:rPr lang="fr-FR" sz="900" b="1" u="none" strike="noStrike">
                <a:solidFill>
                  <a:srgbClr val="8B8B8B"/>
                </a:solidFill>
                <a:uFillTx/>
                <a:latin typeface="Calibri"/>
              </a:rPr>
              <a:t>10</a:t>
            </a:fld>
            <a:endParaRPr lang="fr-RE" sz="9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6" name="Rectangle : coins arrondis 4"/>
          <p:cNvSpPr/>
          <p:nvPr/>
        </p:nvSpPr>
        <p:spPr>
          <a:xfrm>
            <a:off x="5574600" y="268920"/>
            <a:ext cx="3169800" cy="672480"/>
          </a:xfrm>
          <a:prstGeom prst="roundRect">
            <a:avLst>
              <a:gd name="adj" fmla="val 16667"/>
            </a:avLst>
          </a:prstGeom>
          <a:solidFill>
            <a:srgbClr val="FF9575"/>
          </a:solidFill>
          <a:ln w="0">
            <a:solidFill>
              <a:srgbClr val="FF957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 defTabSz="457200">
              <a:lnSpc>
                <a:spcPct val="100000"/>
              </a:lnSpc>
              <a:spcBef>
                <a:spcPts val="241"/>
              </a:spcBef>
              <a:spcAft>
                <a:spcPts val="601"/>
              </a:spcAft>
              <a:tabLst>
                <a:tab pos="0" algn="l"/>
              </a:tabLst>
            </a:pPr>
            <a:r>
              <a:rPr lang="fr-FR" sz="1200" b="1" u="none" strike="noStrike">
                <a:solidFill>
                  <a:srgbClr val="FFFFFF"/>
                </a:solidFill>
                <a:uFillTx/>
                <a:latin typeface="Corbel"/>
              </a:rPr>
              <a:t>Inscriptions des élèves de terminale</a:t>
            </a:r>
            <a:endParaRPr lang="fr-RE" sz="1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77" name="Image 1"/>
          <p:cNvPicPr/>
          <p:nvPr/>
        </p:nvPicPr>
        <p:blipFill>
          <a:blip r:embed="rId3"/>
          <a:srcRect r="1350" b="45418"/>
          <a:stretch/>
        </p:blipFill>
        <p:spPr>
          <a:xfrm>
            <a:off x="336600" y="942120"/>
            <a:ext cx="6464880" cy="1872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8" name="Image 4"/>
          <p:cNvPicPr/>
          <p:nvPr/>
        </p:nvPicPr>
        <p:blipFill>
          <a:blip r:embed="rId4"/>
          <a:stretch/>
        </p:blipFill>
        <p:spPr>
          <a:xfrm>
            <a:off x="4520520" y="2498040"/>
            <a:ext cx="4065840" cy="34884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CustomShape 1"/>
          <p:cNvSpPr/>
          <p:nvPr/>
        </p:nvSpPr>
        <p:spPr>
          <a:xfrm>
            <a:off x="982080" y="457200"/>
            <a:ext cx="7702920" cy="741960"/>
          </a:xfrm>
          <a:prstGeom prst="rect">
            <a:avLst/>
          </a:prstGeom>
          <a:solidFill>
            <a:srgbClr val="729FC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r-FR" sz="3200" b="1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Les rubriques</a:t>
            </a:r>
            <a:endParaRPr lang="fr-RE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0" name="CustomShape 2"/>
          <p:cNvSpPr/>
          <p:nvPr/>
        </p:nvSpPr>
        <p:spPr>
          <a:xfrm>
            <a:off x="899640" y="1889280"/>
            <a:ext cx="7950240" cy="3331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</a:pPr>
            <a:endParaRPr lang="fr-RE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85840" indent="-284760" defTabSz="91440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lang="fr-FR" sz="2400" b="0" u="none" strike="noStrike" dirty="0">
                <a:solidFill>
                  <a:srgbClr val="000000"/>
                </a:solidFill>
                <a:uFillTx/>
                <a:latin typeface="Corbel"/>
                <a:ea typeface="DejaVu Sans"/>
              </a:rPr>
              <a:t>Les bulletins, notes du baccalauréat et </a:t>
            </a:r>
            <a:r>
              <a:rPr lang="fr-FR" sz="2400" b="0" u="none" strike="noStrike" dirty="0" err="1">
                <a:solidFill>
                  <a:srgbClr val="000000"/>
                </a:solidFill>
                <a:uFillTx/>
                <a:latin typeface="Corbel"/>
                <a:ea typeface="DejaVu Sans"/>
              </a:rPr>
              <a:t>Pix</a:t>
            </a:r>
            <a:endParaRPr lang="fr-RE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85840" indent="-284760" defTabSz="91440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lang="fr-FR" sz="2400" b="0" u="none" strike="noStrike" dirty="0">
                <a:solidFill>
                  <a:srgbClr val="000000"/>
                </a:solidFill>
                <a:uFillTx/>
                <a:latin typeface="Corbel"/>
                <a:ea typeface="DejaVu Sans"/>
              </a:rPr>
              <a:t>La rubrique ACTIVITÉS</a:t>
            </a:r>
            <a:r>
              <a:rPr lang="fr-FR" sz="2400" b="0" i="1" u="none" strike="noStrike" dirty="0">
                <a:solidFill>
                  <a:srgbClr val="000000"/>
                </a:solidFill>
                <a:uFillTx/>
                <a:latin typeface="Corbel"/>
                <a:ea typeface="DejaVu Sans"/>
              </a:rPr>
              <a:t> ET CENTRES D’INTÉRÊTS</a:t>
            </a:r>
          </a:p>
          <a:p>
            <a:pPr marL="285840" indent="-284760" defTabSz="91440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lang="fr-FR" sz="2400" dirty="0">
                <a:solidFill>
                  <a:srgbClr val="000000"/>
                </a:solidFill>
                <a:latin typeface="Corbel"/>
                <a:ea typeface="DejaVu Sans"/>
              </a:rPr>
              <a:t>La rubrique </a:t>
            </a:r>
            <a:r>
              <a:rPr lang="fr-FR" sz="2400" i="1" dirty="0">
                <a:solidFill>
                  <a:srgbClr val="000000"/>
                </a:solidFill>
                <a:latin typeface="Corbel"/>
                <a:ea typeface="DejaVu Sans"/>
              </a:rPr>
              <a:t>« PROJETS »</a:t>
            </a:r>
            <a:endParaRPr lang="fr-RE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85840" indent="-284760" defTabSz="91440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lang="fr-FR" sz="2400" b="0" u="none" strike="noStrike" dirty="0">
                <a:solidFill>
                  <a:srgbClr val="000000"/>
                </a:solidFill>
                <a:uFillTx/>
                <a:latin typeface="Corbel"/>
                <a:ea typeface="DejaVu Sans"/>
              </a:rPr>
              <a:t>Des questionnaires d'auto évaluation (L1 Droit et sciences)</a:t>
            </a:r>
            <a:endParaRPr lang="fr-RE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</a:pPr>
            <a:endParaRPr lang="fr-RE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</a:pPr>
            <a:r>
              <a:rPr lang="fr-FR" sz="2400" b="1" u="none" strike="noStrike" dirty="0">
                <a:solidFill>
                  <a:srgbClr val="000000"/>
                </a:solidFill>
                <a:uFillTx/>
                <a:latin typeface="Corbel"/>
                <a:ea typeface="DejaVu Sans"/>
              </a:rPr>
              <a:t>Pour certains des vœux : Le projet de formation motivé</a:t>
            </a:r>
            <a:endParaRPr lang="fr-RE" sz="2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" name="Image 5"/>
          <p:cNvPicPr/>
          <p:nvPr/>
        </p:nvPicPr>
        <p:blipFill>
          <a:blip r:embed="rId3"/>
          <a:stretch/>
        </p:blipFill>
        <p:spPr>
          <a:xfrm>
            <a:off x="723600" y="2712240"/>
            <a:ext cx="4662720" cy="3302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2" name="ZoneTexte 2"/>
          <p:cNvSpPr/>
          <p:nvPr/>
        </p:nvSpPr>
        <p:spPr>
          <a:xfrm>
            <a:off x="610200" y="1207800"/>
            <a:ext cx="8100360" cy="1118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1350" b="0" u="none" strike="noStrike">
                <a:solidFill>
                  <a:schemeClr val="dk1"/>
                </a:solidFill>
                <a:uFillTx/>
                <a:latin typeface="Marianne"/>
              </a:rPr>
              <a:t>Pour prendre la main sur le dossier : </a:t>
            </a:r>
            <a:endParaRPr lang="fr-RE" sz="135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350" b="0" u="none" strike="noStrike">
                <a:solidFill>
                  <a:schemeClr val="dk1"/>
                </a:solidFill>
                <a:uFillTx/>
                <a:latin typeface="Marianne"/>
              </a:rPr>
              <a:t>1- mail du compte = mail du dossier ( remontée par l’établissement)</a:t>
            </a:r>
            <a:endParaRPr lang="fr-RE" sz="135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350" b="0" u="none" strike="noStrike">
                <a:solidFill>
                  <a:schemeClr val="dk1"/>
                </a:solidFill>
                <a:uFillTx/>
                <a:latin typeface="Marianne"/>
              </a:rPr>
              <a:t>2- saisir un INE correct et sa date de naissance</a:t>
            </a:r>
            <a:endParaRPr lang="fr-RE" sz="135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fr-RE" sz="135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350" b="0" u="none" strike="noStrike">
                <a:solidFill>
                  <a:schemeClr val="dk1"/>
                </a:solidFill>
                <a:uFillTx/>
                <a:latin typeface="Marianne"/>
              </a:rPr>
              <a:t>En cliquant sur « Je confirme », il poursuit son inscription sur la plateforme Parcoursup</a:t>
            </a:r>
            <a:endParaRPr lang="fr-RE" sz="135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3" name="Espace réservé du numéro de diapositive 6"/>
          <p:cNvSpPr/>
          <p:nvPr/>
        </p:nvSpPr>
        <p:spPr>
          <a:xfrm>
            <a:off x="6458040" y="6355800"/>
            <a:ext cx="20570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r" defTabSz="685800">
              <a:lnSpc>
                <a:spcPct val="100000"/>
              </a:lnSpc>
            </a:pPr>
            <a:fld id="{4DD343FC-6148-485F-8393-EE0A99E400D6}" type="slidenum">
              <a:rPr lang="fr-FR" sz="900" b="1" u="none" strike="noStrike">
                <a:solidFill>
                  <a:srgbClr val="8B8B8B"/>
                </a:solidFill>
                <a:uFillTx/>
                <a:latin typeface="Calibri"/>
              </a:rPr>
              <a:t>12</a:t>
            </a:fld>
            <a:endParaRPr lang="fr-RE" sz="9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4" name="Rectangle : coins arrondis 5"/>
          <p:cNvSpPr/>
          <p:nvPr/>
        </p:nvSpPr>
        <p:spPr>
          <a:xfrm>
            <a:off x="5724360" y="239760"/>
            <a:ext cx="3169800" cy="672480"/>
          </a:xfrm>
          <a:prstGeom prst="roundRect">
            <a:avLst>
              <a:gd name="adj" fmla="val 16667"/>
            </a:avLst>
          </a:prstGeom>
          <a:solidFill>
            <a:srgbClr val="FF9575"/>
          </a:solidFill>
          <a:ln w="0">
            <a:solidFill>
              <a:srgbClr val="FF957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 defTabSz="457200">
              <a:lnSpc>
                <a:spcPct val="100000"/>
              </a:lnSpc>
              <a:spcBef>
                <a:spcPts val="241"/>
              </a:spcBef>
              <a:spcAft>
                <a:spcPts val="601"/>
              </a:spcAft>
              <a:tabLst>
                <a:tab pos="0" algn="l"/>
              </a:tabLst>
            </a:pPr>
            <a:r>
              <a:rPr lang="fr-FR" sz="1200" b="1" u="none" strike="noStrike">
                <a:solidFill>
                  <a:srgbClr val="FFFFFF"/>
                </a:solidFill>
                <a:uFillTx/>
                <a:latin typeface="Corbel"/>
              </a:rPr>
              <a:t>Inscriptions des élèves de terminale</a:t>
            </a:r>
            <a:endParaRPr lang="fr-RE" sz="1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79640" cy="239400"/>
          </a:xfrm>
          <a:prstGeom prst="rect">
            <a:avLst/>
          </a:prstGeom>
          <a:noFill/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fr-FR" sz="100" b="1" u="none" strike="noStrike">
              <a:solidFill>
                <a:schemeClr val="dk1">
                  <a:alpha val="0"/>
                </a:schemeClr>
              </a:solidFill>
              <a:uFillTx/>
              <a:latin typeface="Arial"/>
            </a:endParaRPr>
          </a:p>
        </p:txBody>
      </p:sp>
      <p:sp>
        <p:nvSpPr>
          <p:cNvPr id="486" name="PlaceHolder 2"/>
          <p:cNvSpPr>
            <a:spLocks noGrp="1"/>
          </p:cNvSpPr>
          <p:nvPr>
            <p:ph/>
          </p:nvPr>
        </p:nvSpPr>
        <p:spPr>
          <a:xfrm>
            <a:off x="315720" y="1436040"/>
            <a:ext cx="2581560" cy="1800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chemeClr val="dk2">
                    <a:lumMod val="75000"/>
                  </a:schemeClr>
                </a:solidFill>
                <a:uFillTx/>
                <a:latin typeface="Corbel"/>
              </a:rPr>
              <a:t>Les élèves de terminale peut porter à la connaissance de son professeur principaux les éléments renseignés dans la rubrique activité et centres d’intérêt</a:t>
            </a: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487" name="AutoShape 3"/>
          <p:cNvSpPr/>
          <p:nvPr/>
        </p:nvSpPr>
        <p:spPr>
          <a:xfrm>
            <a:off x="4419720" y="3225240"/>
            <a:ext cx="304560" cy="406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numCol="1" spcCol="0" anchor="t">
            <a:noAutofit/>
          </a:bodyPr>
          <a:lstStyle/>
          <a:p>
            <a:endParaRPr lang="fr-F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8" name="AutoShape 4"/>
          <p:cNvSpPr/>
          <p:nvPr/>
        </p:nvSpPr>
        <p:spPr>
          <a:xfrm>
            <a:off x="4572000" y="3429000"/>
            <a:ext cx="304560" cy="406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numCol="1" spcCol="0" anchor="t">
            <a:noAutofit/>
          </a:bodyPr>
          <a:lstStyle/>
          <a:p>
            <a:endParaRPr lang="fr-F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9" name="ZoneTexte 5"/>
          <p:cNvSpPr/>
          <p:nvPr/>
        </p:nvSpPr>
        <p:spPr>
          <a:xfrm>
            <a:off x="347040" y="3619800"/>
            <a:ext cx="2518920" cy="639000"/>
          </a:xfrm>
          <a:prstGeom prst="rect">
            <a:avLst/>
          </a:prstGeom>
          <a:solidFill>
            <a:srgbClr val="FFFFFF"/>
          </a:solidFill>
          <a:ln>
            <a:solidFill>
              <a:srgbClr val="EA5433"/>
            </a:solidFill>
            <a:rou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200" b="1" u="none" strike="noStrike">
                <a:solidFill>
                  <a:srgbClr val="000091"/>
                </a:solidFill>
                <a:uFillTx/>
                <a:latin typeface="Corbel"/>
              </a:rPr>
              <a:t>Utile au professeur principale pour renseigner la rubrique engagement dans la fiche avenir</a:t>
            </a:r>
            <a:endParaRPr lang="fr-RE" sz="1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90" name="Rectangle : coins arrondis 7"/>
          <p:cNvSpPr/>
          <p:nvPr/>
        </p:nvSpPr>
        <p:spPr>
          <a:xfrm>
            <a:off x="5724360" y="239760"/>
            <a:ext cx="3169800" cy="672480"/>
          </a:xfrm>
          <a:prstGeom prst="roundRect">
            <a:avLst>
              <a:gd name="adj" fmla="val 16667"/>
            </a:avLst>
          </a:prstGeom>
          <a:solidFill>
            <a:srgbClr val="FF9575"/>
          </a:solidFill>
          <a:ln w="0">
            <a:solidFill>
              <a:srgbClr val="FF957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 defTabSz="45720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tabLst>
                <a:tab pos="0" algn="l"/>
              </a:tabLst>
            </a:pPr>
            <a:r>
              <a:rPr lang="fr-FR" sz="1600" b="1" u="none" strike="noStrike">
                <a:solidFill>
                  <a:srgbClr val="FFFFFF"/>
                </a:solidFill>
                <a:uFillTx/>
                <a:latin typeface="Corbel"/>
              </a:rPr>
              <a:t>Nouveautés 2026</a:t>
            </a:r>
            <a:endParaRPr lang="fr-RE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91" name="Image 8"/>
          <p:cNvPicPr/>
          <p:nvPr/>
        </p:nvPicPr>
        <p:blipFill>
          <a:blip r:embed="rId2"/>
          <a:srcRect t="5994" b="7511"/>
          <a:stretch/>
        </p:blipFill>
        <p:spPr>
          <a:xfrm>
            <a:off x="2897640" y="1577160"/>
            <a:ext cx="6186240" cy="4274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2" name="Rectangle 2"/>
          <p:cNvSpPr/>
          <p:nvPr/>
        </p:nvSpPr>
        <p:spPr>
          <a:xfrm>
            <a:off x="3000960" y="5280120"/>
            <a:ext cx="4050720" cy="774360"/>
          </a:xfrm>
          <a:prstGeom prst="rect">
            <a:avLst/>
          </a:prstGeom>
          <a:noFill/>
          <a:ln>
            <a:solidFill>
              <a:srgbClr val="EA543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u="none" strike="noStrike">
              <a:solidFill>
                <a:schemeClr val="lt1"/>
              </a:solidFill>
              <a:uFillTx/>
              <a:latin typeface="Arial"/>
            </a:endParaRPr>
          </a:p>
        </p:txBody>
      </p:sp>
      <p:sp>
        <p:nvSpPr>
          <p:cNvPr id="493" name="Espace réservé du numéro de diapositive 9"/>
          <p:cNvSpPr/>
          <p:nvPr/>
        </p:nvSpPr>
        <p:spPr>
          <a:xfrm>
            <a:off x="6458040" y="6355800"/>
            <a:ext cx="20570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r" defTabSz="685800">
              <a:lnSpc>
                <a:spcPct val="100000"/>
              </a:lnSpc>
            </a:pPr>
            <a:fld id="{C0255A93-BC5A-44DD-8A8E-FE964E9772FE}" type="slidenum">
              <a:rPr lang="fr-FR" sz="900" b="1" u="none" strike="noStrike">
                <a:solidFill>
                  <a:srgbClr val="8B8B8B"/>
                </a:solidFill>
                <a:uFillTx/>
                <a:latin typeface="Calibri"/>
              </a:rPr>
              <a:t>13</a:t>
            </a:fld>
            <a:endParaRPr lang="fr-RE" sz="9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ZoneTexte 3"/>
          <p:cNvSpPr/>
          <p:nvPr/>
        </p:nvSpPr>
        <p:spPr>
          <a:xfrm>
            <a:off x="285480" y="1266480"/>
            <a:ext cx="8572320" cy="399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r>
              <a:rPr lang="fr-FR" sz="1800" b="0" u="none" strike="noStrike">
                <a:solidFill>
                  <a:schemeClr val="dk1"/>
                </a:solidFill>
                <a:uFillTx/>
                <a:latin typeface="Marianne"/>
              </a:rPr>
              <a:t>Zone de recrutement </a:t>
            </a:r>
            <a:r>
              <a:rPr lang="fr-FR" sz="1800" b="0" u="none" strike="noStrike">
                <a:solidFill>
                  <a:srgbClr val="000091"/>
                </a:solidFill>
                <a:uFillTx/>
                <a:latin typeface="Marianne"/>
              </a:rPr>
              <a:t>pour les licences non sélectives, lorsque la licence est très demandée</a:t>
            </a: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r>
              <a:rPr lang="fr-FR" sz="1800" b="0" u="none" strike="noStrike">
                <a:solidFill>
                  <a:schemeClr val="dk1"/>
                </a:solidFill>
                <a:uFillTx/>
                <a:latin typeface="Marianne"/>
              </a:rPr>
              <a:t>Une priorité d’attribution des places est définie par le recteur au bénéfice des candidats du secteur.</a:t>
            </a: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r>
              <a:rPr lang="fr-FR" sz="1800" b="0" u="none" strike="noStrike">
                <a:solidFill>
                  <a:schemeClr val="dk1"/>
                </a:solidFill>
                <a:uFillTx/>
                <a:latin typeface="Marianne"/>
              </a:rPr>
              <a:t>Le secteur géographique </a:t>
            </a:r>
            <a:r>
              <a:rPr lang="fr-FR" sz="1800" b="0" u="none" strike="noStrike">
                <a:solidFill>
                  <a:srgbClr val="000091"/>
                </a:solidFill>
                <a:uFillTx/>
                <a:latin typeface="Marianne"/>
              </a:rPr>
              <a:t>dépend de l'adresse de votre domicile renseignée</a:t>
            </a:r>
            <a:r>
              <a:rPr lang="fr-FR" sz="1800" b="0" u="none" strike="noStrike">
                <a:solidFill>
                  <a:schemeClr val="dk1"/>
                </a:solidFill>
                <a:uFillTx/>
                <a:latin typeface="Marianne"/>
              </a:rPr>
              <a:t>. Il s’agit généralement de l’académie. </a:t>
            </a: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71360" indent="-171360" defTabSz="91440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fr-FR" sz="1800" b="0" u="none" strike="noStrike">
                <a:solidFill>
                  <a:schemeClr val="dk1"/>
                </a:solidFill>
                <a:uFillTx/>
                <a:latin typeface="Marianne"/>
              </a:rPr>
              <a:t>Pour les élèves de terminale : le secteur géographique dépend de </a:t>
            </a:r>
            <a:r>
              <a:rPr lang="fr-FR" sz="1800" b="0" u="none" strike="noStrike">
                <a:solidFill>
                  <a:srgbClr val="000091"/>
                </a:solidFill>
                <a:uFillTx/>
                <a:latin typeface="Marianne"/>
              </a:rPr>
              <a:t>l’adresse du domicile des représentants légaux </a:t>
            </a:r>
            <a:r>
              <a:rPr lang="fr-FR" sz="1800" b="0" u="none" strike="noStrike">
                <a:solidFill>
                  <a:schemeClr val="dk1"/>
                </a:solidFill>
                <a:uFillTx/>
                <a:latin typeface="Marianne"/>
              </a:rPr>
              <a:t>(remontée par les établissements) </a:t>
            </a: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71360" indent="-171360" defTabSz="91440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fr-FR" sz="1800" b="0" u="none" strike="noStrike">
                <a:solidFill>
                  <a:schemeClr val="dk1"/>
                </a:solidFill>
                <a:uFillTx/>
                <a:latin typeface="Marianne"/>
              </a:rPr>
              <a:t>Si une licence n’est pas proposée dans l’académie du candidat il est considéré comme étant « du secteur », dans toute autre académie qui propose cette licence.</a:t>
            </a: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95" name="Espace réservé du numéro de diapositive 8"/>
          <p:cNvSpPr/>
          <p:nvPr/>
        </p:nvSpPr>
        <p:spPr>
          <a:xfrm>
            <a:off x="6458040" y="6355800"/>
            <a:ext cx="20570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r" defTabSz="685800">
              <a:lnSpc>
                <a:spcPct val="100000"/>
              </a:lnSpc>
            </a:pPr>
            <a:fld id="{F805ED16-4DA7-475D-A96B-86114C62FF26}" type="slidenum">
              <a:rPr lang="fr-FR" sz="900" b="1" u="none" strike="noStrike">
                <a:solidFill>
                  <a:srgbClr val="8B8B8B"/>
                </a:solidFill>
                <a:uFillTx/>
                <a:latin typeface="Calibri"/>
              </a:rPr>
              <a:t>14</a:t>
            </a:fld>
            <a:endParaRPr lang="fr-RE" sz="9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96" name="Rectangle : coins arrondis 6"/>
          <p:cNvSpPr/>
          <p:nvPr/>
        </p:nvSpPr>
        <p:spPr>
          <a:xfrm>
            <a:off x="5625360" y="278640"/>
            <a:ext cx="3169800" cy="672480"/>
          </a:xfrm>
          <a:prstGeom prst="roundRect">
            <a:avLst>
              <a:gd name="adj" fmla="val 16667"/>
            </a:avLst>
          </a:prstGeom>
          <a:solidFill>
            <a:srgbClr val="FF9575"/>
          </a:solidFill>
          <a:ln w="0">
            <a:solidFill>
              <a:srgbClr val="FF957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 defTabSz="457200">
              <a:lnSpc>
                <a:spcPct val="100000"/>
              </a:lnSpc>
              <a:spcBef>
                <a:spcPts val="281"/>
              </a:spcBef>
              <a:spcAft>
                <a:spcPts val="601"/>
              </a:spcAft>
              <a:tabLst>
                <a:tab pos="0" algn="l"/>
              </a:tabLst>
            </a:pPr>
            <a:r>
              <a:rPr lang="fr-FR" sz="1400" b="1" u="none" strike="noStrike">
                <a:solidFill>
                  <a:srgbClr val="FFFFFF"/>
                </a:solidFill>
                <a:uFillTx/>
                <a:latin typeface="Corbel"/>
              </a:rPr>
              <a:t>Quelques rappels</a:t>
            </a:r>
            <a:endParaRPr lang="fr-RE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CustomShape 1"/>
          <p:cNvSpPr/>
          <p:nvPr/>
        </p:nvSpPr>
        <p:spPr>
          <a:xfrm>
            <a:off x="431640" y="287280"/>
            <a:ext cx="7843680" cy="280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498" name="CustomShape 2"/>
          <p:cNvSpPr/>
          <p:nvPr/>
        </p:nvSpPr>
        <p:spPr>
          <a:xfrm>
            <a:off x="954360" y="1666440"/>
            <a:ext cx="7988040" cy="3954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499" name="TextShape 3"/>
          <p:cNvSpPr/>
          <p:nvPr/>
        </p:nvSpPr>
        <p:spPr>
          <a:xfrm>
            <a:off x="1584000" y="223200"/>
            <a:ext cx="7199280" cy="1144080"/>
          </a:xfrm>
          <a:prstGeom prst="rect">
            <a:avLst/>
          </a:prstGeom>
          <a:solidFill>
            <a:srgbClr val="729FC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343080" indent="-325800" algn="ctr" defTabSz="914400"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fr-FR" sz="32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LA FICHE AVENIR</a:t>
            </a:r>
            <a:endParaRPr lang="fr-RE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00" name="TextShape 4"/>
          <p:cNvSpPr/>
          <p:nvPr/>
        </p:nvSpPr>
        <p:spPr>
          <a:xfrm>
            <a:off x="1008000" y="1666440"/>
            <a:ext cx="8217000" cy="4010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  <a:spcBef>
                <a:spcPts val="1749"/>
              </a:spcBef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-Elle comprend les avis et conseils des équipes pédagogiques pour les formations sélectives et non sélectives.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749"/>
              </a:spcBef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- C’est une synthèse effectuée par les 2 PPX pour aide à la décision du chef d’établissement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749"/>
              </a:spcBef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- Elle est transmise aux établissements pour études des documents via la plateforme  et sera accessible  au candidat au mois de juin 2026 .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CustomShape 1"/>
          <p:cNvSpPr/>
          <p:nvPr/>
        </p:nvSpPr>
        <p:spPr>
          <a:xfrm>
            <a:off x="726120" y="2808000"/>
            <a:ext cx="8310240" cy="2490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fr-FR" sz="24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 </a:t>
            </a:r>
            <a:r>
              <a:rPr lang="fr-FR" sz="24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           </a:t>
            </a:r>
            <a:r>
              <a:rPr lang="fr-FR" sz="2400" b="1" u="sng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Vous devez compléter votre dossier et confirmer les vœux avant </a:t>
            </a:r>
            <a:r>
              <a:rPr lang="fr-FR" sz="2400" b="1" u="sng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le 01 avril 2026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spcBef>
                <a:spcPts val="1500"/>
              </a:spcBef>
            </a:pPr>
            <a:r>
              <a:rPr lang="fr-FR" sz="24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-Les BTS et BUT sont regroupés par spécialité à l’échelle nationale 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spcBef>
                <a:spcPts val="1500"/>
              </a:spcBef>
            </a:pPr>
            <a:r>
              <a:rPr lang="fr-FR" sz="24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- Les CPGE sont regroupés par voie(MPSI, PCSI…)à l’échelle nationale 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OpenSymbol"/>
              <a:buChar char="-"/>
            </a:pPr>
            <a:r>
              <a:rPr lang="fr-FR" sz="24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Il pourra y avoir regroupement des vœux (ex : IFSI…)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spcBef>
                <a:spcPts val="1500"/>
              </a:spcBef>
            </a:pPr>
            <a:r>
              <a:rPr lang="fr-FR" sz="24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               Vous pouvez formuler jusqu’à  </a:t>
            </a:r>
            <a:r>
              <a:rPr lang="fr-FR" sz="2400" b="1" u="sng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20 sous-vœux.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spcBef>
                <a:spcPts val="1500"/>
              </a:spcBef>
            </a:pP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02" name="CustomShape 2"/>
          <p:cNvSpPr/>
          <p:nvPr/>
        </p:nvSpPr>
        <p:spPr>
          <a:xfrm>
            <a:off x="2232000" y="684000"/>
            <a:ext cx="6621120" cy="539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fr-FR" sz="24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 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24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Vous pouvez formuler jusqu’à</a:t>
            </a:r>
            <a:r>
              <a:rPr lang="fr-FR" sz="2400" b="1" u="sng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 10 vœux</a:t>
            </a:r>
            <a:r>
              <a:rPr lang="fr-FR" sz="2400" b="0" u="sng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 .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03" name="CustomShape 3"/>
          <p:cNvSpPr/>
          <p:nvPr/>
        </p:nvSpPr>
        <p:spPr>
          <a:xfrm>
            <a:off x="2448000" y="2087640"/>
            <a:ext cx="5763960" cy="539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fr-FR" sz="3600" b="0" u="none" strike="noStrike">
                <a:solidFill>
                  <a:srgbClr val="FF0000"/>
                </a:solidFill>
                <a:uFillTx/>
                <a:latin typeface="Calibri"/>
                <a:ea typeface="Microsoft YaHei"/>
              </a:rPr>
              <a:t>Pas de classement des vœux</a:t>
            </a:r>
            <a:endParaRPr lang="fr-RE" sz="3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04" name="Picture 4"/>
          <p:cNvPicPr/>
          <p:nvPr/>
        </p:nvPicPr>
        <p:blipFill>
          <a:blip r:embed="rId3"/>
          <a:stretch/>
        </p:blipFill>
        <p:spPr>
          <a:xfrm>
            <a:off x="981720" y="1409400"/>
            <a:ext cx="1349280" cy="134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5" name="CustomShape 4"/>
          <p:cNvSpPr/>
          <p:nvPr/>
        </p:nvSpPr>
        <p:spPr>
          <a:xfrm>
            <a:off x="1103400" y="2295360"/>
            <a:ext cx="591840" cy="591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506" name="CustomShape 5"/>
          <p:cNvSpPr/>
          <p:nvPr/>
        </p:nvSpPr>
        <p:spPr>
          <a:xfrm>
            <a:off x="1398600" y="1523880"/>
            <a:ext cx="496800" cy="130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fr-FR" sz="80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!</a:t>
            </a:r>
            <a:endParaRPr lang="fr-RE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07" name="TextShape 6"/>
          <p:cNvSpPr/>
          <p:nvPr/>
        </p:nvSpPr>
        <p:spPr>
          <a:xfrm>
            <a:off x="1296000" y="576000"/>
            <a:ext cx="6911280" cy="719280"/>
          </a:xfrm>
          <a:prstGeom prst="rect">
            <a:avLst/>
          </a:prstGeom>
          <a:solidFill>
            <a:srgbClr val="729FC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fr-FR" sz="3200" b="1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               Je m’inscris et je finalise</a:t>
            </a:r>
            <a:endParaRPr lang="fr-RE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0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7" dur="1000" fill="hold"/>
                                        <p:tgtEl>
                                          <p:spTgt spid="506"/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width*0.70"/>
                                          </p:val>
                                        </p:tav>
                                        <p:tav tm="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id="8" dur="1000" fill="hold"/>
                                        <p:tgtEl>
                                          <p:spTgt spid="506"/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height"/>
                                          </p:val>
                                        </p:tav>
                                        <p:tav tm="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2" dur="1000" fill="hold"/>
                                        <p:tgtEl>
                                          <p:spTgt spid="503"/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width*0.70"/>
                                          </p:val>
                                        </p:tav>
                                        <p:tav tm="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id="13" dur="1000" fill="hold"/>
                                        <p:tgtEl>
                                          <p:spTgt spid="503"/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height"/>
                                          </p:val>
                                        </p:tav>
                                        <p:tav tm="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" dur="10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CustomShape 1"/>
          <p:cNvSpPr/>
          <p:nvPr/>
        </p:nvSpPr>
        <p:spPr>
          <a:xfrm>
            <a:off x="0" y="431640"/>
            <a:ext cx="8275320" cy="57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509" name="CustomShape 2"/>
          <p:cNvSpPr/>
          <p:nvPr/>
        </p:nvSpPr>
        <p:spPr>
          <a:xfrm>
            <a:off x="1236600" y="1368000"/>
            <a:ext cx="7906680" cy="3110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defTabSz="914400">
              <a:lnSpc>
                <a:spcPct val="100000"/>
              </a:lnSpc>
              <a:spcBef>
                <a:spcPts val="1749"/>
              </a:spcBef>
            </a:pPr>
            <a:r>
              <a:rPr lang="fr-FR" sz="2800" b="0" u="none" strike="noStrike" dirty="0">
                <a:solidFill>
                  <a:srgbClr val="000000"/>
                </a:solidFill>
                <a:uFillTx/>
                <a:latin typeface="Calibri"/>
                <a:ea typeface="Microsoft YaHei"/>
              </a:rPr>
              <a:t>- Au fur et à mesure à partir du 02 juin 2026 jusqu'au 11 juillet 2026 pour la phase principale.</a:t>
            </a:r>
            <a:endParaRPr lang="fr-RE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57200" indent="-457200" defTabSz="914400">
              <a:lnSpc>
                <a:spcPct val="100000"/>
              </a:lnSpc>
              <a:spcBef>
                <a:spcPts val="1749"/>
              </a:spcBef>
              <a:buClr>
                <a:srgbClr val="000000"/>
              </a:buClr>
              <a:buFont typeface="OpenSymbol"/>
              <a:buChar char="-"/>
            </a:pPr>
            <a:r>
              <a:rPr lang="fr-FR" sz="2800" b="0" u="none" strike="noStrike" dirty="0">
                <a:solidFill>
                  <a:srgbClr val="000000"/>
                </a:solidFill>
                <a:uFillTx/>
                <a:latin typeface="Calibri"/>
                <a:ea typeface="Microsoft YaHei"/>
              </a:rPr>
              <a:t>Plusieurs propositions d’admission possibles et des vœux qui peuvent être mis en attente </a:t>
            </a:r>
            <a:endParaRPr lang="fr-RE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spcBef>
                <a:spcPts val="1749"/>
              </a:spcBef>
            </a:pPr>
            <a:r>
              <a:rPr lang="fr-FR" sz="2800" b="0" u="none" strike="noStrike" dirty="0">
                <a:solidFill>
                  <a:srgbClr val="FF0000"/>
                </a:solidFill>
                <a:uFillTx/>
                <a:latin typeface="Calibri"/>
                <a:ea typeface="Microsoft YaHei"/>
              </a:rPr>
              <a:t>( à classer entre le 05 et </a:t>
            </a:r>
            <a:r>
              <a:rPr lang="fr-FR" sz="2800" dirty="0">
                <a:solidFill>
                  <a:srgbClr val="FF0000"/>
                </a:solidFill>
                <a:latin typeface="Calibri"/>
                <a:ea typeface="Microsoft YaHei"/>
              </a:rPr>
              <a:t>08</a:t>
            </a:r>
            <a:r>
              <a:rPr lang="fr-FR" sz="2800" b="0" u="none" strike="noStrike" dirty="0">
                <a:solidFill>
                  <a:srgbClr val="FF0000"/>
                </a:solidFill>
                <a:uFillTx/>
                <a:latin typeface="Calibri"/>
                <a:ea typeface="Microsoft YaHei"/>
              </a:rPr>
              <a:t> juin 2026)</a:t>
            </a:r>
            <a:endParaRPr lang="fr-RE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749"/>
              </a:spcBef>
            </a:pPr>
            <a:r>
              <a:rPr lang="fr-FR" sz="2800" b="0" u="none" strike="noStrike" dirty="0">
                <a:solidFill>
                  <a:srgbClr val="000000"/>
                </a:solidFill>
                <a:uFillTx/>
                <a:latin typeface="Calibri"/>
                <a:ea typeface="Microsoft YaHei"/>
              </a:rPr>
              <a:t>- Un délai imparti, pour chacun des vœux, indiqué sur votre dossier </a:t>
            </a:r>
            <a:r>
              <a:rPr lang="fr-FR" sz="2800" b="1" u="none" strike="noStrike" dirty="0">
                <a:solidFill>
                  <a:srgbClr val="000000"/>
                </a:solidFill>
                <a:uFillTx/>
                <a:latin typeface="Calibri"/>
                <a:ea typeface="Microsoft YaHei"/>
              </a:rPr>
              <a:t>à respecter</a:t>
            </a:r>
            <a:endParaRPr lang="fr-RE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749"/>
              </a:spcBef>
            </a:pPr>
            <a:r>
              <a:rPr lang="fr-FR" sz="2800" b="0" u="none" strike="noStrike" dirty="0">
                <a:solidFill>
                  <a:srgbClr val="000000"/>
                </a:solidFill>
                <a:uFillTx/>
                <a:latin typeface="Calibri"/>
                <a:ea typeface="Microsoft YaHei"/>
              </a:rPr>
              <a:t>- Répondre même si le vœu ne vous intéresse plus</a:t>
            </a:r>
            <a:endParaRPr lang="fr-RE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749"/>
              </a:spcBef>
            </a:pPr>
            <a:r>
              <a:rPr lang="fr-FR" sz="2800" b="0" u="none" strike="noStrike" dirty="0">
                <a:solidFill>
                  <a:srgbClr val="000000"/>
                </a:solidFill>
                <a:uFillTx/>
                <a:latin typeface="Calibri"/>
                <a:ea typeface="Microsoft YaHei"/>
              </a:rPr>
              <a:t>- La rubrique "contact" </a:t>
            </a:r>
            <a:endParaRPr lang="fr-RE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749"/>
              </a:spcBef>
            </a:pPr>
            <a:endParaRPr lang="fr-RE" sz="2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0" name="CustomShape 3"/>
          <p:cNvSpPr/>
          <p:nvPr/>
        </p:nvSpPr>
        <p:spPr>
          <a:xfrm>
            <a:off x="2090520" y="298080"/>
            <a:ext cx="5036760" cy="1069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511" name="TextShape 4"/>
          <p:cNvSpPr/>
          <p:nvPr/>
        </p:nvSpPr>
        <p:spPr>
          <a:xfrm>
            <a:off x="1236600" y="-5040"/>
            <a:ext cx="7508520" cy="1333080"/>
          </a:xfrm>
          <a:prstGeom prst="rect">
            <a:avLst/>
          </a:prstGeom>
          <a:solidFill>
            <a:srgbClr val="729FC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343080" indent="-325800" algn="ctr" defTabSz="914400">
              <a:lnSpc>
                <a:spcPct val="90000"/>
              </a:lnSpc>
              <a:spcBef>
                <a:spcPts val="700"/>
              </a:spcBef>
              <a:tabLst>
                <a:tab pos="0" algn="l"/>
              </a:tabLst>
            </a:pPr>
            <a:r>
              <a:rPr lang="fr-FR" sz="32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LES REPONSES</a:t>
            </a:r>
            <a:br>
              <a:rPr sz="1800"/>
            </a:br>
            <a:r>
              <a:rPr lang="fr-FR" sz="28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Propositions d’admission</a:t>
            </a:r>
            <a:r>
              <a:rPr lang="fr-FR" sz="2800" b="1" u="none" strike="noStrike">
                <a:solidFill>
                  <a:srgbClr val="000000"/>
                </a:solidFill>
                <a:uFillTx/>
                <a:latin typeface="Comic Sans MS"/>
                <a:ea typeface="Microsoft YaHei"/>
              </a:rPr>
              <a:t> </a:t>
            </a:r>
            <a:r>
              <a:rPr lang="fr-FR" sz="28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de la part des établissements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CustomShape 1"/>
          <p:cNvSpPr/>
          <p:nvPr/>
        </p:nvSpPr>
        <p:spPr>
          <a:xfrm>
            <a:off x="1414080" y="570600"/>
            <a:ext cx="6980040" cy="56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513" name="CustomShape 2"/>
          <p:cNvSpPr/>
          <p:nvPr/>
        </p:nvSpPr>
        <p:spPr>
          <a:xfrm>
            <a:off x="695160" y="1620360"/>
            <a:ext cx="8640720" cy="944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620280" indent="-159120" defTabSz="914400">
              <a:lnSpc>
                <a:spcPct val="100000"/>
              </a:lnSpc>
              <a:spcBef>
                <a:spcPts val="1749"/>
              </a:spcBef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Elles peuvent refuser un candidat donc 3 réponses possibles de la part de l’établissement: 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4" name="CustomShape 3"/>
          <p:cNvSpPr/>
          <p:nvPr/>
        </p:nvSpPr>
        <p:spPr>
          <a:xfrm>
            <a:off x="506520" y="2972880"/>
            <a:ext cx="8640720" cy="517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735120" lvl="1" indent="-273600" defTabSz="914400">
              <a:lnSpc>
                <a:spcPct val="100000"/>
              </a:lnSpc>
              <a:spcBef>
                <a:spcPts val="174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Oui 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5" name="CustomShape 4"/>
          <p:cNvSpPr/>
          <p:nvPr/>
        </p:nvSpPr>
        <p:spPr>
          <a:xfrm>
            <a:off x="506520" y="3727440"/>
            <a:ext cx="8640720" cy="517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610920" indent="-160920" defTabSz="914400">
              <a:lnSpc>
                <a:spcPct val="100000"/>
              </a:lnSpc>
              <a:spcBef>
                <a:spcPts val="174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Non 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610920" indent="-160920" defTabSz="914400">
              <a:lnSpc>
                <a:spcPct val="100000"/>
              </a:lnSpc>
              <a:spcBef>
                <a:spcPts val="174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Oui en attente d'une place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6" name="TextShape 5"/>
          <p:cNvSpPr/>
          <p:nvPr/>
        </p:nvSpPr>
        <p:spPr>
          <a:xfrm>
            <a:off x="1224000" y="273600"/>
            <a:ext cx="7461720" cy="949680"/>
          </a:xfrm>
          <a:prstGeom prst="rect">
            <a:avLst/>
          </a:prstGeom>
          <a:solidFill>
            <a:srgbClr val="729FC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343080" indent="-325800" algn="ctr" defTabSz="914400"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fr-FR" sz="32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POUR LES FORMATIONS SELECTIVES</a:t>
            </a:r>
            <a:endParaRPr lang="fr-RE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7" name="TextShape 6"/>
          <p:cNvSpPr/>
          <p:nvPr/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Effect">
                      <p:stCondLst>
                        <p:cond delay="indefinite"/>
                      </p:stCondLst>
                      <p:childTnLst>
                        <p:par>
                          <p:cTn id="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CustomShape 1"/>
          <p:cNvSpPr/>
          <p:nvPr/>
        </p:nvSpPr>
        <p:spPr>
          <a:xfrm>
            <a:off x="1008360" y="573480"/>
            <a:ext cx="7521480" cy="56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519" name="CustomShape 2"/>
          <p:cNvSpPr/>
          <p:nvPr/>
        </p:nvSpPr>
        <p:spPr>
          <a:xfrm>
            <a:off x="836640" y="1714680"/>
            <a:ext cx="8192880" cy="944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620280" indent="-159120" defTabSz="914400">
              <a:lnSpc>
                <a:spcPct val="100000"/>
              </a:lnSpc>
              <a:spcBef>
                <a:spcPts val="1749"/>
              </a:spcBef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Elles  ne peuvent pas refuser un candidat donc 4 réponses possibles de la part de l’établissement: 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0" name="CustomShape 3"/>
          <p:cNvSpPr/>
          <p:nvPr/>
        </p:nvSpPr>
        <p:spPr>
          <a:xfrm>
            <a:off x="447840" y="2913840"/>
            <a:ext cx="8640720" cy="517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610920" indent="-160920" defTabSz="914400">
              <a:lnSpc>
                <a:spcPct val="100000"/>
              </a:lnSpc>
              <a:spcBef>
                <a:spcPts val="174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   Oui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610920" indent="-160920" defTabSz="914400">
              <a:lnSpc>
                <a:spcPct val="100000"/>
              </a:lnSpc>
              <a:spcBef>
                <a:spcPts val="174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   Oui en attente d'une place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1" name="CustomShape 4"/>
          <p:cNvSpPr/>
          <p:nvPr/>
        </p:nvSpPr>
        <p:spPr>
          <a:xfrm>
            <a:off x="447120" y="4096800"/>
            <a:ext cx="8640720" cy="517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610920" indent="-160920" defTabSz="914400">
              <a:lnSpc>
                <a:spcPct val="100000"/>
              </a:lnSpc>
              <a:spcBef>
                <a:spcPts val="174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   Oui-Si 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906120" indent="-456120" defTabSz="914400">
              <a:lnSpc>
                <a:spcPct val="100000"/>
              </a:lnSpc>
              <a:spcBef>
                <a:spcPts val="174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Oui Si en attente d’une place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749"/>
              </a:spcBef>
            </a:pP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749"/>
              </a:spcBef>
            </a:pP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749"/>
              </a:spcBef>
            </a:pP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749"/>
              </a:spcBef>
            </a:pP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2" name="TextShape 5"/>
          <p:cNvSpPr/>
          <p:nvPr/>
        </p:nvSpPr>
        <p:spPr>
          <a:xfrm>
            <a:off x="1368000" y="432000"/>
            <a:ext cx="7364520" cy="863280"/>
          </a:xfrm>
          <a:prstGeom prst="rect">
            <a:avLst/>
          </a:prstGeom>
          <a:solidFill>
            <a:srgbClr val="729FC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343080" indent="-325800" algn="ctr" defTabSz="914400"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fr-FR" sz="32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POUR LES FORMATIONS NON SÉLECTIVES</a:t>
            </a:r>
            <a:endParaRPr lang="fr-RE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3" name="TextShape 6"/>
          <p:cNvSpPr/>
          <p:nvPr/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Effect">
                      <p:stCondLst>
                        <p:cond delay="indefinite"/>
                      </p:stCondLst>
                      <p:childTnLst>
                        <p:par>
                          <p:cTn id="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CustomShape 1"/>
          <p:cNvSpPr/>
          <p:nvPr/>
        </p:nvSpPr>
        <p:spPr>
          <a:xfrm>
            <a:off x="1284480" y="348840"/>
            <a:ext cx="6980040" cy="2373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fr-FR" sz="3600" b="1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VOUS ÊTES CANDIDAT</a:t>
            </a:r>
            <a:br>
              <a:rPr sz="1800"/>
            </a:br>
            <a:r>
              <a:rPr lang="fr-FR" sz="36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à l’admission en </a:t>
            </a:r>
            <a:r>
              <a:rPr lang="fr-FR" sz="3600" b="1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1</a:t>
            </a:r>
            <a:r>
              <a:rPr lang="fr-FR" sz="3600" b="1" u="none" strike="noStrike" baseline="30000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ère</a:t>
            </a:r>
            <a:r>
              <a:rPr lang="fr-FR" sz="3600" b="1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 année </a:t>
            </a:r>
            <a:r>
              <a:rPr lang="fr-FR" sz="36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d’études supérieures</a:t>
            </a:r>
            <a:r>
              <a:rPr lang="fr-FR" sz="36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 </a:t>
            </a:r>
            <a:r>
              <a:rPr lang="fr-FR" sz="36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en Fance</a:t>
            </a:r>
            <a:endParaRPr lang="fr-RE" sz="3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7" name="CustomShape 2"/>
          <p:cNvSpPr/>
          <p:nvPr/>
        </p:nvSpPr>
        <p:spPr>
          <a:xfrm>
            <a:off x="792000" y="3027600"/>
            <a:ext cx="7648200" cy="1292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fr-FR" sz="32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Vous utiliserez la plateforme pour vos candidatures POST-BAC </a:t>
            </a:r>
            <a:br>
              <a:rPr sz="1800"/>
            </a:br>
            <a:r>
              <a:rPr lang="fr-FR" sz="40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www.parcoursup.fr</a:t>
            </a:r>
            <a:endParaRPr lang="fr-RE" sz="4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8" name="CustomShape 3"/>
          <p:cNvSpPr/>
          <p:nvPr/>
        </p:nvSpPr>
        <p:spPr>
          <a:xfrm>
            <a:off x="700200" y="4857840"/>
            <a:ext cx="7740360" cy="853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fr-FR" sz="4000" b="1" u="none" strike="noStrike">
                <a:solidFill>
                  <a:srgbClr val="703DFF"/>
                </a:solidFill>
                <a:uFillTx/>
                <a:latin typeface="Calibri"/>
                <a:ea typeface="Microsoft YaHei"/>
              </a:rPr>
              <a:t>Ouverture  (carte des formations)</a:t>
            </a:r>
            <a:endParaRPr lang="fr-RE" sz="4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fr-FR" sz="4000" b="1" u="none" strike="noStrike">
                <a:solidFill>
                  <a:srgbClr val="703DFF"/>
                </a:solidFill>
                <a:uFillTx/>
                <a:latin typeface="Calibri"/>
                <a:ea typeface="Microsoft YaHei"/>
              </a:rPr>
              <a:t>le 17 décembre 2025</a:t>
            </a:r>
            <a:endParaRPr lang="fr-RE" sz="4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CustomShape 1"/>
          <p:cNvSpPr/>
          <p:nvPr/>
        </p:nvSpPr>
        <p:spPr>
          <a:xfrm>
            <a:off x="1468800" y="523440"/>
            <a:ext cx="7089480" cy="568080"/>
          </a:xfrm>
          <a:prstGeom prst="rect">
            <a:avLst/>
          </a:prstGeom>
          <a:solidFill>
            <a:srgbClr val="729FC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43080" indent="-325800" algn="ctr" defTabSz="914400"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fr-FR" sz="32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LES RÉPONSES AUX PROPOSITIONS</a:t>
            </a:r>
            <a:endParaRPr lang="fr-RE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5" name="CustomShape 2"/>
          <p:cNvSpPr/>
          <p:nvPr/>
        </p:nvSpPr>
        <p:spPr>
          <a:xfrm>
            <a:off x="1170360" y="1243440"/>
            <a:ext cx="7556400" cy="3947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620280" indent="-159120" defTabSz="914400">
              <a:lnSpc>
                <a:spcPct val="100000"/>
              </a:lnSpc>
              <a:spcBef>
                <a:spcPts val="1749"/>
              </a:spcBef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- En acceptant une proposition, toutes les autres réponses positives s’annulent. Cependant, vous gardez le bénéfice des vœux en attente.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620280" indent="-159120" defTabSz="914400">
              <a:lnSpc>
                <a:spcPct val="100000"/>
              </a:lnSpc>
              <a:spcBef>
                <a:spcPts val="1749"/>
              </a:spcBef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- </a:t>
            </a:r>
            <a:r>
              <a:rPr lang="fr-FR" sz="28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Entre le 05 juin et le 08 juin 2026 vous devez classer vos vœux en attente.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620280" indent="-159120" defTabSz="914400">
              <a:lnSpc>
                <a:spcPct val="100000"/>
              </a:lnSpc>
              <a:spcBef>
                <a:spcPts val="1749"/>
              </a:spcBef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-Si vous oubliez de répondre dans les temps : envoyer un message à "Contact"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620280" indent="-159120" defTabSz="914400">
              <a:lnSpc>
                <a:spcPct val="100000"/>
              </a:lnSpc>
              <a:spcBef>
                <a:spcPts val="1749"/>
              </a:spcBef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- Vous gardez au final une seule proposition jusqu’au </a:t>
            </a:r>
            <a:r>
              <a:rPr lang="fr-FR" sz="28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11 juillet 2026</a:t>
            </a: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.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CustomShape 1"/>
          <p:cNvSpPr/>
          <p:nvPr/>
        </p:nvSpPr>
        <p:spPr>
          <a:xfrm>
            <a:off x="972720" y="1617120"/>
            <a:ext cx="7920000" cy="3946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defTabSz="914400">
              <a:lnSpc>
                <a:spcPct val="100000"/>
              </a:lnSpc>
              <a:spcBef>
                <a:spcPts val="1749"/>
              </a:spcBef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Si vous n’avez aucune réponse positive ou souhaitez faire de nouveaux vœux , vous devez :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749"/>
              </a:spcBef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-vous inscrire sur la procédure complémentaire afin de formuler de nouveaux vœux ( 10 maximum)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749"/>
              </a:spcBef>
            </a:pP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-Si vous n’avez aucune proposition, vous pouvez solliciter la commission académique (</a:t>
            </a:r>
            <a:r>
              <a:rPr lang="fr-FR" sz="28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CAES</a:t>
            </a:r>
            <a:r>
              <a:rPr lang="fr-FR" sz="28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)qui se chargera d’étudier le dossier pour vous proposer une affectation la plus proche possible du vœu d’origine.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7" name="CustomShape 2"/>
          <p:cNvSpPr/>
          <p:nvPr/>
        </p:nvSpPr>
        <p:spPr>
          <a:xfrm>
            <a:off x="1449720" y="277920"/>
            <a:ext cx="6621120" cy="1090440"/>
          </a:xfrm>
          <a:prstGeom prst="rect">
            <a:avLst/>
          </a:prstGeom>
          <a:solidFill>
            <a:srgbClr val="6699CC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43080" indent="-325800" algn="ctr" defTabSz="914400">
              <a:lnSpc>
                <a:spcPct val="90000"/>
              </a:lnSpc>
              <a:spcBef>
                <a:spcPts val="700"/>
              </a:spcBef>
              <a:tabLst>
                <a:tab pos="0" algn="l"/>
              </a:tabLst>
            </a:pPr>
            <a:r>
              <a:rPr lang="fr-FR" sz="28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Procédure complémentaire </a:t>
            </a:r>
            <a:endParaRPr lang="fr-RE" sz="2800" b="0" u="none" strike="noStrike">
              <a:solidFill>
                <a:srgbClr val="FFFFFF"/>
              </a:solidFill>
              <a:uFillTx/>
              <a:latin typeface="Arial"/>
            </a:endParaRPr>
          </a:p>
          <a:p>
            <a:pPr marL="343080" indent="-325800" algn="ctr" defTabSz="914400">
              <a:lnSpc>
                <a:spcPct val="90000"/>
              </a:lnSpc>
              <a:spcBef>
                <a:spcPts val="700"/>
              </a:spcBef>
              <a:tabLst>
                <a:tab pos="0" algn="l"/>
              </a:tabLst>
            </a:pPr>
            <a:r>
              <a:rPr lang="fr-FR" sz="28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       Du  11 juin au 10 septembre 2026</a:t>
            </a:r>
            <a:endParaRPr lang="fr-RE" sz="2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CustomShape 1"/>
          <p:cNvSpPr/>
          <p:nvPr/>
        </p:nvSpPr>
        <p:spPr>
          <a:xfrm>
            <a:off x="1651680" y="82440"/>
            <a:ext cx="6800760" cy="1284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529" name="CustomShape 2"/>
          <p:cNvSpPr/>
          <p:nvPr/>
        </p:nvSpPr>
        <p:spPr>
          <a:xfrm>
            <a:off x="8132760" y="6146640"/>
            <a:ext cx="447480" cy="36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530" name="CustomShape 3"/>
          <p:cNvSpPr/>
          <p:nvPr/>
        </p:nvSpPr>
        <p:spPr>
          <a:xfrm>
            <a:off x="657720" y="1469880"/>
            <a:ext cx="8053560" cy="451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625320" indent="-157680" defTabSz="914400">
              <a:lnSpc>
                <a:spcPct val="80000"/>
              </a:lnSpc>
              <a:spcBef>
                <a:spcPts val="601"/>
              </a:spcBef>
              <a:tabLst>
                <a:tab pos="0" algn="l"/>
              </a:tabLst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69560" indent="-165240" defTabSz="91440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pos="0" algn="l"/>
              </a:tabLst>
            </a:pPr>
            <a:r>
              <a:rPr lang="fr-FR" sz="24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 </a:t>
            </a:r>
            <a:r>
              <a:rPr lang="fr-FR" sz="24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Après avoir accepté la proposition d’admission de son choix, le futur étudiant doit effectuer son inscription administrative dans l’établissement qu’il va intégrer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72800" indent="-165240" defTabSz="914400">
              <a:lnSpc>
                <a:spcPct val="80000"/>
              </a:lnSpc>
              <a:spcBef>
                <a:spcPts val="601"/>
              </a:spcBef>
              <a:tabLst>
                <a:tab pos="0" algn="l"/>
              </a:tabLst>
            </a:pP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69560" indent="-165240" defTabSz="91440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pos="0" algn="l"/>
              </a:tabLst>
            </a:pPr>
            <a:r>
              <a:rPr lang="fr-FR" sz="24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 Ces formalités sont propres à chaque établissement : 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72800" indent="-165240" defTabSz="914400">
              <a:lnSpc>
                <a:spcPct val="80000"/>
              </a:lnSpc>
              <a:spcBef>
                <a:spcPts val="601"/>
              </a:spcBef>
              <a:tabLst>
                <a:tab pos="0" algn="l"/>
              </a:tabLst>
            </a:pP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622440" lvl="1" indent="-154440" algn="just" defTabSz="91440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</a:tabLst>
            </a:pPr>
            <a:r>
              <a:rPr lang="fr-FR" sz="24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suivre les modalités d’inscription indiquées sur Parcoursup ou à défaut, contacter directement l’établissement d’accueil 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622440" lvl="1" indent="-154440" algn="just" defTabSz="91440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</a:tabLst>
            </a:pPr>
            <a:r>
              <a:rPr lang="fr-FR" sz="24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si le futur étudiant s’inscrit dans un établissement proposant des formations en dehors de Parcoursup , il </a:t>
            </a:r>
            <a:r>
              <a:rPr lang="fr-FR" sz="2400" b="0" u="sng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doit démissionner de la procédure Parcoursup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72800" indent="-165240" defTabSz="914400">
              <a:lnSpc>
                <a:spcPct val="80000"/>
              </a:lnSpc>
              <a:spcBef>
                <a:spcPts val="601"/>
              </a:spcBef>
              <a:tabLst>
                <a:tab pos="0" algn="l"/>
              </a:tabLst>
            </a:pP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72800" indent="-165240" defTabSz="914400">
              <a:lnSpc>
                <a:spcPct val="80000"/>
              </a:lnSpc>
              <a:spcBef>
                <a:spcPts val="601"/>
              </a:spcBef>
              <a:tabLst>
                <a:tab pos="0" algn="l"/>
              </a:tabLst>
            </a:pP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72800" indent="-165240" defTabSz="914400">
              <a:lnSpc>
                <a:spcPct val="80000"/>
              </a:lnSpc>
              <a:spcBef>
                <a:spcPts val="601"/>
              </a:spcBef>
              <a:tabLst>
                <a:tab pos="0" algn="l"/>
              </a:tabLst>
            </a:pP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1" name="TextShape 4"/>
          <p:cNvSpPr/>
          <p:nvPr/>
        </p:nvSpPr>
        <p:spPr>
          <a:xfrm>
            <a:off x="1296000" y="223200"/>
            <a:ext cx="7487280" cy="1144080"/>
          </a:xfrm>
          <a:prstGeom prst="rect">
            <a:avLst/>
          </a:prstGeom>
          <a:solidFill>
            <a:srgbClr val="729FC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r-FR" sz="24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S’INSCRIRE DANS SON ÉTABLISSEMENT D’ACCUEIL 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2" name="TextShape 5"/>
          <p:cNvSpPr/>
          <p:nvPr/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PlaceHolder 1"/>
          <p:cNvSpPr>
            <a:spLocks noGrp="1"/>
          </p:cNvSpPr>
          <p:nvPr>
            <p:ph/>
          </p:nvPr>
        </p:nvSpPr>
        <p:spPr>
          <a:xfrm>
            <a:off x="371880" y="2187720"/>
            <a:ext cx="8139960" cy="3927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285840" indent="-285840" defTabSz="45720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Courier New"/>
              <a:buChar char="o"/>
            </a:pPr>
            <a:r>
              <a:rPr lang="fr-FR" sz="1400" b="1" u="none" strike="noStrike">
                <a:solidFill>
                  <a:schemeClr val="lt1"/>
                </a:solidFill>
                <a:highlight>
                  <a:srgbClr val="0000FF"/>
                </a:highlight>
                <a:uFillTx/>
                <a:latin typeface="Arial"/>
              </a:rPr>
              <a:t>Le numéro vert </a:t>
            </a:r>
            <a:r>
              <a:rPr lang="fr-FR" sz="2000" b="0" u="none" strike="noStrike">
                <a:solidFill>
                  <a:schemeClr val="accent1"/>
                </a:solidFill>
                <a:uFillTx/>
                <a:latin typeface="Arial"/>
              </a:rPr>
              <a:t>:  </a:t>
            </a:r>
            <a:r>
              <a:rPr lang="fr-FR" sz="2000" b="1" u="none" strike="noStrike">
                <a:solidFill>
                  <a:schemeClr val="accent1"/>
                </a:solidFill>
                <a:uFillTx/>
                <a:latin typeface="Arial"/>
              </a:rPr>
              <a:t>0 800 400 070 </a:t>
            </a:r>
            <a:br>
              <a:rPr sz="2000"/>
            </a:br>
            <a:r>
              <a:rPr lang="fr-FR" sz="2000" b="1" u="none" strike="noStrike">
                <a:solidFill>
                  <a:schemeClr val="accent1"/>
                </a:solidFill>
                <a:uFillTx/>
                <a:latin typeface="Arial"/>
              </a:rPr>
              <a:t>    </a:t>
            </a:r>
            <a:r>
              <a:rPr lang="fr-FR" sz="1400" b="0" i="1" u="none" strike="noStrike">
                <a:solidFill>
                  <a:schemeClr val="accent1"/>
                </a:solidFill>
                <a:uFillTx/>
                <a:latin typeface="Arial"/>
              </a:rPr>
              <a:t>numéros spécifiques locale à partir du début de la phase d’admission </a:t>
            </a: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</a:pP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spcBef>
                <a:spcPts val="320"/>
              </a:spcBef>
              <a:buClr>
                <a:srgbClr val="FF0000"/>
              </a:buClr>
              <a:buFont typeface="Courier New"/>
              <a:buChar char="o"/>
            </a:pPr>
            <a:r>
              <a:rPr lang="fr-FR" sz="1400" b="1" u="none" strike="noStrike">
                <a:solidFill>
                  <a:schemeClr val="lt1"/>
                </a:solidFill>
                <a:highlight>
                  <a:srgbClr val="0000FF"/>
                </a:highlight>
                <a:uFillTx/>
                <a:latin typeface="Arial"/>
              </a:rPr>
              <a:t> La messagerie contact </a:t>
            </a:r>
            <a:r>
              <a:rPr lang="fr-FR" sz="1600" b="0" u="none" strike="noStrike">
                <a:solidFill>
                  <a:schemeClr val="accent1"/>
                </a:solidFill>
                <a:uFillTx/>
                <a:latin typeface="Arial"/>
              </a:rPr>
              <a:t> depuis le dossier Parcoursup</a:t>
            </a:r>
            <a:br>
              <a:rPr sz="1600"/>
            </a:br>
            <a:r>
              <a:rPr lang="fr-FR" sz="1600" b="0" u="none" strike="noStrike">
                <a:solidFill>
                  <a:schemeClr val="accent1"/>
                </a:solidFill>
                <a:uFillTx/>
                <a:latin typeface="Arial"/>
              </a:rPr>
              <a:t> </a:t>
            </a:r>
            <a:endParaRPr lang="fr-FR" sz="1600" b="0" u="none" strike="noStrike">
              <a:solidFill>
                <a:schemeClr val="dk2"/>
              </a:solidFill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spcBef>
                <a:spcPts val="320"/>
              </a:spcBef>
              <a:buClr>
                <a:srgbClr val="FF0000"/>
              </a:buClr>
              <a:buFont typeface="Courier New"/>
              <a:buChar char="o"/>
            </a:pPr>
            <a:r>
              <a:rPr lang="fr-FR" sz="1400" b="1" u="none" strike="noStrike">
                <a:solidFill>
                  <a:schemeClr val="lt1"/>
                </a:solidFill>
                <a:highlight>
                  <a:srgbClr val="0000FF"/>
                </a:highlight>
                <a:uFillTx/>
                <a:latin typeface="Arial"/>
              </a:rPr>
              <a:t>Les réseaux sociaux (Instagram, X, Facebook) </a:t>
            </a:r>
            <a:r>
              <a:rPr lang="fr-FR" sz="1600" b="0" u="none" strike="noStrike">
                <a:solidFill>
                  <a:schemeClr val="accent1"/>
                </a:solidFill>
                <a:uFillTx/>
                <a:latin typeface="Arial"/>
              </a:rPr>
              <a:t>pour suivre l’actualité de Parcoursup et recevoir des conseils</a:t>
            </a:r>
            <a:br>
              <a:rPr sz="1600"/>
            </a:br>
            <a:r>
              <a:rPr lang="fr-FR" sz="1600" b="0" u="none" strike="noStrike">
                <a:solidFill>
                  <a:schemeClr val="accent1"/>
                </a:solidFill>
                <a:uFillTx/>
                <a:latin typeface="Arial"/>
              </a:rPr>
              <a:t> </a:t>
            </a:r>
            <a:endParaRPr lang="fr-FR" sz="1600" b="0" u="none" strike="noStrike">
              <a:solidFill>
                <a:schemeClr val="dk2"/>
              </a:solidFill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spcBef>
                <a:spcPts val="320"/>
              </a:spcBef>
              <a:buClr>
                <a:srgbClr val="FF0000"/>
              </a:buClr>
              <a:buFont typeface="Courier New"/>
              <a:buChar char="o"/>
            </a:pPr>
            <a:r>
              <a:rPr lang="fr-FR" sz="1400" b="1" u="none" strike="noStrike">
                <a:solidFill>
                  <a:schemeClr val="lt1"/>
                </a:solidFill>
                <a:highlight>
                  <a:srgbClr val="0000FF"/>
                </a:highlight>
                <a:uFillTx/>
                <a:latin typeface="Arial"/>
              </a:rPr>
              <a:t>Des tutos vidéos, des quiz et une Faq très riche </a:t>
            </a:r>
            <a:br>
              <a:rPr sz="1600"/>
            </a:br>
            <a:r>
              <a:rPr lang="fr-FR" sz="1600" b="1" u="none" strike="noStrike">
                <a:solidFill>
                  <a:schemeClr val="accent1"/>
                </a:solidFill>
                <a:highlight>
                  <a:srgbClr val="FFFF00"/>
                </a:highlight>
                <a:uFillTx/>
                <a:latin typeface="Arial"/>
              </a:rPr>
              <a:t> </a:t>
            </a:r>
            <a:endParaRPr lang="fr-FR" sz="1600" b="0" u="none" strike="noStrike">
              <a:solidFill>
                <a:schemeClr val="dk2"/>
              </a:solidFill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spcBef>
                <a:spcPts val="320"/>
              </a:spcBef>
              <a:buClr>
                <a:srgbClr val="FF0000"/>
              </a:buClr>
              <a:buFont typeface="Courier New"/>
              <a:buChar char="o"/>
            </a:pPr>
            <a:r>
              <a:rPr lang="fr-FR" sz="1400" b="1" u="none" strike="noStrike">
                <a:solidFill>
                  <a:schemeClr val="lt1"/>
                </a:solidFill>
                <a:highlight>
                  <a:srgbClr val="0000FF"/>
                </a:highlight>
                <a:uFillTx/>
                <a:latin typeface="Arial"/>
              </a:rPr>
              <a:t>Un site d’entrainement  </a:t>
            </a:r>
            <a:r>
              <a:rPr lang="fr-FR" sz="1600" b="0" u="none" strike="noStrike">
                <a:solidFill>
                  <a:schemeClr val="accent1"/>
                </a:solidFill>
                <a:uFillTx/>
                <a:latin typeface="Arial"/>
              </a:rPr>
              <a:t>(pour s’entrainer à répondre aux propositions) :    					   	</a:t>
            </a:r>
            <a:r>
              <a:rPr lang="fr-FR" sz="1600" b="0" u="sng" strike="noStrike">
                <a:solidFill>
                  <a:schemeClr val="accent1"/>
                </a:solidFill>
                <a:uFillTx/>
                <a:latin typeface="Arial"/>
                <a:hlinkClick r:id="rId3"/>
              </a:rPr>
              <a:t>https://entrainement.parcoursup.fr/</a:t>
            </a:r>
            <a:endParaRPr lang="fr-FR" sz="16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534" name="PlaceHolder 2"/>
          <p:cNvSpPr>
            <a:spLocks noGrp="1"/>
          </p:cNvSpPr>
          <p:nvPr>
            <p:ph type="title"/>
          </p:nvPr>
        </p:nvSpPr>
        <p:spPr>
          <a:xfrm>
            <a:off x="455760" y="1220400"/>
            <a:ext cx="8208720" cy="884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fr-FR" sz="2200" b="1" u="none" strike="noStrike">
                <a:solidFill>
                  <a:schemeClr val="dk1"/>
                </a:solidFill>
                <a:uFillTx/>
                <a:latin typeface="Arial"/>
              </a:rPr>
              <a:t>Des services pour vous aider et répondre à vos questions tout au long de la procédure</a:t>
            </a:r>
            <a:endParaRPr lang="fr-FR" sz="22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35" name="Rectangle à coins arrondis 2"/>
          <p:cNvSpPr/>
          <p:nvPr/>
        </p:nvSpPr>
        <p:spPr>
          <a:xfrm>
            <a:off x="5207760" y="163800"/>
            <a:ext cx="3697560" cy="631440"/>
          </a:xfrm>
          <a:prstGeom prst="roundRect">
            <a:avLst>
              <a:gd name="adj" fmla="val 16667"/>
            </a:avLst>
          </a:prstGeom>
          <a:solidFill>
            <a:srgbClr val="FF9575">
              <a:alpha val="70000"/>
            </a:srgbClr>
          </a:solidFill>
          <a:ln w="12700">
            <a:solidFill>
              <a:srgbClr val="FF957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r-FR" sz="1400" b="1" u="none" strike="noStrike">
                <a:solidFill>
                  <a:srgbClr val="000091"/>
                </a:solidFill>
                <a:uFillTx/>
                <a:latin typeface="Corbel"/>
              </a:rPr>
              <a:t>Accompagnements des candidats</a:t>
            </a:r>
            <a:endParaRPr lang="fr-RE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6" name="Espace réservé du numéro de diapositive 11"/>
          <p:cNvSpPr/>
          <p:nvPr/>
        </p:nvSpPr>
        <p:spPr>
          <a:xfrm>
            <a:off x="6458040" y="6355800"/>
            <a:ext cx="20570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r" defTabSz="685800">
              <a:lnSpc>
                <a:spcPct val="100000"/>
              </a:lnSpc>
            </a:pPr>
            <a:fld id="{13852298-3E92-49F7-943B-C397DC005D9C}" type="slidenum">
              <a:rPr lang="fr-FR" sz="900" b="1" u="none" strike="noStrike">
                <a:solidFill>
                  <a:srgbClr val="8B8B8B"/>
                </a:solidFill>
                <a:uFillTx/>
                <a:latin typeface="Calibri"/>
              </a:rPr>
              <a:t>23</a:t>
            </a:fld>
            <a:endParaRPr lang="fr-RE" sz="9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CustomShape 1"/>
          <p:cNvSpPr/>
          <p:nvPr/>
        </p:nvSpPr>
        <p:spPr>
          <a:xfrm>
            <a:off x="1557720" y="142920"/>
            <a:ext cx="6867360" cy="892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r-FR" sz="44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Les aides</a:t>
            </a:r>
            <a:endParaRPr lang="fr-RE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8" name="CustomShape 2"/>
          <p:cNvSpPr/>
          <p:nvPr/>
        </p:nvSpPr>
        <p:spPr>
          <a:xfrm>
            <a:off x="622080" y="1040760"/>
            <a:ext cx="7799400" cy="3948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28320" indent="-325800" defTabSz="914400">
              <a:lnSpc>
                <a:spcPct val="200000"/>
              </a:lnSpc>
              <a:spcBef>
                <a:spcPts val="601"/>
              </a:spcBef>
              <a:buClr>
                <a:srgbClr val="000000"/>
              </a:buClr>
              <a:buFont typeface="Comic Sans MS"/>
              <a:buChar char="•"/>
            </a:pPr>
            <a:r>
              <a:rPr lang="fr-FR" sz="24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Le dossier social étudiant (DSE)  et logement universitaire à </a:t>
            </a:r>
            <a:r>
              <a:rPr lang="fr-FR" sz="2400" b="0" u="sng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  <a:hlinkClick r:id="rId4"/>
              </a:rPr>
              <a:t>www.messervices.etudiant.gouv.fr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328320" indent="-325800" defTabSz="914400">
              <a:lnSpc>
                <a:spcPct val="200000"/>
              </a:lnSpc>
              <a:spcBef>
                <a:spcPts val="601"/>
              </a:spcBef>
              <a:buClr>
                <a:srgbClr val="000000"/>
              </a:buClr>
              <a:buFont typeface="Comic Sans MS"/>
              <a:buChar char="•"/>
            </a:pPr>
            <a:r>
              <a:rPr lang="fr-FR" sz="24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Bourses départementales : </a:t>
            </a:r>
            <a:r>
              <a:rPr lang="fr-FR" sz="2400" b="0" u="none" strike="noStrike">
                <a:solidFill>
                  <a:srgbClr val="703DFF"/>
                </a:solidFill>
                <a:uFillTx/>
                <a:latin typeface="Calibri"/>
                <a:ea typeface="Microsoft YaHei"/>
              </a:rPr>
              <a:t>http://net-bourses.cg974.fr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328320" indent="-325800" defTabSz="914400">
              <a:lnSpc>
                <a:spcPct val="200000"/>
              </a:lnSpc>
              <a:spcBef>
                <a:spcPts val="601"/>
              </a:spcBef>
              <a:buClr>
                <a:srgbClr val="000000"/>
              </a:buClr>
              <a:buFont typeface="Comic Sans MS"/>
              <a:buChar char="•"/>
            </a:pPr>
            <a:r>
              <a:rPr lang="fr-FR" sz="24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Aides à la mobilité de la région : </a:t>
            </a:r>
            <a:r>
              <a:rPr lang="fr-FR" sz="2400" b="0" u="none" strike="noStrike">
                <a:solidFill>
                  <a:srgbClr val="703DFF"/>
                </a:solidFill>
                <a:uFillTx/>
                <a:latin typeface="Calibri"/>
                <a:ea typeface="Microsoft YaHei"/>
              </a:rPr>
              <a:t>www.regionreunion.com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328320" indent="-325800" defTabSz="914400">
              <a:lnSpc>
                <a:spcPct val="200000"/>
              </a:lnSpc>
              <a:spcBef>
                <a:spcPts val="601"/>
              </a:spcBef>
              <a:buClr>
                <a:srgbClr val="000000"/>
              </a:buClr>
              <a:buFont typeface="Comic Sans MS"/>
              <a:buChar char="•"/>
            </a:pPr>
            <a:r>
              <a:rPr lang="fr-FR" sz="24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Passeport mobilité : </a:t>
            </a:r>
            <a:r>
              <a:rPr lang="fr-FR" sz="2400" b="0" u="none" strike="noStrike">
                <a:solidFill>
                  <a:srgbClr val="0000FF"/>
                </a:solidFill>
                <a:uFillTx/>
                <a:latin typeface="Calibri"/>
                <a:ea typeface="Microsoft YaHei"/>
                <a:hlinkClick r:id="rId5"/>
              </a:rPr>
              <a:t>http://mobilite.ladom.fr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328320" indent="-325800" defTabSz="914400">
              <a:lnSpc>
                <a:spcPct val="200000"/>
              </a:lnSpc>
              <a:spcBef>
                <a:spcPts val="601"/>
              </a:spcBef>
              <a:buClr>
                <a:srgbClr val="000000"/>
              </a:buClr>
              <a:buFont typeface="Comic Sans MS"/>
              <a:buChar char="•"/>
            </a:pPr>
            <a:r>
              <a:rPr lang="fr-FR" sz="2400" b="1" u="none" strike="noStrike">
                <a:solidFill>
                  <a:srgbClr val="703DFF"/>
                </a:solidFill>
                <a:uFillTx/>
                <a:latin typeface="Calibri"/>
                <a:ea typeface="Microsoft YaHei"/>
              </a:rPr>
              <a:t>Guide : etudiant.gouv.fr/fr/guide-de-letudiant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333360" indent="-325800" defTabSz="914400">
              <a:lnSpc>
                <a:spcPct val="90000"/>
              </a:lnSpc>
              <a:spcBef>
                <a:spcPts val="601"/>
              </a:spcBef>
              <a:tabLst>
                <a:tab pos="0" algn="l"/>
              </a:tabLst>
            </a:pP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333360" indent="-325800" defTabSz="914400">
              <a:lnSpc>
                <a:spcPct val="90000"/>
              </a:lnSpc>
              <a:spcBef>
                <a:spcPts val="601"/>
              </a:spcBef>
              <a:tabLst>
                <a:tab pos="0" algn="l"/>
              </a:tabLst>
            </a:pP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PlaceHolder 1"/>
          <p:cNvSpPr>
            <a:spLocks noGrp="1"/>
          </p:cNvSpPr>
          <p:nvPr>
            <p:ph type="ftr" idx="12"/>
          </p:nvPr>
        </p:nvSpPr>
        <p:spPr>
          <a:xfrm>
            <a:off x="0" y="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90000" tIns="-44640" rIns="90000" bIns="-4464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lang="fr-FR" sz="1800" b="1" u="none" strike="noStrike">
                <a:solidFill>
                  <a:schemeClr val="dk1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FR" sz="1800" b="1" u="none" strike="noStrike">
                <a:solidFill>
                  <a:schemeClr val="dk1"/>
                </a:solidFill>
                <a:uFillTx/>
                <a:latin typeface="Arial"/>
              </a:rPr>
              <a:t>Académie de La Réunion 2024</a:t>
            </a:r>
            <a:endParaRPr lang="fr-RE" sz="18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pic>
        <p:nvPicPr>
          <p:cNvPr id="540" name="Image 6"/>
          <p:cNvPicPr/>
          <p:nvPr/>
        </p:nvPicPr>
        <p:blipFill>
          <a:blip r:embed="rId3"/>
          <a:stretch/>
        </p:blipFill>
        <p:spPr>
          <a:xfrm>
            <a:off x="0" y="136080"/>
            <a:ext cx="9143640" cy="3763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1" name="ZoneTexte 4"/>
          <p:cNvSpPr/>
          <p:nvPr/>
        </p:nvSpPr>
        <p:spPr>
          <a:xfrm>
            <a:off x="0" y="4368960"/>
            <a:ext cx="9143640" cy="913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fr-FR" sz="5400" b="1" u="none" strike="noStrike">
                <a:solidFill>
                  <a:srgbClr val="496FBE"/>
                </a:solidFill>
                <a:uFillTx/>
                <a:latin typeface="Arial"/>
              </a:rPr>
              <a:t>Questions ???</a:t>
            </a:r>
            <a:endParaRPr lang="fr-RE" sz="5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2" name="Espace réservé du numéro de diapositive 13"/>
          <p:cNvSpPr/>
          <p:nvPr/>
        </p:nvSpPr>
        <p:spPr>
          <a:xfrm>
            <a:off x="6458040" y="6355800"/>
            <a:ext cx="20570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r" defTabSz="685800">
              <a:lnSpc>
                <a:spcPct val="100000"/>
              </a:lnSpc>
            </a:pPr>
            <a:fld id="{01F9217B-6F6F-45F3-AA1C-93BFB600926C}" type="slidenum">
              <a:rPr lang="fr-FR" sz="900" b="1" u="none" strike="noStrike">
                <a:solidFill>
                  <a:srgbClr val="8B8B8B"/>
                </a:solidFill>
                <a:uFillTx/>
                <a:latin typeface="Calibri"/>
              </a:rPr>
              <a:t>25</a:t>
            </a:fld>
            <a:endParaRPr lang="fr-RE" sz="9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CustomShape 1"/>
          <p:cNvSpPr/>
          <p:nvPr/>
        </p:nvSpPr>
        <p:spPr>
          <a:xfrm>
            <a:off x="1296000" y="210240"/>
            <a:ext cx="7715520" cy="868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fr-FR" sz="28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                         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0" name="CustomShape 2"/>
          <p:cNvSpPr/>
          <p:nvPr/>
        </p:nvSpPr>
        <p:spPr>
          <a:xfrm>
            <a:off x="8136000" y="5616720"/>
            <a:ext cx="241200" cy="57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43080" indent="-327600" defTabSz="91440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fr-FR" sz="3200" b="0" u="none" strike="noStrike">
                <a:solidFill>
                  <a:srgbClr val="000000"/>
                </a:solidFill>
                <a:uFillTx/>
                <a:latin typeface="Arial"/>
                <a:ea typeface="Microsoft YaHei"/>
              </a:rPr>
              <a:t> </a:t>
            </a:r>
            <a:endParaRPr lang="fr-RE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1" name="CustomShape 3"/>
          <p:cNvSpPr/>
          <p:nvPr/>
        </p:nvSpPr>
        <p:spPr>
          <a:xfrm>
            <a:off x="1323720" y="936000"/>
            <a:ext cx="7576200" cy="5476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162000" indent="-157680" defTabSz="91440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Wingdings" charset="2"/>
              <a:buChar char=""/>
            </a:pPr>
            <a:r>
              <a:rPr lang="fr-FR" sz="2400" b="1" u="none" strike="noStrike" dirty="0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Les CPGE , les CPP, les CPES</a:t>
            </a:r>
            <a:endParaRPr lang="fr-RE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62000" indent="-157680" defTabSz="91440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Wingdings" charset="2"/>
              <a:buChar char=""/>
            </a:pPr>
            <a:r>
              <a:rPr lang="fr-FR" sz="2400" b="1" u="none" strike="noStrike" dirty="0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Les BUT, BTS, BTSA,DTS,DCG </a:t>
            </a:r>
            <a:r>
              <a:rPr lang="fr-FR" sz="2400" b="0" u="none" strike="noStrike" dirty="0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 </a:t>
            </a:r>
            <a:endParaRPr lang="fr-RE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62000" indent="-157680" defTabSz="91440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Wingdings" charset="2"/>
              <a:buChar char=""/>
            </a:pPr>
            <a:r>
              <a:rPr lang="fr-FR" sz="2400" b="1" u="none" strike="noStrike" dirty="0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Certaines écoles de commerce</a:t>
            </a:r>
            <a:endParaRPr lang="fr-RE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62000" indent="-157680" defTabSz="91440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Wingdings" charset="2"/>
              <a:buChar char=""/>
            </a:pPr>
            <a:r>
              <a:rPr lang="fr-FR" sz="2400" b="1" dirty="0">
                <a:solidFill>
                  <a:srgbClr val="000000"/>
                </a:solidFill>
                <a:latin typeface="Times New Roman"/>
                <a:ea typeface="Microsoft YaHei"/>
              </a:rPr>
              <a:t>Certaines</a:t>
            </a:r>
            <a:r>
              <a:rPr lang="fr-FR" sz="2400" b="1" u="none" strike="noStrike" dirty="0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 écoles d’ingénieurs </a:t>
            </a:r>
            <a:endParaRPr lang="fr-RE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62000" indent="-157680" defTabSz="91440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Wingdings" charset="2"/>
              <a:buChar char=""/>
            </a:pPr>
            <a:r>
              <a:rPr lang="fr-FR" sz="2400" b="1" u="none" strike="noStrike" dirty="0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Les Écoles Nationales Supérieures d’Architecture</a:t>
            </a:r>
            <a:endParaRPr lang="fr-RE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62000" indent="-157680" defTabSz="91440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Wingdings" charset="2"/>
              <a:buChar char=""/>
            </a:pPr>
            <a:r>
              <a:rPr lang="fr-FR" sz="2400" b="1" u="none" strike="noStrike" dirty="0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Certaines écoles d’Arts</a:t>
            </a:r>
            <a:endParaRPr lang="fr-RE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62000" indent="-157680" defTabSz="91440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Wingdings" charset="2"/>
              <a:buChar char=""/>
            </a:pPr>
            <a:r>
              <a:rPr lang="fr-FR" sz="2400" b="1" u="none" strike="noStrike" dirty="0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Les licences </a:t>
            </a:r>
            <a:r>
              <a:rPr lang="fr-FR" sz="2200" b="1" u="none" strike="noStrike" dirty="0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(1ere année en université)</a:t>
            </a:r>
            <a:r>
              <a:rPr lang="fr-FR" sz="2400" b="1" dirty="0">
                <a:solidFill>
                  <a:srgbClr val="000000"/>
                </a:solidFill>
                <a:latin typeface="Times New Roman"/>
                <a:ea typeface="Microsoft YaHei"/>
              </a:rPr>
              <a:t> </a:t>
            </a:r>
            <a:r>
              <a:rPr lang="fr-FR" sz="2400" b="1" u="none" strike="noStrike" dirty="0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et PASS-LAS</a:t>
            </a:r>
            <a:endParaRPr lang="fr-RE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62000" indent="-157680" defTabSz="91440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Wingdings" charset="2"/>
              <a:buChar char=""/>
            </a:pPr>
            <a:r>
              <a:rPr lang="fr-FR" sz="2400" b="1" u="none" strike="noStrike" dirty="0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IFSI, IRTS</a:t>
            </a:r>
            <a:endParaRPr lang="fr-RE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62000" indent="-157680" defTabSz="91440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Wingdings" charset="2"/>
              <a:buChar char=""/>
            </a:pPr>
            <a:r>
              <a:rPr lang="fr-FR" sz="2400" b="1" u="none" strike="noStrike" dirty="0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IEP, Ecoles nationales vétérinaires.........</a:t>
            </a:r>
            <a:endParaRPr lang="fr-RE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62000" indent="-157680" defTabSz="914400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buClr>
                <a:srgbClr val="000000"/>
              </a:buClr>
              <a:buFont typeface="Wingdings" charset="2"/>
              <a:buChar char=""/>
            </a:pPr>
            <a:r>
              <a:rPr lang="fr-FR" sz="2400" b="1" u="none" strike="noStrike" dirty="0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 Les formations en apprentissage</a:t>
            </a:r>
            <a:r>
              <a:rPr lang="fr-FR" sz="1800" b="1" i="1" u="none" strike="noStrike" dirty="0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(vœux différents)  </a:t>
            </a:r>
            <a:r>
              <a:rPr lang="fr-FR" sz="1800" b="1" i="1" u="none" strike="noStrike" dirty="0">
                <a:solidFill>
                  <a:srgbClr val="000000"/>
                </a:solidFill>
                <a:uFillTx/>
                <a:latin typeface="Calibri"/>
                <a:ea typeface="Microsoft YaHei"/>
              </a:rPr>
              <a:t>                        </a:t>
            </a:r>
            <a:endParaRPr lang="fr-RE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2" name="TextShape 4"/>
          <p:cNvSpPr/>
          <p:nvPr/>
        </p:nvSpPr>
        <p:spPr>
          <a:xfrm>
            <a:off x="1368000" y="79200"/>
            <a:ext cx="7487280" cy="856080"/>
          </a:xfrm>
          <a:prstGeom prst="rect">
            <a:avLst/>
          </a:prstGeom>
          <a:solidFill>
            <a:srgbClr val="729FC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r-FR" sz="28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LES FORMATIONS </a:t>
            </a:r>
            <a:r>
              <a:rPr lang="fr-FR" sz="23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  </a:t>
            </a:r>
            <a:br>
              <a:rPr sz="1800"/>
            </a:br>
            <a:r>
              <a:rPr lang="fr-FR" sz="2300" b="0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accessibles depuis la plateforme</a:t>
            </a:r>
            <a:endParaRPr lang="fr-RE" sz="2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3" name="TextShape 5"/>
          <p:cNvSpPr/>
          <p:nvPr/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CustomShape 1"/>
          <p:cNvSpPr/>
          <p:nvPr/>
        </p:nvSpPr>
        <p:spPr>
          <a:xfrm>
            <a:off x="1543680" y="354600"/>
            <a:ext cx="7439760" cy="66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455" name="CustomShape 2"/>
          <p:cNvSpPr/>
          <p:nvPr/>
        </p:nvSpPr>
        <p:spPr>
          <a:xfrm>
            <a:off x="684360" y="1413000"/>
            <a:ext cx="7800840" cy="5086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43080" indent="-327600" defTabSz="91440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fr-FR" sz="3200" b="0" u="none" strike="noStrike">
                <a:solidFill>
                  <a:srgbClr val="000000"/>
                </a:solidFill>
                <a:uFillTx/>
                <a:latin typeface="Arial"/>
                <a:ea typeface="Microsoft YaHei"/>
              </a:rPr>
              <a:t>- </a:t>
            </a:r>
            <a:r>
              <a:rPr lang="fr-FR" sz="32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Les contenus et attendus des formations </a:t>
            </a:r>
            <a:endParaRPr lang="fr-RE" sz="32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343080" indent="-327600" defTabSz="91440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fr-FR" sz="32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-Les chiffres d’accès à la formation </a:t>
            </a:r>
            <a:endParaRPr lang="fr-RE" sz="32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343080" indent="-327600" defTabSz="91440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fr-FR" sz="32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-La capacité d’accueil et les frais</a:t>
            </a:r>
            <a:endParaRPr lang="fr-RE" sz="32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343080" indent="-327600" defTabSz="91440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fr-FR" sz="32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-Les JPO ( option rappel des dates) et semaines d’immersion</a:t>
            </a:r>
            <a:endParaRPr lang="fr-RE" sz="32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343080" indent="-327600" defTabSz="91440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fr-FR" sz="32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- Le simulateur personnalisable des admissions/ identification des favoris</a:t>
            </a:r>
            <a:endParaRPr lang="fr-RE" sz="32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343080" indent="-327600" defTabSz="91440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fr-FR" sz="32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-Contact avec un responsable pédagogique</a:t>
            </a:r>
            <a:endParaRPr lang="fr-RE" sz="32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343080" indent="-327600" defTabSz="91440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endParaRPr lang="fr-RE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6" name="TextShape 3"/>
          <p:cNvSpPr/>
          <p:nvPr/>
        </p:nvSpPr>
        <p:spPr>
          <a:xfrm>
            <a:off x="1152000" y="273600"/>
            <a:ext cx="7533720" cy="949680"/>
          </a:xfrm>
          <a:prstGeom prst="rect">
            <a:avLst/>
          </a:prstGeom>
          <a:solidFill>
            <a:srgbClr val="729FC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r-FR" sz="4400" b="0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Le contenu de la plateforme</a:t>
            </a:r>
            <a:endParaRPr lang="fr-RE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7" name="TextShape 4"/>
          <p:cNvSpPr/>
          <p:nvPr/>
        </p:nvSpPr>
        <p:spPr>
          <a:xfrm>
            <a:off x="230400" y="5643720"/>
            <a:ext cx="8228520" cy="397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RE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5000" lnSpcReduction="20000"/>
          </a:bodyPr>
          <a:lstStyle/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4000" b="0" u="none" strike="noStrike">
                <a:solidFill>
                  <a:schemeClr val="dk2">
                    <a:lumMod val="75000"/>
                  </a:schemeClr>
                </a:solidFill>
                <a:uFillTx/>
                <a:latin typeface="Times New Roman"/>
              </a:rPr>
              <a:t>BTS opticien lunetier au lycée Vincendo (St Joseph)</a:t>
            </a:r>
            <a:endParaRPr lang="fr-RE" sz="4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buNone/>
            </a:pPr>
            <a:endParaRPr lang="fr-RE" sz="4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4000" b="0" u="none" strike="noStrike">
                <a:solidFill>
                  <a:schemeClr val="dk2">
                    <a:lumMod val="75000"/>
                  </a:schemeClr>
                </a:solidFill>
                <a:uFillTx/>
                <a:latin typeface="Times New Roman"/>
              </a:rPr>
              <a:t>FCIL Gestion contractuelle des marchés privés et publics option marché du BTP au lycée Albert Ramassamy (St Denis)</a:t>
            </a:r>
            <a:endParaRPr lang="fr-RE" sz="4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buNone/>
            </a:pPr>
            <a:endParaRPr lang="fr-RE" sz="4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4000" b="0" u="none" strike="noStrike">
                <a:solidFill>
                  <a:schemeClr val="dk2">
                    <a:lumMod val="75000"/>
                  </a:schemeClr>
                </a:solidFill>
                <a:uFillTx/>
                <a:latin typeface="Times New Roman"/>
              </a:rPr>
              <a:t>Certificat de capacité d'orthophoniste à l’université (St Pierre) </a:t>
            </a:r>
            <a:endParaRPr lang="fr-RE" sz="4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buNone/>
            </a:pPr>
            <a:endParaRPr lang="fr-RE" sz="4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4000" b="0" u="none" strike="noStrike">
                <a:solidFill>
                  <a:schemeClr val="dk2">
                    <a:lumMod val="75000"/>
                  </a:schemeClr>
                </a:solidFill>
                <a:uFillTx/>
                <a:latin typeface="Times New Roman"/>
              </a:rPr>
              <a:t>Licence professorat des écoles à INSPE (St Denis) &gt; fermeture  de la licence AES parcours préparatoire au professorat des écoles (PPPE)</a:t>
            </a:r>
            <a:endParaRPr lang="fr-RE" sz="4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buNone/>
            </a:pPr>
            <a:r>
              <a:rPr lang="fr-FR" sz="4000" b="0" u="none" strike="noStrike">
                <a:solidFill>
                  <a:schemeClr val="dk2">
                    <a:lumMod val="75000"/>
                  </a:schemeClr>
                </a:solidFill>
                <a:uFillTx/>
                <a:latin typeface="Times New Roman"/>
              </a:rPr>
              <a:t> </a:t>
            </a:r>
            <a:endParaRPr lang="fr-RE" sz="4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4000" b="0" u="none" strike="noStrike">
                <a:solidFill>
                  <a:schemeClr val="dk2">
                    <a:lumMod val="75000"/>
                  </a:schemeClr>
                </a:solidFill>
                <a:uFillTx/>
                <a:latin typeface="Times New Roman"/>
              </a:rPr>
              <a:t>CS - Encadrement secteur sportif option multi-activités physiques ou sportives pour tous aux lycées Julien de Rontaunay (St Denis) et Boisjoly Potier (Le Tampon) </a:t>
            </a:r>
            <a:endParaRPr lang="fr-RE" sz="4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buNone/>
            </a:pPr>
            <a:endParaRPr lang="fr-RE" sz="4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4000" b="0" u="none" strike="noStrike">
                <a:solidFill>
                  <a:schemeClr val="dk2">
                    <a:lumMod val="75000"/>
                  </a:schemeClr>
                </a:solidFill>
                <a:uFillTx/>
                <a:latin typeface="Times New Roman"/>
              </a:rPr>
              <a:t>fermetures CS - Animation gestion de projets dans le secteur sportif  ET CS - Encadrement secteur sportif option « Activités physiques pour tous » </a:t>
            </a:r>
            <a:endParaRPr lang="fr-RE" sz="4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buNone/>
            </a:pPr>
            <a:endParaRPr lang="fr-RE" sz="2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0" name="ZoneTexte 459"/>
          <p:cNvSpPr txBox="1"/>
          <p:nvPr/>
        </p:nvSpPr>
        <p:spPr>
          <a:xfrm>
            <a:off x="784800" y="391680"/>
            <a:ext cx="7581240" cy="925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fr-FR" sz="2500" b="1" u="none" strike="noStrike">
                <a:solidFill>
                  <a:schemeClr val="dk2">
                    <a:lumMod val="75000"/>
                  </a:schemeClr>
                </a:solidFill>
                <a:uFillTx/>
                <a:latin typeface="Times New Roman"/>
              </a:rPr>
              <a:t>Les </a:t>
            </a:r>
            <a:r>
              <a:rPr lang="fr-FR" sz="2900" b="1" u="none" strike="noStrike">
                <a:solidFill>
                  <a:schemeClr val="dk2">
                    <a:lumMod val="75000"/>
                  </a:schemeClr>
                </a:solidFill>
                <a:uFillTx/>
                <a:latin typeface="Times New Roman"/>
              </a:rPr>
              <a:t>ouvertures des formations à la Réunion sous statut scolaire :</a:t>
            </a:r>
            <a:endParaRPr lang="fr-RE" sz="2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2900" b="1" u="none" strike="noStrike">
                <a:solidFill>
                  <a:schemeClr val="dk2">
                    <a:lumMod val="75000"/>
                  </a:schemeClr>
                </a:solidFill>
                <a:uFillTx/>
                <a:latin typeface="Times New Roman"/>
              </a:rPr>
              <a:t>Suppressions des options en LAS et PASS proposés par l’université de La Réunion :</a:t>
            </a:r>
            <a:endParaRPr lang="fr-RE" sz="29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0">
              <a:lnSpc>
                <a:spcPct val="100000"/>
              </a:lnSpc>
              <a:buNone/>
            </a:pPr>
            <a:endParaRPr lang="fr-RE" sz="29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u="none" strike="noStrike">
                <a:solidFill>
                  <a:schemeClr val="dk2">
                    <a:lumMod val="75000"/>
                  </a:schemeClr>
                </a:solidFill>
                <a:uFillTx/>
                <a:latin typeface="Times New Roman"/>
              </a:rPr>
              <a:t>En LAS (licence accès santé ) :  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buNone/>
            </a:pPr>
            <a:r>
              <a:rPr lang="fr-FR" sz="2400" b="0" u="none" strike="noStrike">
                <a:solidFill>
                  <a:schemeClr val="dk2">
                    <a:lumMod val="75000"/>
                  </a:schemeClr>
                </a:solidFill>
                <a:uFillTx/>
                <a:latin typeface="Times New Roman"/>
              </a:rPr>
              <a:t>   Economie et gestion Mathématiques Droit – Chimie – sciences pour la santé –  sciences sociales – chimie – sciences de la vie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buNone/>
            </a:pP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u="none" strike="noStrike">
                <a:solidFill>
                  <a:schemeClr val="dk2">
                    <a:lumMod val="75000"/>
                  </a:schemeClr>
                </a:solidFill>
                <a:uFillTx/>
                <a:latin typeface="Times New Roman"/>
              </a:rPr>
              <a:t>En PASS (Parcours d'Accès Spécifique Santé) : 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buNone/>
            </a:pPr>
            <a:r>
              <a:rPr lang="fr-FR" sz="2400" b="0" u="none" strike="noStrike">
                <a:solidFill>
                  <a:schemeClr val="dk2">
                    <a:lumMod val="75000"/>
                  </a:schemeClr>
                </a:solidFill>
                <a:uFillTx/>
                <a:latin typeface="Times New Roman"/>
              </a:rPr>
              <a:t>     Droit – économie et gestion – sciences sociales </a:t>
            </a:r>
            <a:endParaRPr lang="fr-RE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79640" cy="239400"/>
          </a:xfrm>
          <a:prstGeom prst="rect">
            <a:avLst/>
          </a:prstGeom>
          <a:noFill/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fr-FR" sz="100" b="1" u="none" strike="noStrike">
              <a:solidFill>
                <a:schemeClr val="dk1">
                  <a:alpha val="0"/>
                </a:schemeClr>
              </a:solidFill>
              <a:uFillTx/>
              <a:latin typeface="Arial"/>
            </a:endParaRPr>
          </a:p>
        </p:txBody>
      </p:sp>
      <p:sp>
        <p:nvSpPr>
          <p:cNvPr id="464" name="PlaceHolder 2"/>
          <p:cNvSpPr>
            <a:spLocks noGrp="1"/>
          </p:cNvSpPr>
          <p:nvPr>
            <p:ph/>
          </p:nvPr>
        </p:nvSpPr>
        <p:spPr>
          <a:xfrm>
            <a:off x="342000" y="1320120"/>
            <a:ext cx="8511120" cy="80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fr-FR" sz="1400" b="1" u="sng" strike="noStrike">
                <a:solidFill>
                  <a:schemeClr val="dk2">
                    <a:lumMod val="75000"/>
                  </a:schemeClr>
                </a:solidFill>
                <a:uFillTx/>
                <a:latin typeface="Corbel"/>
              </a:rPr>
              <a:t>Mailings d’informations pour les lycéens</a:t>
            </a: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endParaRPr lang="fr-FR" sz="1100" b="0" u="none" strike="noStrike">
              <a:solidFill>
                <a:schemeClr val="dk2"/>
              </a:solidFill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chemeClr val="dk2">
                    <a:lumMod val="75000"/>
                  </a:schemeClr>
                </a:solidFill>
                <a:uFillTx/>
                <a:latin typeface="Corbel"/>
              </a:rPr>
              <a:t>L’envoi des mails à destination des élèves de terminale a eu lieu de 14 janvier au 18 janvier.</a:t>
            </a:r>
            <a:endParaRPr lang="fr-FR" sz="1400" b="0" u="none" strike="noStrike">
              <a:solidFill>
                <a:schemeClr val="dk2"/>
              </a:solidFill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endParaRPr lang="fr-FR" sz="1100" b="0" u="none" strike="noStrike">
              <a:solidFill>
                <a:schemeClr val="dk2"/>
              </a:solidFill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endParaRPr lang="fr-FR" sz="1100" b="0" u="none" strike="noStrike">
              <a:solidFill>
                <a:schemeClr val="dk2"/>
              </a:solidFill>
              <a:uFillTx/>
              <a:latin typeface="Arial"/>
            </a:endParaRPr>
          </a:p>
        </p:txBody>
      </p:sp>
      <p:pic>
        <p:nvPicPr>
          <p:cNvPr id="465" name="Image 2"/>
          <p:cNvPicPr/>
          <p:nvPr/>
        </p:nvPicPr>
        <p:blipFill>
          <a:blip r:embed="rId2"/>
          <a:stretch/>
        </p:blipFill>
        <p:spPr>
          <a:xfrm>
            <a:off x="684360" y="2134800"/>
            <a:ext cx="7470000" cy="4120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6" name="Rectangle : coins arrondis 2"/>
          <p:cNvSpPr/>
          <p:nvPr/>
        </p:nvSpPr>
        <p:spPr>
          <a:xfrm>
            <a:off x="5724360" y="239760"/>
            <a:ext cx="3169800" cy="672480"/>
          </a:xfrm>
          <a:prstGeom prst="roundRect">
            <a:avLst>
              <a:gd name="adj" fmla="val 16667"/>
            </a:avLst>
          </a:prstGeom>
          <a:solidFill>
            <a:srgbClr val="FF9575"/>
          </a:solidFill>
          <a:ln w="0">
            <a:solidFill>
              <a:srgbClr val="FF957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 defTabSz="457200">
              <a:lnSpc>
                <a:spcPct val="100000"/>
              </a:lnSpc>
              <a:spcBef>
                <a:spcPts val="241"/>
              </a:spcBef>
              <a:spcAft>
                <a:spcPts val="601"/>
              </a:spcAft>
              <a:tabLst>
                <a:tab pos="0" algn="l"/>
              </a:tabLst>
            </a:pPr>
            <a:r>
              <a:rPr lang="fr-FR" sz="1200" b="1" u="none" strike="noStrike">
                <a:solidFill>
                  <a:srgbClr val="FFFFFF"/>
                </a:solidFill>
                <a:uFillTx/>
                <a:latin typeface="Corbel"/>
              </a:rPr>
              <a:t>Inscriptions des élèves de terminale</a:t>
            </a:r>
            <a:endParaRPr lang="fr-RE" sz="1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7" name="Espace réservé du numéro de diapositive 2"/>
          <p:cNvSpPr/>
          <p:nvPr/>
        </p:nvSpPr>
        <p:spPr>
          <a:xfrm>
            <a:off x="6458040" y="6355800"/>
            <a:ext cx="20570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r" defTabSz="685800">
              <a:lnSpc>
                <a:spcPct val="100000"/>
              </a:lnSpc>
            </a:pPr>
            <a:fld id="{28012D57-DBCC-49AF-9FAB-E3DBFDD8B77C}" type="slidenum">
              <a:rPr lang="fr-FR" sz="900" b="1" u="none" strike="noStrike">
                <a:solidFill>
                  <a:srgbClr val="8B8B8B"/>
                </a:solidFill>
                <a:uFillTx/>
                <a:latin typeface="Calibri"/>
              </a:rPr>
              <a:t>7</a:t>
            </a:fld>
            <a:endParaRPr lang="fr-RE" sz="9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CustomShape 1"/>
          <p:cNvSpPr/>
          <p:nvPr/>
        </p:nvSpPr>
        <p:spPr>
          <a:xfrm>
            <a:off x="0" y="0"/>
            <a:ext cx="8275320" cy="56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fr-RE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469" name="CustomShape 2"/>
          <p:cNvSpPr/>
          <p:nvPr/>
        </p:nvSpPr>
        <p:spPr>
          <a:xfrm>
            <a:off x="1295280" y="1461960"/>
            <a:ext cx="6980040" cy="4293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defTabSz="914400">
              <a:lnSpc>
                <a:spcPct val="100000"/>
              </a:lnSpc>
              <a:spcBef>
                <a:spcPts val="1749"/>
              </a:spcBef>
            </a:pPr>
            <a:r>
              <a:rPr lang="fr-FR" sz="2800" b="0" u="none" strike="noStrike" dirty="0">
                <a:solidFill>
                  <a:srgbClr val="000000"/>
                </a:solidFill>
                <a:uFillTx/>
                <a:latin typeface="Calibri"/>
                <a:ea typeface="Microsoft YaHei"/>
              </a:rPr>
              <a:t>pour cela, vous devez vous munir :</a:t>
            </a:r>
            <a:endParaRPr lang="fr-RE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57200" indent="-457200" defTabSz="914400">
              <a:lnSpc>
                <a:spcPct val="100000"/>
              </a:lnSpc>
              <a:spcBef>
                <a:spcPts val="1749"/>
              </a:spcBef>
              <a:buClr>
                <a:srgbClr val="000000"/>
              </a:buClr>
              <a:buFont typeface="OpenSymbol"/>
              <a:buChar char="-"/>
            </a:pPr>
            <a:r>
              <a:rPr lang="fr-FR" sz="2800" b="0" u="none" strike="noStrike" dirty="0">
                <a:solidFill>
                  <a:srgbClr val="000000"/>
                </a:solidFill>
                <a:uFillTx/>
                <a:latin typeface="Calibri"/>
                <a:ea typeface="Microsoft YaHei"/>
              </a:rPr>
              <a:t>d’une adresse mail valide fournie à la rentrée scolaire lors de l’inscription,</a:t>
            </a:r>
            <a:endParaRPr lang="fr-RE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57200" indent="-457200" defTabSz="914400">
              <a:lnSpc>
                <a:spcPct val="100000"/>
              </a:lnSpc>
              <a:spcBef>
                <a:spcPts val="1749"/>
              </a:spcBef>
              <a:buClr>
                <a:srgbClr val="000000"/>
              </a:buClr>
              <a:buFont typeface="OpenSymbol"/>
              <a:buChar char="-"/>
            </a:pPr>
            <a:r>
              <a:rPr lang="fr-FR" sz="2800" b="0" u="none" strike="noStrike" dirty="0">
                <a:solidFill>
                  <a:srgbClr val="000000"/>
                </a:solidFill>
                <a:uFillTx/>
                <a:latin typeface="Calibri"/>
                <a:ea typeface="Microsoft YaHei"/>
              </a:rPr>
              <a:t>de votre numéro INE </a:t>
            </a:r>
            <a:endParaRPr lang="fr-RE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749"/>
              </a:spcBef>
            </a:pPr>
            <a:r>
              <a:rPr lang="fr-FR" sz="2800" b="0" i="1" u="sng" strike="noStrike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Pour vérification : </a:t>
            </a:r>
            <a:endParaRPr lang="fr-RE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749"/>
              </a:spcBef>
            </a:pPr>
            <a:r>
              <a:rPr lang="fr-FR" sz="2800" b="0" u="none" strike="noStrike" dirty="0">
                <a:solidFill>
                  <a:srgbClr val="000000"/>
                </a:solidFill>
                <a:uFillTx/>
                <a:latin typeface="Calibri"/>
                <a:ea typeface="Microsoft YaHei"/>
              </a:rPr>
              <a:t>   - de votre relève de notes aux épreuves anticipées du bac, des bulletins</a:t>
            </a:r>
            <a:endParaRPr lang="fr-RE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749"/>
              </a:spcBef>
            </a:pPr>
            <a:r>
              <a:rPr lang="fr-FR" sz="2800" b="0" u="none" strike="noStrike" dirty="0">
                <a:solidFill>
                  <a:srgbClr val="000000"/>
                </a:solidFill>
                <a:uFillTx/>
                <a:latin typeface="Calibri"/>
                <a:ea typeface="Microsoft YaHei"/>
              </a:rPr>
              <a:t>   - de votre échelon de bourses</a:t>
            </a:r>
            <a:endParaRPr lang="fr-RE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1749"/>
              </a:spcBef>
            </a:pPr>
            <a:endParaRPr lang="fr-RE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800" defTabSz="914400">
              <a:lnSpc>
                <a:spcPct val="100000"/>
              </a:lnSpc>
              <a:spcBef>
                <a:spcPts val="1749"/>
              </a:spcBef>
            </a:pPr>
            <a:endParaRPr lang="fr-RE" sz="2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216000" indent="-212760" defTabSz="914400">
              <a:lnSpc>
                <a:spcPct val="100000"/>
              </a:lnSpc>
              <a:spcBef>
                <a:spcPts val="1749"/>
              </a:spcBef>
              <a:tabLst>
                <a:tab pos="0" algn="l"/>
              </a:tabLst>
            </a:pPr>
            <a:endParaRPr lang="fr-RE" sz="2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0" name="CustomShape 3"/>
          <p:cNvSpPr/>
          <p:nvPr/>
        </p:nvSpPr>
        <p:spPr>
          <a:xfrm>
            <a:off x="1515240" y="624240"/>
            <a:ext cx="6476760" cy="56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43080" indent="-325800" defTabSz="914400">
              <a:lnSpc>
                <a:spcPct val="90000"/>
              </a:lnSpc>
              <a:spcBef>
                <a:spcPts val="700"/>
              </a:spcBef>
              <a:tabLst>
                <a:tab pos="0" algn="l"/>
              </a:tabLst>
            </a:pPr>
            <a:r>
              <a:rPr lang="fr-FR" sz="28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 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1" name="TextShape 4"/>
          <p:cNvSpPr/>
          <p:nvPr/>
        </p:nvSpPr>
        <p:spPr>
          <a:xfrm>
            <a:off x="1151280" y="432000"/>
            <a:ext cx="7681320" cy="973800"/>
          </a:xfrm>
          <a:prstGeom prst="rect">
            <a:avLst/>
          </a:prstGeom>
          <a:solidFill>
            <a:srgbClr val="729FC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343080" indent="-325800" defTabSz="914400">
              <a:lnSpc>
                <a:spcPct val="90000"/>
              </a:lnSpc>
              <a:spcBef>
                <a:spcPts val="700"/>
              </a:spcBef>
              <a:tabLst>
                <a:tab pos="0" algn="l"/>
              </a:tabLst>
            </a:pPr>
            <a:r>
              <a:rPr lang="fr-FR" sz="2800" b="1" u="none" strike="noStrike">
                <a:solidFill>
                  <a:srgbClr val="000000"/>
                </a:solidFill>
                <a:uFillTx/>
                <a:latin typeface="Calibri"/>
                <a:ea typeface="Microsoft YaHei"/>
              </a:rPr>
              <a:t>          </a:t>
            </a:r>
            <a:r>
              <a:rPr lang="fr-FR" sz="2800" b="1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Inscription et formulation des vœux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343080" indent="-325800" algn="ctr" defTabSz="914400">
              <a:lnSpc>
                <a:spcPct val="90000"/>
              </a:lnSpc>
              <a:spcBef>
                <a:spcPts val="700"/>
              </a:spcBef>
              <a:tabLst>
                <a:tab pos="0" algn="l"/>
              </a:tabLst>
            </a:pPr>
            <a:r>
              <a:rPr lang="fr-FR" sz="2800" b="1" u="none" strike="noStrike">
                <a:solidFill>
                  <a:srgbClr val="000000"/>
                </a:solidFill>
                <a:uFillTx/>
                <a:latin typeface="Times New Roman"/>
                <a:ea typeface="Microsoft YaHei"/>
              </a:rPr>
              <a:t> du 19 janvier au 12 mars 2026</a:t>
            </a:r>
            <a:endParaRPr lang="fr-RE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Espace réservé du numéro de diapositive 4"/>
          <p:cNvSpPr/>
          <p:nvPr/>
        </p:nvSpPr>
        <p:spPr>
          <a:xfrm>
            <a:off x="6458040" y="6355800"/>
            <a:ext cx="20570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r" defTabSz="685800">
              <a:lnSpc>
                <a:spcPct val="100000"/>
              </a:lnSpc>
            </a:pPr>
            <a:fld id="{D4D3E52C-DAFF-49FC-9F38-6ED90F4F11BD}" type="slidenum">
              <a:rPr lang="fr-FR" sz="900" b="1" u="none" strike="noStrike">
                <a:solidFill>
                  <a:srgbClr val="8B8B8B"/>
                </a:solidFill>
                <a:uFillTx/>
                <a:latin typeface="Calibri"/>
              </a:rPr>
              <a:t>9</a:t>
            </a:fld>
            <a:endParaRPr lang="fr-RE" sz="9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73" name="Image 3"/>
          <p:cNvPicPr/>
          <p:nvPr/>
        </p:nvPicPr>
        <p:blipFill>
          <a:blip r:embed="rId3"/>
          <a:stretch/>
        </p:blipFill>
        <p:spPr>
          <a:xfrm>
            <a:off x="1536120" y="1055880"/>
            <a:ext cx="5123520" cy="5185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4" name="Rectangle : coins arrondis 3"/>
          <p:cNvSpPr/>
          <p:nvPr/>
        </p:nvSpPr>
        <p:spPr>
          <a:xfrm>
            <a:off x="5574600" y="268920"/>
            <a:ext cx="3169800" cy="672480"/>
          </a:xfrm>
          <a:prstGeom prst="roundRect">
            <a:avLst>
              <a:gd name="adj" fmla="val 16667"/>
            </a:avLst>
          </a:prstGeom>
          <a:solidFill>
            <a:srgbClr val="FF9575"/>
          </a:solidFill>
          <a:ln w="0">
            <a:solidFill>
              <a:srgbClr val="FF957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 defTabSz="457200">
              <a:lnSpc>
                <a:spcPct val="100000"/>
              </a:lnSpc>
              <a:spcBef>
                <a:spcPts val="241"/>
              </a:spcBef>
              <a:spcAft>
                <a:spcPts val="601"/>
              </a:spcAft>
              <a:tabLst>
                <a:tab pos="0" algn="l"/>
              </a:tabLst>
            </a:pPr>
            <a:r>
              <a:rPr lang="fr-FR" sz="1200" b="1" u="none" strike="noStrike">
                <a:solidFill>
                  <a:srgbClr val="FFFFFF"/>
                </a:solidFill>
                <a:uFillTx/>
                <a:latin typeface="Corbel"/>
              </a:rPr>
              <a:t>Inscriptions des élèves de terminale</a:t>
            </a:r>
            <a:endParaRPr lang="fr-RE" sz="1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PÉRATEURS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PÉRATEURS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PÉRATEURS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</TotalTime>
  <Words>1564</Words>
  <Application>Microsoft Office PowerPoint</Application>
  <PresentationFormat>Affichage à l'écran (4:3)</PresentationFormat>
  <Paragraphs>198</Paragraphs>
  <Slides>25</Slides>
  <Notes>20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7</vt:i4>
      </vt:variant>
      <vt:variant>
        <vt:lpstr>Titres des diapositives</vt:lpstr>
      </vt:variant>
      <vt:variant>
        <vt:i4>25</vt:i4>
      </vt:variant>
    </vt:vector>
  </HeadingPairs>
  <TitlesOfParts>
    <vt:vector size="44" baseType="lpstr">
      <vt:lpstr>Microsoft YaHei</vt:lpstr>
      <vt:lpstr>Arial</vt:lpstr>
      <vt:lpstr>Calibri</vt:lpstr>
      <vt:lpstr>Comic Sans MS</vt:lpstr>
      <vt:lpstr>Corbel</vt:lpstr>
      <vt:lpstr>Courier New</vt:lpstr>
      <vt:lpstr>DejaVu Sans</vt:lpstr>
      <vt:lpstr>Marianne</vt:lpstr>
      <vt:lpstr>OpenSymbol</vt:lpstr>
      <vt:lpstr>Symbol</vt:lpstr>
      <vt:lpstr>Times New Roman</vt:lpstr>
      <vt:lpstr>Wingdings</vt:lpstr>
      <vt:lpstr>Office Theme</vt:lpstr>
      <vt:lpstr>Office Theme</vt:lpstr>
      <vt:lpstr>Office Theme</vt:lpstr>
      <vt:lpstr>1_OPÉRATEURS</vt:lpstr>
      <vt:lpstr>Thème Office</vt:lpstr>
      <vt:lpstr>OPÉRATEURS</vt:lpstr>
      <vt:lpstr>OPÉRATEURS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Suppressions des options en LAS et PASS proposés par l’université de La Réunion :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Des services pour vous aider et répondre à vos questions tout au long de la procédure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ADMISSION POSTBAC</dc:title>
  <dc:subject/>
  <dc:creator>Laurence Hebert</dc:creator>
  <dc:description/>
  <cp:lastModifiedBy>Laurence Hebert</cp:lastModifiedBy>
  <cp:revision>21</cp:revision>
  <dcterms:created xsi:type="dcterms:W3CDTF">2022-11-14T11:59:10Z</dcterms:created>
  <dcterms:modified xsi:type="dcterms:W3CDTF">2026-02-12T06:41:53Z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false</vt:bool>
  </property>
  <property fmtid="{D5CDD505-2E9C-101B-9397-08002B2CF9AE}" pid="4" name="LinksUpToDate">
    <vt:bool>false</vt:bool>
  </property>
  <property fmtid="{D5CDD505-2E9C-101B-9397-08002B2CF9AE}" pid="5" name="MMClips">
    <vt:i4>0</vt:i4>
  </property>
  <property fmtid="{D5CDD505-2E9C-101B-9397-08002B2CF9AE}" pid="6" name="Notes">
    <vt:i4>15</vt:i4>
  </property>
  <property fmtid="{D5CDD505-2E9C-101B-9397-08002B2CF9AE}" pid="7" name="PresentationFormat">
    <vt:lpwstr>Affichage à l'écran (4:3)</vt:lpwstr>
  </property>
  <property fmtid="{D5CDD505-2E9C-101B-9397-08002B2CF9AE}" pid="8" name="ScaleCrop">
    <vt:bool>false</vt:bool>
  </property>
  <property fmtid="{D5CDD505-2E9C-101B-9397-08002B2CF9AE}" pid="9" name="ShareDoc">
    <vt:bool>false</vt:bool>
  </property>
  <property fmtid="{D5CDD505-2E9C-101B-9397-08002B2CF9AE}" pid="10" name="Slides">
    <vt:i4>16</vt:i4>
  </property>
</Properties>
</file>